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6"/>
  </p:notesMasterIdLst>
  <p:sldIdLst>
    <p:sldId id="580" r:id="rId3"/>
    <p:sldId id="259" r:id="rId4"/>
    <p:sldId id="354" r:id="rId5"/>
    <p:sldId id="451" r:id="rId6"/>
    <p:sldId id="708" r:id="rId7"/>
    <p:sldId id="572" r:id="rId8"/>
    <p:sldId id="929" r:id="rId9"/>
    <p:sldId id="573" r:id="rId10"/>
    <p:sldId id="574" r:id="rId11"/>
    <p:sldId id="575" r:id="rId12"/>
    <p:sldId id="576" r:id="rId13"/>
    <p:sldId id="577" r:id="rId14"/>
    <p:sldId id="578" r:id="rId15"/>
    <p:sldId id="680" r:id="rId16"/>
    <p:sldId id="579" r:id="rId17"/>
    <p:sldId id="582" r:id="rId18"/>
    <p:sldId id="581" r:id="rId19"/>
    <p:sldId id="504" r:id="rId20"/>
    <p:sldId id="605" r:id="rId21"/>
    <p:sldId id="606" r:id="rId22"/>
    <p:sldId id="709" r:id="rId23"/>
    <p:sldId id="607" r:id="rId24"/>
    <p:sldId id="610" r:id="rId25"/>
    <p:sldId id="612" r:id="rId26"/>
    <p:sldId id="613" r:id="rId27"/>
    <p:sldId id="614" r:id="rId28"/>
    <p:sldId id="615" r:id="rId29"/>
    <p:sldId id="616" r:id="rId30"/>
    <p:sldId id="618" r:id="rId31"/>
    <p:sldId id="619" r:id="rId32"/>
    <p:sldId id="620" r:id="rId33"/>
    <p:sldId id="622" r:id="rId34"/>
    <p:sldId id="621" r:id="rId35"/>
    <p:sldId id="623" r:id="rId36"/>
    <p:sldId id="624" r:id="rId37"/>
    <p:sldId id="625" r:id="rId38"/>
    <p:sldId id="626" r:id="rId39"/>
    <p:sldId id="627" r:id="rId40"/>
    <p:sldId id="628" r:id="rId41"/>
    <p:sldId id="608" r:id="rId42"/>
    <p:sldId id="629" r:id="rId43"/>
    <p:sldId id="630" r:id="rId44"/>
    <p:sldId id="632" r:id="rId45"/>
    <p:sldId id="631" r:id="rId46"/>
    <p:sldId id="633" r:id="rId47"/>
    <p:sldId id="639" r:id="rId48"/>
    <p:sldId id="640" r:id="rId49"/>
    <p:sldId id="659" r:id="rId50"/>
    <p:sldId id="634" r:id="rId51"/>
    <p:sldId id="635" r:id="rId52"/>
    <p:sldId id="636" r:id="rId53"/>
    <p:sldId id="637" r:id="rId54"/>
    <p:sldId id="638" r:id="rId55"/>
    <p:sldId id="641" r:id="rId56"/>
    <p:sldId id="657" r:id="rId57"/>
    <p:sldId id="658" r:id="rId58"/>
    <p:sldId id="656" r:id="rId59"/>
    <p:sldId id="660" r:id="rId60"/>
    <p:sldId id="661" r:id="rId61"/>
    <p:sldId id="681" r:id="rId62"/>
    <p:sldId id="682" r:id="rId63"/>
    <p:sldId id="683" r:id="rId64"/>
    <p:sldId id="684" r:id="rId65"/>
    <p:sldId id="685" r:id="rId66"/>
    <p:sldId id="686" r:id="rId67"/>
    <p:sldId id="689" r:id="rId68"/>
    <p:sldId id="690" r:id="rId69"/>
    <p:sldId id="691" r:id="rId70"/>
    <p:sldId id="692" r:id="rId71"/>
    <p:sldId id="693" r:id="rId72"/>
    <p:sldId id="694" r:id="rId73"/>
    <p:sldId id="695" r:id="rId74"/>
    <p:sldId id="696" r:id="rId75"/>
    <p:sldId id="697" r:id="rId76"/>
    <p:sldId id="698" r:id="rId77"/>
    <p:sldId id="699" r:id="rId78"/>
    <p:sldId id="700" r:id="rId79"/>
    <p:sldId id="701" r:id="rId80"/>
    <p:sldId id="702" r:id="rId81"/>
    <p:sldId id="703" r:id="rId82"/>
    <p:sldId id="704" r:id="rId83"/>
    <p:sldId id="706" r:id="rId84"/>
    <p:sldId id="508" r:id="rId85"/>
    <p:sldId id="707" r:id="rId86"/>
    <p:sldId id="711" r:id="rId87"/>
    <p:sldId id="829" r:id="rId88"/>
    <p:sldId id="712" r:id="rId89"/>
    <p:sldId id="713" r:id="rId90"/>
    <p:sldId id="715" r:id="rId91"/>
    <p:sldId id="716" r:id="rId92"/>
    <p:sldId id="717" r:id="rId93"/>
    <p:sldId id="718" r:id="rId94"/>
    <p:sldId id="719" r:id="rId95"/>
    <p:sldId id="720" r:id="rId96"/>
    <p:sldId id="725" r:id="rId97"/>
    <p:sldId id="726" r:id="rId98"/>
    <p:sldId id="828" r:id="rId99"/>
    <p:sldId id="509" r:id="rId100"/>
    <p:sldId id="806" r:id="rId101"/>
    <p:sldId id="807" r:id="rId102"/>
    <p:sldId id="808" r:id="rId103"/>
    <p:sldId id="809" r:id="rId104"/>
    <p:sldId id="810" r:id="rId105"/>
    <p:sldId id="811" r:id="rId106"/>
    <p:sldId id="812" r:id="rId107"/>
    <p:sldId id="813" r:id="rId108"/>
    <p:sldId id="814" r:id="rId109"/>
    <p:sldId id="815" r:id="rId110"/>
    <p:sldId id="817" r:id="rId111"/>
    <p:sldId id="819" r:id="rId112"/>
    <p:sldId id="818" r:id="rId113"/>
    <p:sldId id="820" r:id="rId114"/>
    <p:sldId id="821" r:id="rId115"/>
    <p:sldId id="822" r:id="rId116"/>
    <p:sldId id="513" r:id="rId117"/>
    <p:sldId id="723" r:id="rId118"/>
    <p:sldId id="724" r:id="rId119"/>
    <p:sldId id="831" r:id="rId120"/>
    <p:sldId id="825" r:id="rId121"/>
    <p:sldId id="904" r:id="rId122"/>
    <p:sldId id="905" r:id="rId123"/>
    <p:sldId id="906" r:id="rId124"/>
    <p:sldId id="907" r:id="rId125"/>
    <p:sldId id="908" r:id="rId126"/>
    <p:sldId id="909" r:id="rId127"/>
    <p:sldId id="910" r:id="rId128"/>
    <p:sldId id="911" r:id="rId129"/>
    <p:sldId id="912" r:id="rId130"/>
    <p:sldId id="913" r:id="rId131"/>
    <p:sldId id="914" r:id="rId132"/>
    <p:sldId id="915" r:id="rId133"/>
    <p:sldId id="916" r:id="rId134"/>
    <p:sldId id="917" r:id="rId135"/>
    <p:sldId id="918" r:id="rId136"/>
    <p:sldId id="919" r:id="rId137"/>
    <p:sldId id="920" r:id="rId138"/>
    <p:sldId id="901" r:id="rId139"/>
    <p:sldId id="923" r:id="rId140"/>
    <p:sldId id="922" r:id="rId141"/>
    <p:sldId id="514" r:id="rId142"/>
    <p:sldId id="900" r:id="rId143"/>
    <p:sldId id="902" r:id="rId144"/>
    <p:sldId id="449" r:id="rId145"/>
  </p:sldIdLst>
  <p:sldSz cx="9144000" cy="6858000" type="screen4x3"/>
  <p:notesSz cx="6858000" cy="9144000"/>
  <p:custDataLst>
    <p:tags r:id="rId150"/>
  </p:custDataLst>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FFF66"/>
    <a:srgbClr val="0099FF"/>
    <a:srgbClr val="FF0066"/>
    <a:srgbClr val="FFFFCC"/>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 d="100"/>
          <a:sy n="10" d="100"/>
        </p:scale>
        <p:origin x="19" y="216"/>
      </p:cViewPr>
      <p:guideLst>
        <p:guide orient="horz" pos="2128"/>
        <p:guide pos="2914"/>
      </p:guideLst>
    </p:cSldViewPr>
  </p:slideViewPr>
  <p:notesTextViewPr>
    <p:cViewPr>
      <p:scale>
        <a:sx n="100" d="100"/>
        <a:sy n="100" d="100"/>
      </p:scale>
      <p:origin x="0" y="0"/>
    </p:cViewPr>
  </p:notesText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0" Type="http://schemas.openxmlformats.org/officeDocument/2006/relationships/tags" Target="tags/tag146.xml"/><Relationship Id="rId15" Type="http://schemas.openxmlformats.org/officeDocument/2006/relationships/slide" Target="slides/slide13.xml"/><Relationship Id="rId149" Type="http://schemas.openxmlformats.org/officeDocument/2006/relationships/tableStyles" Target="tableStyles.xml"/><Relationship Id="rId148" Type="http://schemas.openxmlformats.org/officeDocument/2006/relationships/viewProps" Target="viewProps.xml"/><Relationship Id="rId147" Type="http://schemas.openxmlformats.org/officeDocument/2006/relationships/presProps" Target="presProps.xml"/><Relationship Id="rId146" Type="http://schemas.openxmlformats.org/officeDocument/2006/relationships/notesMaster" Target="notesMasters/notesMaster1.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2971800" cy="455613"/>
          </a:xfrm>
          <a:prstGeom prst="rect">
            <a:avLst/>
          </a:prstGeom>
          <a:noFill/>
          <a:ln w="9525">
            <a:noFill/>
            <a:miter lim="800000"/>
          </a:ln>
        </p:spPr>
        <p:txBody>
          <a:bodyPr vert="horz" wrap="square" lIns="99048" tIns="49524" rIns="99048" bIns="49524" numCol="1" anchor="t" anchorCtr="0" compatLnSpc="1"/>
          <a:lstStyle>
            <a:lvl1pPr latinLnBrk="1">
              <a:defRPr sz="1300">
                <a:latin typeface="Gulim" pitchFamily="34" charset="-127"/>
                <a:ea typeface="Gulim" pitchFamily="34" charset="-127"/>
              </a:defRPr>
            </a:lvl1pPr>
          </a:lstStyle>
          <a:p>
            <a:endParaRPr lang="zh-CN" altLang="zh-CN"/>
          </a:p>
        </p:txBody>
      </p:sp>
      <p:sp>
        <p:nvSpPr>
          <p:cNvPr id="2051" name="Rectangle 3"/>
          <p:cNvSpPr>
            <a:spLocks noGrp="1" noChangeArrowheads="1"/>
          </p:cNvSpPr>
          <p:nvPr>
            <p:ph type="dt" idx="1"/>
          </p:nvPr>
        </p:nvSpPr>
        <p:spPr bwMode="auto">
          <a:xfrm>
            <a:off x="3884613" y="0"/>
            <a:ext cx="2971800" cy="455613"/>
          </a:xfrm>
          <a:prstGeom prst="rect">
            <a:avLst/>
          </a:prstGeom>
          <a:noFill/>
          <a:ln w="9525">
            <a:noFill/>
            <a:miter lim="800000"/>
          </a:ln>
        </p:spPr>
        <p:txBody>
          <a:bodyPr vert="horz" wrap="square" lIns="99048" tIns="49524" rIns="99048" bIns="49524" numCol="1" anchor="t" anchorCtr="0" compatLnSpc="1"/>
          <a:lstStyle>
            <a:lvl1pPr algn="r" latinLnBrk="1">
              <a:defRPr sz="1300">
                <a:latin typeface="Gulim" pitchFamily="34" charset="-127"/>
                <a:ea typeface="Gulim" pitchFamily="34" charset="-127"/>
              </a:defRPr>
            </a:lvl1pPr>
          </a:lstStyle>
          <a:p>
            <a:endParaRPr lang="zh-CN" altLang="zh-CN"/>
          </a:p>
        </p:txBody>
      </p:sp>
      <p:sp>
        <p:nvSpPr>
          <p:cNvPr id="2052" name="Rectangle 4"/>
          <p:cNvSpPr>
            <a:spLocks noGrp="1" noRot="1" noChangeAspect="1" noChangeArrowheads="1" noTextEdit="1"/>
          </p:cNvSpPr>
          <p:nvPr>
            <p:ph type="sldImg" idx="2"/>
          </p:nvPr>
        </p:nvSpPr>
        <p:spPr bwMode="auto">
          <a:xfrm>
            <a:off x="955675" y="685800"/>
            <a:ext cx="4945063" cy="3429000"/>
          </a:xfrm>
          <a:prstGeom prst="rect">
            <a:avLst/>
          </a:prstGeom>
          <a:noFill/>
          <a:ln w="9525">
            <a:noFill/>
            <a:miter lim="800000"/>
          </a:ln>
        </p:spPr>
      </p:sp>
      <p:sp>
        <p:nvSpPr>
          <p:cNvPr id="2053" name="Rectangle 5"/>
          <p:cNvSpPr>
            <a:spLocks noGrp="1" noRot="1" noChangeAspect="1" noChangeArrowheads="1" noTextEdit="1"/>
          </p:cNvSpPr>
          <p:nvPr/>
        </p:nvSpPr>
        <p:spPr bwMode="auto">
          <a:xfrm>
            <a:off x="685800" y="4341813"/>
            <a:ext cx="5486400" cy="4114800"/>
          </a:xfrm>
          <a:prstGeom prst="rect">
            <a:avLst/>
          </a:prstGeom>
          <a:noFill/>
          <a:ln w="9525">
            <a:noFill/>
            <a:miter lim="800000"/>
          </a:ln>
        </p:spPr>
        <p:txBody>
          <a:bodyPr lIns="99048" tIns="49524" rIns="99048" bIns="49524"/>
          <a:lstStyle/>
          <a:p>
            <a:pPr defTabSz="0">
              <a:spcBef>
                <a:spcPct val="30000"/>
              </a:spcBef>
              <a:buFontTx/>
              <a:buNone/>
            </a:pPr>
            <a:r>
              <a:rPr lang="zh-CN" sz="1200"/>
              <a:t>마스터 텍스트 스타일을 편집합니다</a:t>
            </a:r>
            <a:endParaRPr lang="zh-CN" sz="1200"/>
          </a:p>
          <a:p>
            <a:pPr defTabSz="0">
              <a:spcBef>
                <a:spcPct val="30000"/>
              </a:spcBef>
              <a:buFontTx/>
              <a:buNone/>
            </a:pPr>
            <a:r>
              <a:rPr lang="zh-CN" sz="1200"/>
              <a:t>둘째 수준</a:t>
            </a:r>
            <a:endParaRPr lang="zh-CN" sz="1200"/>
          </a:p>
          <a:p>
            <a:pPr defTabSz="0">
              <a:spcBef>
                <a:spcPct val="30000"/>
              </a:spcBef>
              <a:buFontTx/>
              <a:buNone/>
            </a:pPr>
            <a:r>
              <a:rPr lang="zh-CN" sz="1200"/>
              <a:t>셋째 수준</a:t>
            </a:r>
            <a:endParaRPr lang="zh-CN" sz="1200"/>
          </a:p>
          <a:p>
            <a:pPr defTabSz="0">
              <a:spcBef>
                <a:spcPct val="30000"/>
              </a:spcBef>
              <a:buFontTx/>
              <a:buNone/>
            </a:pPr>
            <a:r>
              <a:rPr lang="zh-CN" sz="1200"/>
              <a:t>넷째 수준</a:t>
            </a:r>
            <a:endParaRPr lang="zh-CN" sz="1200"/>
          </a:p>
          <a:p>
            <a:pPr defTabSz="0">
              <a:spcBef>
                <a:spcPct val="30000"/>
              </a:spcBef>
              <a:buFontTx/>
              <a:buNone/>
            </a:pPr>
            <a:r>
              <a:rPr lang="zh-CN" sz="1200"/>
              <a:t>다섯째 수준</a:t>
            </a:r>
            <a:endParaRPr lang="zh-CN" sz="1200"/>
          </a:p>
        </p:txBody>
      </p:sp>
      <p:sp>
        <p:nvSpPr>
          <p:cNvPr id="2054" name="Rectangle 6"/>
          <p:cNvSpPr>
            <a:spLocks noGrp="1" noChangeArrowheads="1"/>
          </p:cNvSpPr>
          <p:nvPr>
            <p:ph type="ftr" sz="quarter" idx="4"/>
          </p:nvPr>
        </p:nvSpPr>
        <p:spPr bwMode="auto">
          <a:xfrm>
            <a:off x="0" y="8685213"/>
            <a:ext cx="2971800" cy="455612"/>
          </a:xfrm>
          <a:prstGeom prst="rect">
            <a:avLst/>
          </a:prstGeom>
          <a:noFill/>
          <a:ln w="9525">
            <a:noFill/>
            <a:miter lim="800000"/>
          </a:ln>
        </p:spPr>
        <p:txBody>
          <a:bodyPr vert="horz" wrap="square" lIns="99048" tIns="49524" rIns="99048" bIns="49524" numCol="1" anchor="b" anchorCtr="0" compatLnSpc="1"/>
          <a:lstStyle>
            <a:lvl1pPr latinLnBrk="1">
              <a:defRPr sz="1300">
                <a:latin typeface="Gulim" pitchFamily="34" charset="-127"/>
                <a:ea typeface="Gulim" pitchFamily="34" charset="-127"/>
              </a:defRPr>
            </a:lvl1pPr>
          </a:lstStyle>
          <a:p>
            <a:r>
              <a:rPr lang="zh-CN" altLang="en-US"/>
              <a:t>中铁大桥局股份有限公司</a:t>
            </a:r>
            <a:endParaRPr lang="en-US"/>
          </a:p>
        </p:txBody>
      </p:sp>
      <p:sp>
        <p:nvSpPr>
          <p:cNvPr id="2055" name="Rectangle 7"/>
          <p:cNvSpPr>
            <a:spLocks noGrp="1" noChangeArrowheads="1"/>
          </p:cNvSpPr>
          <p:nvPr>
            <p:ph type="sldNum" sz="quarter" idx="5"/>
          </p:nvPr>
        </p:nvSpPr>
        <p:spPr bwMode="auto">
          <a:xfrm>
            <a:off x="3884613" y="8685213"/>
            <a:ext cx="2971800" cy="455612"/>
          </a:xfrm>
          <a:prstGeom prst="rect">
            <a:avLst/>
          </a:prstGeom>
          <a:noFill/>
          <a:ln w="9525">
            <a:noFill/>
            <a:miter lim="800000"/>
          </a:ln>
        </p:spPr>
        <p:txBody>
          <a:bodyPr vert="horz" wrap="square" lIns="99048" tIns="49524" rIns="99048" bIns="49524" numCol="1" anchor="b" anchorCtr="0" compatLnSpc="1"/>
          <a:lstStyle>
            <a:lvl1pPr algn="r" latinLnBrk="1">
              <a:defRPr/>
            </a:lvl1pPr>
          </a:lstStyle>
          <a:p>
            <a:fld id="{5C7ABD20-6293-4B4C-9C9F-C0DC221E1204}" type="slidenum">
              <a:rPr lang="en-US"/>
            </a:fld>
            <a:endParaRPr lang="en-US" sz="1300">
              <a:latin typeface="Gulim" pitchFamily="34" charset="-127"/>
              <a:ea typeface="Gulim" pitchFamily="34" charset="-127"/>
            </a:endParaRPr>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48" name="图片 47"/>
          <p:cNvPicPr>
            <a:picLocks noChangeAspect="1"/>
          </p:cNvPicPr>
          <p:nvPr/>
        </p:nvPicPr>
        <p:blipFill>
          <a:blip r:embed="rId2">
            <a:extLst>
              <a:ext uri="{28A0092B-C50C-407E-A947-70E740481C1C}">
                <a14:useLocalDpi xmlns:a14="http://schemas.microsoft.com/office/drawing/2010/main" val="0"/>
              </a:ext>
            </a:extLst>
          </a:blip>
          <a:srcRect r="39687"/>
          <a:stretch>
            <a:fillRect/>
          </a:stretch>
        </p:blipFill>
        <p:spPr>
          <a:xfrm>
            <a:off x="4512623" y="4636746"/>
            <a:ext cx="4631377" cy="2215316"/>
          </a:xfrm>
          <a:prstGeom prst="rect">
            <a:avLst/>
          </a:pr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 y="4664408"/>
            <a:ext cx="5672447" cy="2215316"/>
          </a:xfrm>
          <a:prstGeom prst="rect">
            <a:avLst/>
          </a:prstGeom>
        </p:spPr>
      </p:pic>
      <p:grpSp>
        <p:nvGrpSpPr>
          <p:cNvPr id="50" name="组合 49"/>
          <p:cNvGrpSpPr/>
          <p:nvPr/>
        </p:nvGrpSpPr>
        <p:grpSpPr>
          <a:xfrm>
            <a:off x="7876529" y="1998363"/>
            <a:ext cx="877284" cy="960615"/>
            <a:chOff x="7183438" y="2865438"/>
            <a:chExt cx="1804987" cy="1976438"/>
          </a:xfrm>
        </p:grpSpPr>
        <p:sp>
          <p:nvSpPr>
            <p:cNvPr id="51" name="Freeform 2950"/>
            <p:cNvSpPr>
              <a:spLocks noEditPoints="1"/>
            </p:cNvSpPr>
            <p:nvPr/>
          </p:nvSpPr>
          <p:spPr bwMode="auto">
            <a:xfrm>
              <a:off x="8612188" y="4095751"/>
              <a:ext cx="357188" cy="246063"/>
            </a:xfrm>
            <a:custGeom>
              <a:avLst/>
              <a:gdLst>
                <a:gd name="T0" fmla="*/ 131 w 225"/>
                <a:gd name="T1" fmla="*/ 131 h 155"/>
                <a:gd name="T2" fmla="*/ 112 w 225"/>
                <a:gd name="T3" fmla="*/ 128 h 155"/>
                <a:gd name="T4" fmla="*/ 89 w 225"/>
                <a:gd name="T5" fmla="*/ 120 h 155"/>
                <a:gd name="T6" fmla="*/ 63 w 225"/>
                <a:gd name="T7" fmla="*/ 105 h 155"/>
                <a:gd name="T8" fmla="*/ 32 w 225"/>
                <a:gd name="T9" fmla="*/ 83 h 155"/>
                <a:gd name="T10" fmla="*/ 36 w 225"/>
                <a:gd name="T11" fmla="*/ 77 h 155"/>
                <a:gd name="T12" fmla="*/ 51 w 225"/>
                <a:gd name="T13" fmla="*/ 62 h 155"/>
                <a:gd name="T14" fmla="*/ 72 w 225"/>
                <a:gd name="T15" fmla="*/ 49 h 155"/>
                <a:gd name="T16" fmla="*/ 91 w 225"/>
                <a:gd name="T17" fmla="*/ 43 h 155"/>
                <a:gd name="T18" fmla="*/ 97 w 225"/>
                <a:gd name="T19" fmla="*/ 43 h 155"/>
                <a:gd name="T20" fmla="*/ 116 w 225"/>
                <a:gd name="T21" fmla="*/ 46 h 155"/>
                <a:gd name="T22" fmla="*/ 137 w 225"/>
                <a:gd name="T23" fmla="*/ 58 h 155"/>
                <a:gd name="T24" fmla="*/ 148 w 225"/>
                <a:gd name="T25" fmla="*/ 69 h 155"/>
                <a:gd name="T26" fmla="*/ 160 w 225"/>
                <a:gd name="T27" fmla="*/ 93 h 155"/>
                <a:gd name="T28" fmla="*/ 160 w 225"/>
                <a:gd name="T29" fmla="*/ 111 h 155"/>
                <a:gd name="T30" fmla="*/ 156 w 225"/>
                <a:gd name="T31" fmla="*/ 120 h 155"/>
                <a:gd name="T32" fmla="*/ 148 w 225"/>
                <a:gd name="T33" fmla="*/ 127 h 155"/>
                <a:gd name="T34" fmla="*/ 137 w 225"/>
                <a:gd name="T35" fmla="*/ 130 h 155"/>
                <a:gd name="T36" fmla="*/ 113 w 225"/>
                <a:gd name="T37" fmla="*/ 0 h 155"/>
                <a:gd name="T38" fmla="*/ 101 w 225"/>
                <a:gd name="T39" fmla="*/ 2 h 155"/>
                <a:gd name="T40" fmla="*/ 79 w 225"/>
                <a:gd name="T41" fmla="*/ 8 h 155"/>
                <a:gd name="T42" fmla="*/ 59 w 225"/>
                <a:gd name="T43" fmla="*/ 17 h 155"/>
                <a:gd name="T44" fmla="*/ 32 w 225"/>
                <a:gd name="T45" fmla="*/ 36 h 155"/>
                <a:gd name="T46" fmla="*/ 9 w 225"/>
                <a:gd name="T47" fmla="*/ 59 h 155"/>
                <a:gd name="T48" fmla="*/ 0 w 225"/>
                <a:gd name="T49" fmla="*/ 71 h 155"/>
                <a:gd name="T50" fmla="*/ 53 w 225"/>
                <a:gd name="T51" fmla="*/ 109 h 155"/>
                <a:gd name="T52" fmla="*/ 100 w 225"/>
                <a:gd name="T53" fmla="*/ 136 h 155"/>
                <a:gd name="T54" fmla="*/ 138 w 225"/>
                <a:gd name="T55" fmla="*/ 150 h 155"/>
                <a:gd name="T56" fmla="*/ 170 w 225"/>
                <a:gd name="T57" fmla="*/ 155 h 155"/>
                <a:gd name="T58" fmla="*/ 182 w 225"/>
                <a:gd name="T59" fmla="*/ 153 h 155"/>
                <a:gd name="T60" fmla="*/ 203 w 225"/>
                <a:gd name="T61" fmla="*/ 148 h 155"/>
                <a:gd name="T62" fmla="*/ 216 w 225"/>
                <a:gd name="T63" fmla="*/ 136 h 155"/>
                <a:gd name="T64" fmla="*/ 223 w 225"/>
                <a:gd name="T65" fmla="*/ 120 h 155"/>
                <a:gd name="T66" fmla="*/ 225 w 225"/>
                <a:gd name="T67" fmla="*/ 100 h 155"/>
                <a:gd name="T68" fmla="*/ 220 w 225"/>
                <a:gd name="T69" fmla="*/ 78 h 155"/>
                <a:gd name="T70" fmla="*/ 209 w 225"/>
                <a:gd name="T71" fmla="*/ 58 h 155"/>
                <a:gd name="T72" fmla="*/ 191 w 225"/>
                <a:gd name="T73" fmla="*/ 37 h 155"/>
                <a:gd name="T74" fmla="*/ 181 w 225"/>
                <a:gd name="T75" fmla="*/ 27 h 155"/>
                <a:gd name="T76" fmla="*/ 147 w 225"/>
                <a:gd name="T77" fmla="*/ 6 h 155"/>
                <a:gd name="T78" fmla="*/ 113 w 225"/>
                <a:gd name="T7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155">
                  <a:moveTo>
                    <a:pt x="131" y="131"/>
                  </a:moveTo>
                  <a:lnTo>
                    <a:pt x="131" y="131"/>
                  </a:lnTo>
                  <a:lnTo>
                    <a:pt x="122" y="130"/>
                  </a:lnTo>
                  <a:lnTo>
                    <a:pt x="112" y="128"/>
                  </a:lnTo>
                  <a:lnTo>
                    <a:pt x="101" y="125"/>
                  </a:lnTo>
                  <a:lnTo>
                    <a:pt x="89" y="120"/>
                  </a:lnTo>
                  <a:lnTo>
                    <a:pt x="76" y="114"/>
                  </a:lnTo>
                  <a:lnTo>
                    <a:pt x="63" y="105"/>
                  </a:lnTo>
                  <a:lnTo>
                    <a:pt x="48" y="95"/>
                  </a:lnTo>
                  <a:lnTo>
                    <a:pt x="32" y="83"/>
                  </a:lnTo>
                  <a:lnTo>
                    <a:pt x="32" y="83"/>
                  </a:lnTo>
                  <a:lnTo>
                    <a:pt x="36" y="77"/>
                  </a:lnTo>
                  <a:lnTo>
                    <a:pt x="42" y="69"/>
                  </a:lnTo>
                  <a:lnTo>
                    <a:pt x="51" y="62"/>
                  </a:lnTo>
                  <a:lnTo>
                    <a:pt x="60" y="55"/>
                  </a:lnTo>
                  <a:lnTo>
                    <a:pt x="72" y="49"/>
                  </a:lnTo>
                  <a:lnTo>
                    <a:pt x="84" y="44"/>
                  </a:lnTo>
                  <a:lnTo>
                    <a:pt x="91" y="43"/>
                  </a:lnTo>
                  <a:lnTo>
                    <a:pt x="97" y="43"/>
                  </a:lnTo>
                  <a:lnTo>
                    <a:pt x="97" y="43"/>
                  </a:lnTo>
                  <a:lnTo>
                    <a:pt x="107" y="43"/>
                  </a:lnTo>
                  <a:lnTo>
                    <a:pt x="116" y="46"/>
                  </a:lnTo>
                  <a:lnTo>
                    <a:pt x="126" y="50"/>
                  </a:lnTo>
                  <a:lnTo>
                    <a:pt x="137" y="58"/>
                  </a:lnTo>
                  <a:lnTo>
                    <a:pt x="137" y="58"/>
                  </a:lnTo>
                  <a:lnTo>
                    <a:pt x="148" y="69"/>
                  </a:lnTo>
                  <a:lnTo>
                    <a:pt x="156" y="81"/>
                  </a:lnTo>
                  <a:lnTo>
                    <a:pt x="160" y="93"/>
                  </a:lnTo>
                  <a:lnTo>
                    <a:pt x="162" y="105"/>
                  </a:lnTo>
                  <a:lnTo>
                    <a:pt x="160" y="111"/>
                  </a:lnTo>
                  <a:lnTo>
                    <a:pt x="159" y="115"/>
                  </a:lnTo>
                  <a:lnTo>
                    <a:pt x="156" y="120"/>
                  </a:lnTo>
                  <a:lnTo>
                    <a:pt x="153" y="124"/>
                  </a:lnTo>
                  <a:lnTo>
                    <a:pt x="148" y="127"/>
                  </a:lnTo>
                  <a:lnTo>
                    <a:pt x="144" y="130"/>
                  </a:lnTo>
                  <a:lnTo>
                    <a:pt x="137" y="130"/>
                  </a:lnTo>
                  <a:lnTo>
                    <a:pt x="131" y="131"/>
                  </a:lnTo>
                  <a:close/>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951"/>
            <p:cNvSpPr/>
            <p:nvPr/>
          </p:nvSpPr>
          <p:spPr bwMode="auto">
            <a:xfrm>
              <a:off x="8662988" y="4164013"/>
              <a:ext cx="206375" cy="139700"/>
            </a:xfrm>
            <a:custGeom>
              <a:avLst/>
              <a:gdLst>
                <a:gd name="T0" fmla="*/ 99 w 130"/>
                <a:gd name="T1" fmla="*/ 88 h 88"/>
                <a:gd name="T2" fmla="*/ 99 w 130"/>
                <a:gd name="T3" fmla="*/ 88 h 88"/>
                <a:gd name="T4" fmla="*/ 90 w 130"/>
                <a:gd name="T5" fmla="*/ 87 h 88"/>
                <a:gd name="T6" fmla="*/ 80 w 130"/>
                <a:gd name="T7" fmla="*/ 85 h 88"/>
                <a:gd name="T8" fmla="*/ 69 w 130"/>
                <a:gd name="T9" fmla="*/ 82 h 88"/>
                <a:gd name="T10" fmla="*/ 57 w 130"/>
                <a:gd name="T11" fmla="*/ 77 h 88"/>
                <a:gd name="T12" fmla="*/ 44 w 130"/>
                <a:gd name="T13" fmla="*/ 71 h 88"/>
                <a:gd name="T14" fmla="*/ 31 w 130"/>
                <a:gd name="T15" fmla="*/ 62 h 88"/>
                <a:gd name="T16" fmla="*/ 16 w 130"/>
                <a:gd name="T17" fmla="*/ 52 h 88"/>
                <a:gd name="T18" fmla="*/ 0 w 130"/>
                <a:gd name="T19" fmla="*/ 40 h 88"/>
                <a:gd name="T20" fmla="*/ 0 w 130"/>
                <a:gd name="T21" fmla="*/ 40 h 88"/>
                <a:gd name="T22" fmla="*/ 4 w 130"/>
                <a:gd name="T23" fmla="*/ 34 h 88"/>
                <a:gd name="T24" fmla="*/ 10 w 130"/>
                <a:gd name="T25" fmla="*/ 26 h 88"/>
                <a:gd name="T26" fmla="*/ 19 w 130"/>
                <a:gd name="T27" fmla="*/ 19 h 88"/>
                <a:gd name="T28" fmla="*/ 28 w 130"/>
                <a:gd name="T29" fmla="*/ 12 h 88"/>
                <a:gd name="T30" fmla="*/ 40 w 130"/>
                <a:gd name="T31" fmla="*/ 6 h 88"/>
                <a:gd name="T32" fmla="*/ 52 w 130"/>
                <a:gd name="T33" fmla="*/ 1 h 88"/>
                <a:gd name="T34" fmla="*/ 59 w 130"/>
                <a:gd name="T35" fmla="*/ 0 h 88"/>
                <a:gd name="T36" fmla="*/ 65 w 130"/>
                <a:gd name="T37" fmla="*/ 0 h 88"/>
                <a:gd name="T38" fmla="*/ 65 w 130"/>
                <a:gd name="T39" fmla="*/ 0 h 88"/>
                <a:gd name="T40" fmla="*/ 75 w 130"/>
                <a:gd name="T41" fmla="*/ 0 h 88"/>
                <a:gd name="T42" fmla="*/ 84 w 130"/>
                <a:gd name="T43" fmla="*/ 3 h 88"/>
                <a:gd name="T44" fmla="*/ 94 w 130"/>
                <a:gd name="T45" fmla="*/ 7 h 88"/>
                <a:gd name="T46" fmla="*/ 105 w 130"/>
                <a:gd name="T47" fmla="*/ 15 h 88"/>
                <a:gd name="T48" fmla="*/ 105 w 130"/>
                <a:gd name="T49" fmla="*/ 15 h 88"/>
                <a:gd name="T50" fmla="*/ 116 w 130"/>
                <a:gd name="T51" fmla="*/ 26 h 88"/>
                <a:gd name="T52" fmla="*/ 124 w 130"/>
                <a:gd name="T53" fmla="*/ 38 h 88"/>
                <a:gd name="T54" fmla="*/ 128 w 130"/>
                <a:gd name="T55" fmla="*/ 50 h 88"/>
                <a:gd name="T56" fmla="*/ 130 w 130"/>
                <a:gd name="T57" fmla="*/ 62 h 88"/>
                <a:gd name="T58" fmla="*/ 128 w 130"/>
                <a:gd name="T59" fmla="*/ 68 h 88"/>
                <a:gd name="T60" fmla="*/ 127 w 130"/>
                <a:gd name="T61" fmla="*/ 72 h 88"/>
                <a:gd name="T62" fmla="*/ 124 w 130"/>
                <a:gd name="T63" fmla="*/ 77 h 88"/>
                <a:gd name="T64" fmla="*/ 121 w 130"/>
                <a:gd name="T65" fmla="*/ 81 h 88"/>
                <a:gd name="T66" fmla="*/ 116 w 130"/>
                <a:gd name="T67" fmla="*/ 84 h 88"/>
                <a:gd name="T68" fmla="*/ 112 w 130"/>
                <a:gd name="T69" fmla="*/ 87 h 88"/>
                <a:gd name="T70" fmla="*/ 105 w 130"/>
                <a:gd name="T71" fmla="*/ 87 h 88"/>
                <a:gd name="T72" fmla="*/ 99 w 130"/>
                <a:gd name="T7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88">
                  <a:moveTo>
                    <a:pt x="99" y="88"/>
                  </a:moveTo>
                  <a:lnTo>
                    <a:pt x="99" y="88"/>
                  </a:lnTo>
                  <a:lnTo>
                    <a:pt x="90" y="87"/>
                  </a:lnTo>
                  <a:lnTo>
                    <a:pt x="80" y="85"/>
                  </a:lnTo>
                  <a:lnTo>
                    <a:pt x="69" y="82"/>
                  </a:lnTo>
                  <a:lnTo>
                    <a:pt x="57" y="77"/>
                  </a:lnTo>
                  <a:lnTo>
                    <a:pt x="44" y="71"/>
                  </a:lnTo>
                  <a:lnTo>
                    <a:pt x="31" y="62"/>
                  </a:lnTo>
                  <a:lnTo>
                    <a:pt x="16" y="52"/>
                  </a:lnTo>
                  <a:lnTo>
                    <a:pt x="0" y="40"/>
                  </a:lnTo>
                  <a:lnTo>
                    <a:pt x="0" y="40"/>
                  </a:lnTo>
                  <a:lnTo>
                    <a:pt x="4" y="34"/>
                  </a:lnTo>
                  <a:lnTo>
                    <a:pt x="10" y="26"/>
                  </a:lnTo>
                  <a:lnTo>
                    <a:pt x="19" y="19"/>
                  </a:lnTo>
                  <a:lnTo>
                    <a:pt x="28" y="12"/>
                  </a:lnTo>
                  <a:lnTo>
                    <a:pt x="40" y="6"/>
                  </a:lnTo>
                  <a:lnTo>
                    <a:pt x="52" y="1"/>
                  </a:lnTo>
                  <a:lnTo>
                    <a:pt x="59" y="0"/>
                  </a:lnTo>
                  <a:lnTo>
                    <a:pt x="65" y="0"/>
                  </a:lnTo>
                  <a:lnTo>
                    <a:pt x="65" y="0"/>
                  </a:lnTo>
                  <a:lnTo>
                    <a:pt x="75" y="0"/>
                  </a:lnTo>
                  <a:lnTo>
                    <a:pt x="84" y="3"/>
                  </a:lnTo>
                  <a:lnTo>
                    <a:pt x="94" y="7"/>
                  </a:lnTo>
                  <a:lnTo>
                    <a:pt x="105" y="15"/>
                  </a:lnTo>
                  <a:lnTo>
                    <a:pt x="105" y="15"/>
                  </a:lnTo>
                  <a:lnTo>
                    <a:pt x="116" y="26"/>
                  </a:lnTo>
                  <a:lnTo>
                    <a:pt x="124" y="38"/>
                  </a:lnTo>
                  <a:lnTo>
                    <a:pt x="128" y="50"/>
                  </a:lnTo>
                  <a:lnTo>
                    <a:pt x="130" y="62"/>
                  </a:lnTo>
                  <a:lnTo>
                    <a:pt x="128" y="68"/>
                  </a:lnTo>
                  <a:lnTo>
                    <a:pt x="127" y="72"/>
                  </a:lnTo>
                  <a:lnTo>
                    <a:pt x="124" y="77"/>
                  </a:lnTo>
                  <a:lnTo>
                    <a:pt x="121" y="81"/>
                  </a:lnTo>
                  <a:lnTo>
                    <a:pt x="116" y="84"/>
                  </a:lnTo>
                  <a:lnTo>
                    <a:pt x="112" y="87"/>
                  </a:lnTo>
                  <a:lnTo>
                    <a:pt x="105" y="87"/>
                  </a:lnTo>
                  <a:lnTo>
                    <a:pt x="99"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952"/>
            <p:cNvSpPr/>
            <p:nvPr/>
          </p:nvSpPr>
          <p:spPr bwMode="auto">
            <a:xfrm>
              <a:off x="8612188" y="4095751"/>
              <a:ext cx="357188" cy="246063"/>
            </a:xfrm>
            <a:custGeom>
              <a:avLst/>
              <a:gdLst>
                <a:gd name="T0" fmla="*/ 113 w 225"/>
                <a:gd name="T1" fmla="*/ 0 h 155"/>
                <a:gd name="T2" fmla="*/ 113 w 225"/>
                <a:gd name="T3" fmla="*/ 0 h 155"/>
                <a:gd name="T4" fmla="*/ 101 w 225"/>
                <a:gd name="T5" fmla="*/ 2 h 155"/>
                <a:gd name="T6" fmla="*/ 89 w 225"/>
                <a:gd name="T7" fmla="*/ 3 h 155"/>
                <a:gd name="T8" fmla="*/ 79 w 225"/>
                <a:gd name="T9" fmla="*/ 8 h 155"/>
                <a:gd name="T10" fmla="*/ 69 w 225"/>
                <a:gd name="T11" fmla="*/ 12 h 155"/>
                <a:gd name="T12" fmla="*/ 59 w 225"/>
                <a:gd name="T13" fmla="*/ 17 h 155"/>
                <a:gd name="T14" fmla="*/ 48 w 225"/>
                <a:gd name="T15" fmla="*/ 22 h 155"/>
                <a:gd name="T16" fmla="*/ 32 w 225"/>
                <a:gd name="T17" fmla="*/ 36 h 155"/>
                <a:gd name="T18" fmla="*/ 19 w 225"/>
                <a:gd name="T19" fmla="*/ 49 h 155"/>
                <a:gd name="T20" fmla="*/ 9 w 225"/>
                <a:gd name="T21" fmla="*/ 59 h 155"/>
                <a:gd name="T22" fmla="*/ 0 w 225"/>
                <a:gd name="T23" fmla="*/ 71 h 155"/>
                <a:gd name="T24" fmla="*/ 0 w 225"/>
                <a:gd name="T25" fmla="*/ 71 h 155"/>
                <a:gd name="T26" fmla="*/ 28 w 225"/>
                <a:gd name="T27" fmla="*/ 92 h 155"/>
                <a:gd name="T28" fmla="*/ 53 w 225"/>
                <a:gd name="T29" fmla="*/ 109 h 155"/>
                <a:gd name="T30" fmla="*/ 78 w 225"/>
                <a:gd name="T31" fmla="*/ 124 h 155"/>
                <a:gd name="T32" fmla="*/ 100 w 225"/>
                <a:gd name="T33" fmla="*/ 136 h 155"/>
                <a:gd name="T34" fmla="*/ 120 w 225"/>
                <a:gd name="T35" fmla="*/ 145 h 155"/>
                <a:gd name="T36" fmla="*/ 138 w 225"/>
                <a:gd name="T37" fmla="*/ 150 h 155"/>
                <a:gd name="T38" fmla="*/ 156 w 225"/>
                <a:gd name="T39" fmla="*/ 153 h 155"/>
                <a:gd name="T40" fmla="*/ 170 w 225"/>
                <a:gd name="T41" fmla="*/ 155 h 155"/>
                <a:gd name="T42" fmla="*/ 170 w 225"/>
                <a:gd name="T43" fmla="*/ 155 h 155"/>
                <a:gd name="T44" fmla="*/ 182 w 225"/>
                <a:gd name="T45" fmla="*/ 153 h 155"/>
                <a:gd name="T46" fmla="*/ 194 w 225"/>
                <a:gd name="T47" fmla="*/ 152 h 155"/>
                <a:gd name="T48" fmla="*/ 203 w 225"/>
                <a:gd name="T49" fmla="*/ 148 h 155"/>
                <a:gd name="T50" fmla="*/ 210 w 225"/>
                <a:gd name="T51" fmla="*/ 142 h 155"/>
                <a:gd name="T52" fmla="*/ 216 w 225"/>
                <a:gd name="T53" fmla="*/ 136 h 155"/>
                <a:gd name="T54" fmla="*/ 220 w 225"/>
                <a:gd name="T55" fmla="*/ 127 h 155"/>
                <a:gd name="T56" fmla="*/ 223 w 225"/>
                <a:gd name="T57" fmla="*/ 120 h 155"/>
                <a:gd name="T58" fmla="*/ 225 w 225"/>
                <a:gd name="T59" fmla="*/ 109 h 155"/>
                <a:gd name="T60" fmla="*/ 225 w 225"/>
                <a:gd name="T61" fmla="*/ 100 h 155"/>
                <a:gd name="T62" fmla="*/ 223 w 225"/>
                <a:gd name="T63" fmla="*/ 90 h 155"/>
                <a:gd name="T64" fmla="*/ 220 w 225"/>
                <a:gd name="T65" fmla="*/ 78 h 155"/>
                <a:gd name="T66" fmla="*/ 215 w 225"/>
                <a:gd name="T67" fmla="*/ 68 h 155"/>
                <a:gd name="T68" fmla="*/ 209 w 225"/>
                <a:gd name="T69" fmla="*/ 58 h 155"/>
                <a:gd name="T70" fmla="*/ 201 w 225"/>
                <a:gd name="T71" fmla="*/ 47 h 155"/>
                <a:gd name="T72" fmla="*/ 191 w 225"/>
                <a:gd name="T73" fmla="*/ 37 h 155"/>
                <a:gd name="T74" fmla="*/ 181 w 225"/>
                <a:gd name="T75" fmla="*/ 27 h 155"/>
                <a:gd name="T76" fmla="*/ 181 w 225"/>
                <a:gd name="T77" fmla="*/ 27 h 155"/>
                <a:gd name="T78" fmla="*/ 163 w 225"/>
                <a:gd name="T79" fmla="*/ 15 h 155"/>
                <a:gd name="T80" fmla="*/ 147 w 225"/>
                <a:gd name="T81" fmla="*/ 6 h 155"/>
                <a:gd name="T82" fmla="*/ 129 w 225"/>
                <a:gd name="T83" fmla="*/ 2 h 155"/>
                <a:gd name="T84" fmla="*/ 113 w 225"/>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55">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953"/>
            <p:cNvSpPr>
              <a:spLocks noEditPoints="1"/>
            </p:cNvSpPr>
            <p:nvPr/>
          </p:nvSpPr>
          <p:spPr bwMode="auto">
            <a:xfrm>
              <a:off x="8459788" y="3957638"/>
              <a:ext cx="177800" cy="230188"/>
            </a:xfrm>
            <a:custGeom>
              <a:avLst/>
              <a:gdLst>
                <a:gd name="T0" fmla="*/ 68 w 112"/>
                <a:gd name="T1" fmla="*/ 126 h 145"/>
                <a:gd name="T2" fmla="*/ 34 w 112"/>
                <a:gd name="T3" fmla="*/ 92 h 145"/>
                <a:gd name="T4" fmla="*/ 25 w 112"/>
                <a:gd name="T5" fmla="*/ 77 h 145"/>
                <a:gd name="T6" fmla="*/ 22 w 112"/>
                <a:gd name="T7" fmla="*/ 65 h 145"/>
                <a:gd name="T8" fmla="*/ 22 w 112"/>
                <a:gd name="T9" fmla="*/ 55 h 145"/>
                <a:gd name="T10" fmla="*/ 27 w 112"/>
                <a:gd name="T11" fmla="*/ 48 h 145"/>
                <a:gd name="T12" fmla="*/ 32 w 112"/>
                <a:gd name="T13" fmla="*/ 45 h 145"/>
                <a:gd name="T14" fmla="*/ 41 w 112"/>
                <a:gd name="T15" fmla="*/ 42 h 145"/>
                <a:gd name="T16" fmla="*/ 56 w 112"/>
                <a:gd name="T17" fmla="*/ 45 h 145"/>
                <a:gd name="T18" fmla="*/ 69 w 112"/>
                <a:gd name="T19" fmla="*/ 53 h 145"/>
                <a:gd name="T20" fmla="*/ 77 w 112"/>
                <a:gd name="T21" fmla="*/ 59 h 145"/>
                <a:gd name="T22" fmla="*/ 84 w 112"/>
                <a:gd name="T23" fmla="*/ 71 h 145"/>
                <a:gd name="T24" fmla="*/ 85 w 112"/>
                <a:gd name="T25" fmla="*/ 84 h 145"/>
                <a:gd name="T26" fmla="*/ 82 w 112"/>
                <a:gd name="T27" fmla="*/ 101 h 145"/>
                <a:gd name="T28" fmla="*/ 74 w 112"/>
                <a:gd name="T29" fmla="*/ 118 h 145"/>
                <a:gd name="T30" fmla="*/ 35 w 112"/>
                <a:gd name="T31" fmla="*/ 0 h 145"/>
                <a:gd name="T32" fmla="*/ 27 w 112"/>
                <a:gd name="T33" fmla="*/ 0 h 145"/>
                <a:gd name="T34" fmla="*/ 13 w 112"/>
                <a:gd name="T35" fmla="*/ 6 h 145"/>
                <a:gd name="T36" fmla="*/ 4 w 112"/>
                <a:gd name="T37" fmla="*/ 17 h 145"/>
                <a:gd name="T38" fmla="*/ 0 w 112"/>
                <a:gd name="T39" fmla="*/ 30 h 145"/>
                <a:gd name="T40" fmla="*/ 1 w 112"/>
                <a:gd name="T41" fmla="*/ 49 h 145"/>
                <a:gd name="T42" fmla="*/ 12 w 112"/>
                <a:gd name="T43" fmla="*/ 73 h 145"/>
                <a:gd name="T44" fmla="*/ 31 w 112"/>
                <a:gd name="T45" fmla="*/ 99 h 145"/>
                <a:gd name="T46" fmla="*/ 62 w 112"/>
                <a:gd name="T47" fmla="*/ 129 h 145"/>
                <a:gd name="T48" fmla="*/ 81 w 112"/>
                <a:gd name="T49" fmla="*/ 145 h 145"/>
                <a:gd name="T50" fmla="*/ 99 w 112"/>
                <a:gd name="T51" fmla="*/ 120 h 145"/>
                <a:gd name="T52" fmla="*/ 109 w 112"/>
                <a:gd name="T53" fmla="*/ 93 h 145"/>
                <a:gd name="T54" fmla="*/ 112 w 112"/>
                <a:gd name="T55" fmla="*/ 73 h 145"/>
                <a:gd name="T56" fmla="*/ 107 w 112"/>
                <a:gd name="T57" fmla="*/ 51 h 145"/>
                <a:gd name="T58" fmla="*/ 94 w 112"/>
                <a:gd name="T59" fmla="*/ 30 h 145"/>
                <a:gd name="T60" fmla="*/ 84 w 112"/>
                <a:gd name="T61" fmla="*/ 20 h 145"/>
                <a:gd name="T62" fmla="*/ 59 w 112"/>
                <a:gd name="T63" fmla="*/ 5 h 145"/>
                <a:gd name="T64" fmla="*/ 35 w 112"/>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45">
                  <a:moveTo>
                    <a:pt x="68" y="126"/>
                  </a:moveTo>
                  <a:lnTo>
                    <a:pt x="68" y="126"/>
                  </a:lnTo>
                  <a:lnTo>
                    <a:pt x="47" y="108"/>
                  </a:lnTo>
                  <a:lnTo>
                    <a:pt x="34" y="92"/>
                  </a:lnTo>
                  <a:lnTo>
                    <a:pt x="28" y="84"/>
                  </a:lnTo>
                  <a:lnTo>
                    <a:pt x="25" y="77"/>
                  </a:lnTo>
                  <a:lnTo>
                    <a:pt x="22" y="71"/>
                  </a:lnTo>
                  <a:lnTo>
                    <a:pt x="22" y="65"/>
                  </a:lnTo>
                  <a:lnTo>
                    <a:pt x="21" y="59"/>
                  </a:lnTo>
                  <a:lnTo>
                    <a:pt x="22" y="55"/>
                  </a:lnTo>
                  <a:lnTo>
                    <a:pt x="24" y="52"/>
                  </a:lnTo>
                  <a:lnTo>
                    <a:pt x="27" y="48"/>
                  </a:lnTo>
                  <a:lnTo>
                    <a:pt x="29" y="46"/>
                  </a:lnTo>
                  <a:lnTo>
                    <a:pt x="32" y="45"/>
                  </a:lnTo>
                  <a:lnTo>
                    <a:pt x="41" y="42"/>
                  </a:lnTo>
                  <a:lnTo>
                    <a:pt x="41" y="42"/>
                  </a:lnTo>
                  <a:lnTo>
                    <a:pt x="49" y="43"/>
                  </a:lnTo>
                  <a:lnTo>
                    <a:pt x="56" y="45"/>
                  </a:lnTo>
                  <a:lnTo>
                    <a:pt x="63" y="49"/>
                  </a:lnTo>
                  <a:lnTo>
                    <a:pt x="69" y="53"/>
                  </a:lnTo>
                  <a:lnTo>
                    <a:pt x="69" y="53"/>
                  </a:lnTo>
                  <a:lnTo>
                    <a:pt x="77" y="59"/>
                  </a:lnTo>
                  <a:lnTo>
                    <a:pt x="81" y="65"/>
                  </a:lnTo>
                  <a:lnTo>
                    <a:pt x="84" y="71"/>
                  </a:lnTo>
                  <a:lnTo>
                    <a:pt x="85" y="77"/>
                  </a:lnTo>
                  <a:lnTo>
                    <a:pt x="85" y="84"/>
                  </a:lnTo>
                  <a:lnTo>
                    <a:pt x="85" y="90"/>
                  </a:lnTo>
                  <a:lnTo>
                    <a:pt x="82" y="101"/>
                  </a:lnTo>
                  <a:lnTo>
                    <a:pt x="78" y="111"/>
                  </a:lnTo>
                  <a:lnTo>
                    <a:pt x="74" y="118"/>
                  </a:lnTo>
                  <a:lnTo>
                    <a:pt x="68" y="126"/>
                  </a:lnTo>
                  <a:close/>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54"/>
            <p:cNvSpPr/>
            <p:nvPr/>
          </p:nvSpPr>
          <p:spPr bwMode="auto">
            <a:xfrm>
              <a:off x="8493125" y="4024313"/>
              <a:ext cx="101600" cy="133350"/>
            </a:xfrm>
            <a:custGeom>
              <a:avLst/>
              <a:gdLst>
                <a:gd name="T0" fmla="*/ 47 w 64"/>
                <a:gd name="T1" fmla="*/ 84 h 84"/>
                <a:gd name="T2" fmla="*/ 47 w 64"/>
                <a:gd name="T3" fmla="*/ 84 h 84"/>
                <a:gd name="T4" fmla="*/ 26 w 64"/>
                <a:gd name="T5" fmla="*/ 66 h 84"/>
                <a:gd name="T6" fmla="*/ 13 w 64"/>
                <a:gd name="T7" fmla="*/ 50 h 84"/>
                <a:gd name="T8" fmla="*/ 7 w 64"/>
                <a:gd name="T9" fmla="*/ 42 h 84"/>
                <a:gd name="T10" fmla="*/ 4 w 64"/>
                <a:gd name="T11" fmla="*/ 35 h 84"/>
                <a:gd name="T12" fmla="*/ 1 w 64"/>
                <a:gd name="T13" fmla="*/ 29 h 84"/>
                <a:gd name="T14" fmla="*/ 1 w 64"/>
                <a:gd name="T15" fmla="*/ 23 h 84"/>
                <a:gd name="T16" fmla="*/ 0 w 64"/>
                <a:gd name="T17" fmla="*/ 17 h 84"/>
                <a:gd name="T18" fmla="*/ 1 w 64"/>
                <a:gd name="T19" fmla="*/ 13 h 84"/>
                <a:gd name="T20" fmla="*/ 3 w 64"/>
                <a:gd name="T21" fmla="*/ 10 h 84"/>
                <a:gd name="T22" fmla="*/ 6 w 64"/>
                <a:gd name="T23" fmla="*/ 6 h 84"/>
                <a:gd name="T24" fmla="*/ 8 w 64"/>
                <a:gd name="T25" fmla="*/ 4 h 84"/>
                <a:gd name="T26" fmla="*/ 11 w 64"/>
                <a:gd name="T27" fmla="*/ 3 h 84"/>
                <a:gd name="T28" fmla="*/ 20 w 64"/>
                <a:gd name="T29" fmla="*/ 0 h 84"/>
                <a:gd name="T30" fmla="*/ 20 w 64"/>
                <a:gd name="T31" fmla="*/ 0 h 84"/>
                <a:gd name="T32" fmla="*/ 28 w 64"/>
                <a:gd name="T33" fmla="*/ 1 h 84"/>
                <a:gd name="T34" fmla="*/ 35 w 64"/>
                <a:gd name="T35" fmla="*/ 3 h 84"/>
                <a:gd name="T36" fmla="*/ 42 w 64"/>
                <a:gd name="T37" fmla="*/ 7 h 84"/>
                <a:gd name="T38" fmla="*/ 48 w 64"/>
                <a:gd name="T39" fmla="*/ 11 h 84"/>
                <a:gd name="T40" fmla="*/ 48 w 64"/>
                <a:gd name="T41" fmla="*/ 11 h 84"/>
                <a:gd name="T42" fmla="*/ 56 w 64"/>
                <a:gd name="T43" fmla="*/ 17 h 84"/>
                <a:gd name="T44" fmla="*/ 60 w 64"/>
                <a:gd name="T45" fmla="*/ 23 h 84"/>
                <a:gd name="T46" fmla="*/ 63 w 64"/>
                <a:gd name="T47" fmla="*/ 29 h 84"/>
                <a:gd name="T48" fmla="*/ 64 w 64"/>
                <a:gd name="T49" fmla="*/ 35 h 84"/>
                <a:gd name="T50" fmla="*/ 64 w 64"/>
                <a:gd name="T51" fmla="*/ 42 h 84"/>
                <a:gd name="T52" fmla="*/ 64 w 64"/>
                <a:gd name="T53" fmla="*/ 48 h 84"/>
                <a:gd name="T54" fmla="*/ 61 w 64"/>
                <a:gd name="T55" fmla="*/ 59 h 84"/>
                <a:gd name="T56" fmla="*/ 57 w 64"/>
                <a:gd name="T57" fmla="*/ 69 h 84"/>
                <a:gd name="T58" fmla="*/ 53 w 64"/>
                <a:gd name="T59" fmla="*/ 76 h 84"/>
                <a:gd name="T60" fmla="*/ 47 w 64"/>
                <a:gd name="T6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84">
                  <a:moveTo>
                    <a:pt x="47" y="84"/>
                  </a:moveTo>
                  <a:lnTo>
                    <a:pt x="47" y="84"/>
                  </a:lnTo>
                  <a:lnTo>
                    <a:pt x="26" y="66"/>
                  </a:lnTo>
                  <a:lnTo>
                    <a:pt x="13" y="50"/>
                  </a:lnTo>
                  <a:lnTo>
                    <a:pt x="7" y="42"/>
                  </a:lnTo>
                  <a:lnTo>
                    <a:pt x="4" y="35"/>
                  </a:lnTo>
                  <a:lnTo>
                    <a:pt x="1" y="29"/>
                  </a:lnTo>
                  <a:lnTo>
                    <a:pt x="1" y="23"/>
                  </a:lnTo>
                  <a:lnTo>
                    <a:pt x="0" y="17"/>
                  </a:lnTo>
                  <a:lnTo>
                    <a:pt x="1" y="13"/>
                  </a:lnTo>
                  <a:lnTo>
                    <a:pt x="3" y="10"/>
                  </a:lnTo>
                  <a:lnTo>
                    <a:pt x="6" y="6"/>
                  </a:lnTo>
                  <a:lnTo>
                    <a:pt x="8" y="4"/>
                  </a:lnTo>
                  <a:lnTo>
                    <a:pt x="11" y="3"/>
                  </a:lnTo>
                  <a:lnTo>
                    <a:pt x="20" y="0"/>
                  </a:lnTo>
                  <a:lnTo>
                    <a:pt x="20" y="0"/>
                  </a:lnTo>
                  <a:lnTo>
                    <a:pt x="28" y="1"/>
                  </a:lnTo>
                  <a:lnTo>
                    <a:pt x="35" y="3"/>
                  </a:lnTo>
                  <a:lnTo>
                    <a:pt x="42" y="7"/>
                  </a:lnTo>
                  <a:lnTo>
                    <a:pt x="48" y="11"/>
                  </a:lnTo>
                  <a:lnTo>
                    <a:pt x="48" y="11"/>
                  </a:lnTo>
                  <a:lnTo>
                    <a:pt x="56" y="17"/>
                  </a:lnTo>
                  <a:lnTo>
                    <a:pt x="60" y="23"/>
                  </a:lnTo>
                  <a:lnTo>
                    <a:pt x="63" y="29"/>
                  </a:lnTo>
                  <a:lnTo>
                    <a:pt x="64" y="35"/>
                  </a:lnTo>
                  <a:lnTo>
                    <a:pt x="64" y="42"/>
                  </a:lnTo>
                  <a:lnTo>
                    <a:pt x="64" y="48"/>
                  </a:lnTo>
                  <a:lnTo>
                    <a:pt x="61" y="59"/>
                  </a:lnTo>
                  <a:lnTo>
                    <a:pt x="57" y="69"/>
                  </a:lnTo>
                  <a:lnTo>
                    <a:pt x="53" y="76"/>
                  </a:lnTo>
                  <a:lnTo>
                    <a:pt x="47"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955"/>
            <p:cNvSpPr/>
            <p:nvPr/>
          </p:nvSpPr>
          <p:spPr bwMode="auto">
            <a:xfrm>
              <a:off x="8459788" y="3957638"/>
              <a:ext cx="177800" cy="230188"/>
            </a:xfrm>
            <a:custGeom>
              <a:avLst/>
              <a:gdLst>
                <a:gd name="T0" fmla="*/ 35 w 112"/>
                <a:gd name="T1" fmla="*/ 0 h 145"/>
                <a:gd name="T2" fmla="*/ 35 w 112"/>
                <a:gd name="T3" fmla="*/ 0 h 145"/>
                <a:gd name="T4" fmla="*/ 27 w 112"/>
                <a:gd name="T5" fmla="*/ 0 h 145"/>
                <a:gd name="T6" fmla="*/ 19 w 112"/>
                <a:gd name="T7" fmla="*/ 3 h 145"/>
                <a:gd name="T8" fmla="*/ 13 w 112"/>
                <a:gd name="T9" fmla="*/ 6 h 145"/>
                <a:gd name="T10" fmla="*/ 7 w 112"/>
                <a:gd name="T11" fmla="*/ 11 h 145"/>
                <a:gd name="T12" fmla="*/ 4 w 112"/>
                <a:gd name="T13" fmla="*/ 17 h 145"/>
                <a:gd name="T14" fmla="*/ 1 w 112"/>
                <a:gd name="T15" fmla="*/ 23 h 145"/>
                <a:gd name="T16" fmla="*/ 0 w 112"/>
                <a:gd name="T17" fmla="*/ 30 h 145"/>
                <a:gd name="T18" fmla="*/ 0 w 112"/>
                <a:gd name="T19" fmla="*/ 39 h 145"/>
                <a:gd name="T20" fmla="*/ 1 w 112"/>
                <a:gd name="T21" fmla="*/ 49 h 145"/>
                <a:gd name="T22" fmla="*/ 6 w 112"/>
                <a:gd name="T23" fmla="*/ 61 h 145"/>
                <a:gd name="T24" fmla="*/ 12 w 112"/>
                <a:gd name="T25" fmla="*/ 73 h 145"/>
                <a:gd name="T26" fmla="*/ 21 w 112"/>
                <a:gd name="T27" fmla="*/ 84 h 145"/>
                <a:gd name="T28" fmla="*/ 31 w 112"/>
                <a:gd name="T29" fmla="*/ 99 h 145"/>
                <a:gd name="T30" fmla="*/ 46 w 112"/>
                <a:gd name="T31" fmla="*/ 114 h 145"/>
                <a:gd name="T32" fmla="*/ 62 w 112"/>
                <a:gd name="T33" fmla="*/ 129 h 145"/>
                <a:gd name="T34" fmla="*/ 81 w 112"/>
                <a:gd name="T35" fmla="*/ 145 h 145"/>
                <a:gd name="T36" fmla="*/ 81 w 112"/>
                <a:gd name="T37" fmla="*/ 145 h 145"/>
                <a:gd name="T38" fmla="*/ 90 w 112"/>
                <a:gd name="T39" fmla="*/ 133 h 145"/>
                <a:gd name="T40" fmla="*/ 99 w 112"/>
                <a:gd name="T41" fmla="*/ 120 h 145"/>
                <a:gd name="T42" fmla="*/ 106 w 112"/>
                <a:gd name="T43" fmla="*/ 102 h 145"/>
                <a:gd name="T44" fmla="*/ 109 w 112"/>
                <a:gd name="T45" fmla="*/ 93 h 145"/>
                <a:gd name="T46" fmla="*/ 112 w 112"/>
                <a:gd name="T47" fmla="*/ 83 h 145"/>
                <a:gd name="T48" fmla="*/ 112 w 112"/>
                <a:gd name="T49" fmla="*/ 73 h 145"/>
                <a:gd name="T50" fmla="*/ 110 w 112"/>
                <a:gd name="T51" fmla="*/ 61 h 145"/>
                <a:gd name="T52" fmla="*/ 107 w 112"/>
                <a:gd name="T53" fmla="*/ 51 h 145"/>
                <a:gd name="T54" fmla="*/ 102 w 112"/>
                <a:gd name="T55" fmla="*/ 40 h 145"/>
                <a:gd name="T56" fmla="*/ 94 w 112"/>
                <a:gd name="T57" fmla="*/ 30 h 145"/>
                <a:gd name="T58" fmla="*/ 84 w 112"/>
                <a:gd name="T59" fmla="*/ 20 h 145"/>
                <a:gd name="T60" fmla="*/ 84 w 112"/>
                <a:gd name="T61" fmla="*/ 20 h 145"/>
                <a:gd name="T62" fmla="*/ 71 w 112"/>
                <a:gd name="T63" fmla="*/ 11 h 145"/>
                <a:gd name="T64" fmla="*/ 59 w 112"/>
                <a:gd name="T65" fmla="*/ 5 h 145"/>
                <a:gd name="T66" fmla="*/ 47 w 112"/>
                <a:gd name="T67" fmla="*/ 2 h 145"/>
                <a:gd name="T68" fmla="*/ 35 w 112"/>
                <a:gd name="T6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45">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956"/>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957"/>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58"/>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959"/>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960"/>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961"/>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962"/>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963"/>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964"/>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965"/>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966"/>
            <p:cNvSpPr>
              <a:spLocks noEditPoints="1"/>
            </p:cNvSpPr>
            <p:nvPr/>
          </p:nvSpPr>
          <p:spPr bwMode="auto">
            <a:xfrm>
              <a:off x="7775575" y="2865438"/>
              <a:ext cx="422275" cy="333375"/>
            </a:xfrm>
            <a:custGeom>
              <a:avLst/>
              <a:gdLst>
                <a:gd name="T0" fmla="*/ 45 w 266"/>
                <a:gd name="T1" fmla="*/ 191 h 210"/>
                <a:gd name="T2" fmla="*/ 42 w 266"/>
                <a:gd name="T3" fmla="*/ 173 h 210"/>
                <a:gd name="T4" fmla="*/ 44 w 266"/>
                <a:gd name="T5" fmla="*/ 145 h 210"/>
                <a:gd name="T6" fmla="*/ 48 w 266"/>
                <a:gd name="T7" fmla="*/ 125 h 210"/>
                <a:gd name="T8" fmla="*/ 59 w 266"/>
                <a:gd name="T9" fmla="*/ 104 h 210"/>
                <a:gd name="T10" fmla="*/ 75 w 266"/>
                <a:gd name="T11" fmla="*/ 87 h 210"/>
                <a:gd name="T12" fmla="*/ 100 w 266"/>
                <a:gd name="T13" fmla="*/ 73 h 210"/>
                <a:gd name="T14" fmla="*/ 116 w 266"/>
                <a:gd name="T15" fmla="*/ 70 h 210"/>
                <a:gd name="T16" fmla="*/ 132 w 266"/>
                <a:gd name="T17" fmla="*/ 69 h 210"/>
                <a:gd name="T18" fmla="*/ 160 w 266"/>
                <a:gd name="T19" fmla="*/ 73 h 210"/>
                <a:gd name="T20" fmla="*/ 182 w 266"/>
                <a:gd name="T21" fmla="*/ 85 h 210"/>
                <a:gd name="T22" fmla="*/ 194 w 266"/>
                <a:gd name="T23" fmla="*/ 100 h 210"/>
                <a:gd name="T24" fmla="*/ 196 w 266"/>
                <a:gd name="T25" fmla="*/ 119 h 210"/>
                <a:gd name="T26" fmla="*/ 182 w 266"/>
                <a:gd name="T27" fmla="*/ 140 h 210"/>
                <a:gd name="T28" fmla="*/ 154 w 266"/>
                <a:gd name="T29" fmla="*/ 160 h 210"/>
                <a:gd name="T30" fmla="*/ 110 w 266"/>
                <a:gd name="T31" fmla="*/ 178 h 210"/>
                <a:gd name="T32" fmla="*/ 45 w 266"/>
                <a:gd name="T33" fmla="*/ 191 h 210"/>
                <a:gd name="T34" fmla="*/ 156 w 266"/>
                <a:gd name="T35" fmla="*/ 0 h 210"/>
                <a:gd name="T36" fmla="*/ 128 w 266"/>
                <a:gd name="T37" fmla="*/ 1 h 210"/>
                <a:gd name="T38" fmla="*/ 113 w 266"/>
                <a:gd name="T39" fmla="*/ 4 h 210"/>
                <a:gd name="T40" fmla="*/ 87 w 266"/>
                <a:gd name="T41" fmla="*/ 11 h 210"/>
                <a:gd name="T42" fmla="*/ 66 w 266"/>
                <a:gd name="T43" fmla="*/ 23 h 210"/>
                <a:gd name="T44" fmla="*/ 47 w 266"/>
                <a:gd name="T45" fmla="*/ 36 h 210"/>
                <a:gd name="T46" fmla="*/ 32 w 266"/>
                <a:gd name="T47" fmla="*/ 51 h 210"/>
                <a:gd name="T48" fmla="*/ 17 w 266"/>
                <a:gd name="T49" fmla="*/ 78 h 210"/>
                <a:gd name="T50" fmla="*/ 4 w 266"/>
                <a:gd name="T51" fmla="*/ 114 h 210"/>
                <a:gd name="T52" fmla="*/ 0 w 266"/>
                <a:gd name="T53" fmla="*/ 150 h 210"/>
                <a:gd name="T54" fmla="*/ 0 w 266"/>
                <a:gd name="T55" fmla="*/ 181 h 210"/>
                <a:gd name="T56" fmla="*/ 4 w 266"/>
                <a:gd name="T57" fmla="*/ 210 h 210"/>
                <a:gd name="T58" fmla="*/ 35 w 266"/>
                <a:gd name="T59" fmla="*/ 206 h 210"/>
                <a:gd name="T60" fmla="*/ 91 w 266"/>
                <a:gd name="T61" fmla="*/ 194 h 210"/>
                <a:gd name="T62" fmla="*/ 140 w 266"/>
                <a:gd name="T63" fmla="*/ 181 h 210"/>
                <a:gd name="T64" fmla="*/ 178 w 266"/>
                <a:gd name="T65" fmla="*/ 165 h 210"/>
                <a:gd name="T66" fmla="*/ 210 w 266"/>
                <a:gd name="T67" fmla="*/ 148 h 210"/>
                <a:gd name="T68" fmla="*/ 234 w 266"/>
                <a:gd name="T69" fmla="*/ 131 h 210"/>
                <a:gd name="T70" fmla="*/ 251 w 266"/>
                <a:gd name="T71" fmla="*/ 113 h 210"/>
                <a:gd name="T72" fmla="*/ 262 w 266"/>
                <a:gd name="T73" fmla="*/ 95 h 210"/>
                <a:gd name="T74" fmla="*/ 266 w 266"/>
                <a:gd name="T75" fmla="*/ 78 h 210"/>
                <a:gd name="T76" fmla="*/ 265 w 266"/>
                <a:gd name="T77" fmla="*/ 62 h 210"/>
                <a:gd name="T78" fmla="*/ 259 w 266"/>
                <a:gd name="T79" fmla="*/ 45 h 210"/>
                <a:gd name="T80" fmla="*/ 249 w 266"/>
                <a:gd name="T81" fmla="*/ 32 h 210"/>
                <a:gd name="T82" fmla="*/ 234 w 266"/>
                <a:gd name="T83" fmla="*/ 20 h 210"/>
                <a:gd name="T84" fmla="*/ 216 w 266"/>
                <a:gd name="T85" fmla="*/ 10 h 210"/>
                <a:gd name="T86" fmla="*/ 194 w 266"/>
                <a:gd name="T87" fmla="*/ 4 h 210"/>
                <a:gd name="T88" fmla="*/ 169 w 266"/>
                <a:gd name="T8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6" h="210">
                  <a:moveTo>
                    <a:pt x="45" y="191"/>
                  </a:moveTo>
                  <a:lnTo>
                    <a:pt x="45" y="191"/>
                  </a:lnTo>
                  <a:lnTo>
                    <a:pt x="44" y="185"/>
                  </a:lnTo>
                  <a:lnTo>
                    <a:pt x="42" y="173"/>
                  </a:lnTo>
                  <a:lnTo>
                    <a:pt x="42" y="156"/>
                  </a:lnTo>
                  <a:lnTo>
                    <a:pt x="44" y="145"/>
                  </a:lnTo>
                  <a:lnTo>
                    <a:pt x="45" y="135"/>
                  </a:lnTo>
                  <a:lnTo>
                    <a:pt x="48" y="125"/>
                  </a:lnTo>
                  <a:lnTo>
                    <a:pt x="53" y="114"/>
                  </a:lnTo>
                  <a:lnTo>
                    <a:pt x="59" y="104"/>
                  </a:lnTo>
                  <a:lnTo>
                    <a:pt x="66" y="94"/>
                  </a:lnTo>
                  <a:lnTo>
                    <a:pt x="75" y="87"/>
                  </a:lnTo>
                  <a:lnTo>
                    <a:pt x="87" y="79"/>
                  </a:lnTo>
                  <a:lnTo>
                    <a:pt x="100" y="73"/>
                  </a:lnTo>
                  <a:lnTo>
                    <a:pt x="116" y="70"/>
                  </a:lnTo>
                  <a:lnTo>
                    <a:pt x="116" y="70"/>
                  </a:lnTo>
                  <a:lnTo>
                    <a:pt x="132" y="69"/>
                  </a:lnTo>
                  <a:lnTo>
                    <a:pt x="132" y="69"/>
                  </a:lnTo>
                  <a:lnTo>
                    <a:pt x="147" y="70"/>
                  </a:lnTo>
                  <a:lnTo>
                    <a:pt x="160" y="73"/>
                  </a:lnTo>
                  <a:lnTo>
                    <a:pt x="172" y="78"/>
                  </a:lnTo>
                  <a:lnTo>
                    <a:pt x="182" y="85"/>
                  </a:lnTo>
                  <a:lnTo>
                    <a:pt x="190" y="92"/>
                  </a:lnTo>
                  <a:lnTo>
                    <a:pt x="194" y="100"/>
                  </a:lnTo>
                  <a:lnTo>
                    <a:pt x="196" y="110"/>
                  </a:lnTo>
                  <a:lnTo>
                    <a:pt x="196" y="119"/>
                  </a:lnTo>
                  <a:lnTo>
                    <a:pt x="191" y="129"/>
                  </a:lnTo>
                  <a:lnTo>
                    <a:pt x="182" y="140"/>
                  </a:lnTo>
                  <a:lnTo>
                    <a:pt x="171" y="150"/>
                  </a:lnTo>
                  <a:lnTo>
                    <a:pt x="154" y="160"/>
                  </a:lnTo>
                  <a:lnTo>
                    <a:pt x="135" y="169"/>
                  </a:lnTo>
                  <a:lnTo>
                    <a:pt x="110" y="178"/>
                  </a:lnTo>
                  <a:lnTo>
                    <a:pt x="79" y="185"/>
                  </a:lnTo>
                  <a:lnTo>
                    <a:pt x="45" y="191"/>
                  </a:lnTo>
                  <a:close/>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967"/>
            <p:cNvSpPr/>
            <p:nvPr/>
          </p:nvSpPr>
          <p:spPr bwMode="auto">
            <a:xfrm>
              <a:off x="7842250" y="2974976"/>
              <a:ext cx="244475" cy="193675"/>
            </a:xfrm>
            <a:custGeom>
              <a:avLst/>
              <a:gdLst>
                <a:gd name="T0" fmla="*/ 3 w 154"/>
                <a:gd name="T1" fmla="*/ 122 h 122"/>
                <a:gd name="T2" fmla="*/ 3 w 154"/>
                <a:gd name="T3" fmla="*/ 122 h 122"/>
                <a:gd name="T4" fmla="*/ 2 w 154"/>
                <a:gd name="T5" fmla="*/ 116 h 122"/>
                <a:gd name="T6" fmla="*/ 0 w 154"/>
                <a:gd name="T7" fmla="*/ 104 h 122"/>
                <a:gd name="T8" fmla="*/ 0 w 154"/>
                <a:gd name="T9" fmla="*/ 87 h 122"/>
                <a:gd name="T10" fmla="*/ 2 w 154"/>
                <a:gd name="T11" fmla="*/ 76 h 122"/>
                <a:gd name="T12" fmla="*/ 3 w 154"/>
                <a:gd name="T13" fmla="*/ 66 h 122"/>
                <a:gd name="T14" fmla="*/ 6 w 154"/>
                <a:gd name="T15" fmla="*/ 56 h 122"/>
                <a:gd name="T16" fmla="*/ 11 w 154"/>
                <a:gd name="T17" fmla="*/ 45 h 122"/>
                <a:gd name="T18" fmla="*/ 17 w 154"/>
                <a:gd name="T19" fmla="*/ 35 h 122"/>
                <a:gd name="T20" fmla="*/ 24 w 154"/>
                <a:gd name="T21" fmla="*/ 25 h 122"/>
                <a:gd name="T22" fmla="*/ 33 w 154"/>
                <a:gd name="T23" fmla="*/ 18 h 122"/>
                <a:gd name="T24" fmla="*/ 45 w 154"/>
                <a:gd name="T25" fmla="*/ 10 h 122"/>
                <a:gd name="T26" fmla="*/ 58 w 154"/>
                <a:gd name="T27" fmla="*/ 4 h 122"/>
                <a:gd name="T28" fmla="*/ 74 w 154"/>
                <a:gd name="T29" fmla="*/ 1 h 122"/>
                <a:gd name="T30" fmla="*/ 74 w 154"/>
                <a:gd name="T31" fmla="*/ 1 h 122"/>
                <a:gd name="T32" fmla="*/ 90 w 154"/>
                <a:gd name="T33" fmla="*/ 0 h 122"/>
                <a:gd name="T34" fmla="*/ 90 w 154"/>
                <a:gd name="T35" fmla="*/ 0 h 122"/>
                <a:gd name="T36" fmla="*/ 105 w 154"/>
                <a:gd name="T37" fmla="*/ 1 h 122"/>
                <a:gd name="T38" fmla="*/ 118 w 154"/>
                <a:gd name="T39" fmla="*/ 4 h 122"/>
                <a:gd name="T40" fmla="*/ 130 w 154"/>
                <a:gd name="T41" fmla="*/ 9 h 122"/>
                <a:gd name="T42" fmla="*/ 140 w 154"/>
                <a:gd name="T43" fmla="*/ 16 h 122"/>
                <a:gd name="T44" fmla="*/ 148 w 154"/>
                <a:gd name="T45" fmla="*/ 23 h 122"/>
                <a:gd name="T46" fmla="*/ 152 w 154"/>
                <a:gd name="T47" fmla="*/ 31 h 122"/>
                <a:gd name="T48" fmla="*/ 154 w 154"/>
                <a:gd name="T49" fmla="*/ 41 h 122"/>
                <a:gd name="T50" fmla="*/ 154 w 154"/>
                <a:gd name="T51" fmla="*/ 50 h 122"/>
                <a:gd name="T52" fmla="*/ 149 w 154"/>
                <a:gd name="T53" fmla="*/ 60 h 122"/>
                <a:gd name="T54" fmla="*/ 140 w 154"/>
                <a:gd name="T55" fmla="*/ 71 h 122"/>
                <a:gd name="T56" fmla="*/ 129 w 154"/>
                <a:gd name="T57" fmla="*/ 81 h 122"/>
                <a:gd name="T58" fmla="*/ 112 w 154"/>
                <a:gd name="T59" fmla="*/ 91 h 122"/>
                <a:gd name="T60" fmla="*/ 93 w 154"/>
                <a:gd name="T61" fmla="*/ 100 h 122"/>
                <a:gd name="T62" fmla="*/ 68 w 154"/>
                <a:gd name="T63" fmla="*/ 109 h 122"/>
                <a:gd name="T64" fmla="*/ 37 w 154"/>
                <a:gd name="T65" fmla="*/ 116 h 122"/>
                <a:gd name="T66" fmla="*/ 3 w 154"/>
                <a:gd name="T6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22">
                  <a:moveTo>
                    <a:pt x="3" y="122"/>
                  </a:moveTo>
                  <a:lnTo>
                    <a:pt x="3" y="122"/>
                  </a:lnTo>
                  <a:lnTo>
                    <a:pt x="2" y="116"/>
                  </a:lnTo>
                  <a:lnTo>
                    <a:pt x="0" y="104"/>
                  </a:lnTo>
                  <a:lnTo>
                    <a:pt x="0" y="87"/>
                  </a:lnTo>
                  <a:lnTo>
                    <a:pt x="2" y="76"/>
                  </a:lnTo>
                  <a:lnTo>
                    <a:pt x="3" y="66"/>
                  </a:lnTo>
                  <a:lnTo>
                    <a:pt x="6" y="56"/>
                  </a:lnTo>
                  <a:lnTo>
                    <a:pt x="11" y="45"/>
                  </a:lnTo>
                  <a:lnTo>
                    <a:pt x="17" y="35"/>
                  </a:lnTo>
                  <a:lnTo>
                    <a:pt x="24" y="25"/>
                  </a:lnTo>
                  <a:lnTo>
                    <a:pt x="33" y="18"/>
                  </a:lnTo>
                  <a:lnTo>
                    <a:pt x="45" y="10"/>
                  </a:lnTo>
                  <a:lnTo>
                    <a:pt x="58" y="4"/>
                  </a:lnTo>
                  <a:lnTo>
                    <a:pt x="74" y="1"/>
                  </a:lnTo>
                  <a:lnTo>
                    <a:pt x="74" y="1"/>
                  </a:lnTo>
                  <a:lnTo>
                    <a:pt x="90" y="0"/>
                  </a:lnTo>
                  <a:lnTo>
                    <a:pt x="90" y="0"/>
                  </a:lnTo>
                  <a:lnTo>
                    <a:pt x="105" y="1"/>
                  </a:lnTo>
                  <a:lnTo>
                    <a:pt x="118" y="4"/>
                  </a:lnTo>
                  <a:lnTo>
                    <a:pt x="130" y="9"/>
                  </a:lnTo>
                  <a:lnTo>
                    <a:pt x="140" y="16"/>
                  </a:lnTo>
                  <a:lnTo>
                    <a:pt x="148" y="23"/>
                  </a:lnTo>
                  <a:lnTo>
                    <a:pt x="152" y="31"/>
                  </a:lnTo>
                  <a:lnTo>
                    <a:pt x="154" y="41"/>
                  </a:lnTo>
                  <a:lnTo>
                    <a:pt x="154" y="50"/>
                  </a:lnTo>
                  <a:lnTo>
                    <a:pt x="149" y="60"/>
                  </a:lnTo>
                  <a:lnTo>
                    <a:pt x="140" y="71"/>
                  </a:lnTo>
                  <a:lnTo>
                    <a:pt x="129" y="81"/>
                  </a:lnTo>
                  <a:lnTo>
                    <a:pt x="112" y="91"/>
                  </a:lnTo>
                  <a:lnTo>
                    <a:pt x="93" y="100"/>
                  </a:lnTo>
                  <a:lnTo>
                    <a:pt x="68" y="109"/>
                  </a:lnTo>
                  <a:lnTo>
                    <a:pt x="37" y="116"/>
                  </a:lnTo>
                  <a:lnTo>
                    <a:pt x="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968"/>
            <p:cNvSpPr/>
            <p:nvPr/>
          </p:nvSpPr>
          <p:spPr bwMode="auto">
            <a:xfrm>
              <a:off x="7775575" y="2865438"/>
              <a:ext cx="422275" cy="333375"/>
            </a:xfrm>
            <a:custGeom>
              <a:avLst/>
              <a:gdLst>
                <a:gd name="T0" fmla="*/ 156 w 266"/>
                <a:gd name="T1" fmla="*/ 0 h 210"/>
                <a:gd name="T2" fmla="*/ 156 w 266"/>
                <a:gd name="T3" fmla="*/ 0 h 210"/>
                <a:gd name="T4" fmla="*/ 143 w 266"/>
                <a:gd name="T5" fmla="*/ 0 h 210"/>
                <a:gd name="T6" fmla="*/ 128 w 266"/>
                <a:gd name="T7" fmla="*/ 1 h 210"/>
                <a:gd name="T8" fmla="*/ 128 w 266"/>
                <a:gd name="T9" fmla="*/ 1 h 210"/>
                <a:gd name="T10" fmla="*/ 113 w 266"/>
                <a:gd name="T11" fmla="*/ 4 h 210"/>
                <a:gd name="T12" fmla="*/ 100 w 266"/>
                <a:gd name="T13" fmla="*/ 7 h 210"/>
                <a:gd name="T14" fmla="*/ 87 w 266"/>
                <a:gd name="T15" fmla="*/ 11 h 210"/>
                <a:gd name="T16" fmla="*/ 76 w 266"/>
                <a:gd name="T17" fmla="*/ 17 h 210"/>
                <a:gd name="T18" fmla="*/ 66 w 266"/>
                <a:gd name="T19" fmla="*/ 23 h 210"/>
                <a:gd name="T20" fmla="*/ 56 w 266"/>
                <a:gd name="T21" fmla="*/ 29 h 210"/>
                <a:gd name="T22" fmla="*/ 47 w 266"/>
                <a:gd name="T23" fmla="*/ 36 h 210"/>
                <a:gd name="T24" fmla="*/ 40 w 266"/>
                <a:gd name="T25" fmla="*/ 44 h 210"/>
                <a:gd name="T26" fmla="*/ 32 w 266"/>
                <a:gd name="T27" fmla="*/ 51 h 210"/>
                <a:gd name="T28" fmla="*/ 26 w 266"/>
                <a:gd name="T29" fmla="*/ 60 h 210"/>
                <a:gd name="T30" fmla="*/ 17 w 266"/>
                <a:gd name="T31" fmla="*/ 78 h 210"/>
                <a:gd name="T32" fmla="*/ 10 w 266"/>
                <a:gd name="T33" fmla="*/ 95 h 210"/>
                <a:gd name="T34" fmla="*/ 4 w 266"/>
                <a:gd name="T35" fmla="*/ 114 h 210"/>
                <a:gd name="T36" fmla="*/ 1 w 266"/>
                <a:gd name="T37" fmla="*/ 132 h 210"/>
                <a:gd name="T38" fmla="*/ 0 w 266"/>
                <a:gd name="T39" fmla="*/ 150 h 210"/>
                <a:gd name="T40" fmla="*/ 0 w 266"/>
                <a:gd name="T41" fmla="*/ 166 h 210"/>
                <a:gd name="T42" fmla="*/ 0 w 266"/>
                <a:gd name="T43" fmla="*/ 181 h 210"/>
                <a:gd name="T44" fmla="*/ 3 w 266"/>
                <a:gd name="T45" fmla="*/ 201 h 210"/>
                <a:gd name="T46" fmla="*/ 4 w 266"/>
                <a:gd name="T47" fmla="*/ 210 h 210"/>
                <a:gd name="T48" fmla="*/ 4 w 266"/>
                <a:gd name="T49" fmla="*/ 210 h 210"/>
                <a:gd name="T50" fmla="*/ 35 w 266"/>
                <a:gd name="T51" fmla="*/ 206 h 210"/>
                <a:gd name="T52" fmla="*/ 65 w 266"/>
                <a:gd name="T53" fmla="*/ 200 h 210"/>
                <a:gd name="T54" fmla="*/ 91 w 266"/>
                <a:gd name="T55" fmla="*/ 194 h 210"/>
                <a:gd name="T56" fmla="*/ 116 w 266"/>
                <a:gd name="T57" fmla="*/ 187 h 210"/>
                <a:gd name="T58" fmla="*/ 140 w 266"/>
                <a:gd name="T59" fmla="*/ 181 h 210"/>
                <a:gd name="T60" fmla="*/ 160 w 266"/>
                <a:gd name="T61" fmla="*/ 173 h 210"/>
                <a:gd name="T62" fmla="*/ 178 w 266"/>
                <a:gd name="T63" fmla="*/ 165 h 210"/>
                <a:gd name="T64" fmla="*/ 196 w 266"/>
                <a:gd name="T65" fmla="*/ 157 h 210"/>
                <a:gd name="T66" fmla="*/ 210 w 266"/>
                <a:gd name="T67" fmla="*/ 148 h 210"/>
                <a:gd name="T68" fmla="*/ 222 w 266"/>
                <a:gd name="T69" fmla="*/ 140 h 210"/>
                <a:gd name="T70" fmla="*/ 234 w 266"/>
                <a:gd name="T71" fmla="*/ 131 h 210"/>
                <a:gd name="T72" fmla="*/ 243 w 266"/>
                <a:gd name="T73" fmla="*/ 122 h 210"/>
                <a:gd name="T74" fmla="*/ 251 w 266"/>
                <a:gd name="T75" fmla="*/ 113 h 210"/>
                <a:gd name="T76" fmla="*/ 257 w 266"/>
                <a:gd name="T77" fmla="*/ 104 h 210"/>
                <a:gd name="T78" fmla="*/ 262 w 266"/>
                <a:gd name="T79" fmla="*/ 95 h 210"/>
                <a:gd name="T80" fmla="*/ 265 w 266"/>
                <a:gd name="T81" fmla="*/ 87 h 210"/>
                <a:gd name="T82" fmla="*/ 266 w 266"/>
                <a:gd name="T83" fmla="*/ 78 h 210"/>
                <a:gd name="T84" fmla="*/ 266 w 266"/>
                <a:gd name="T85" fmla="*/ 70 h 210"/>
                <a:gd name="T86" fmla="*/ 265 w 266"/>
                <a:gd name="T87" fmla="*/ 62 h 210"/>
                <a:gd name="T88" fmla="*/ 263 w 266"/>
                <a:gd name="T89" fmla="*/ 54 h 210"/>
                <a:gd name="T90" fmla="*/ 259 w 266"/>
                <a:gd name="T91" fmla="*/ 45 h 210"/>
                <a:gd name="T92" fmla="*/ 254 w 266"/>
                <a:gd name="T93" fmla="*/ 38 h 210"/>
                <a:gd name="T94" fmla="*/ 249 w 266"/>
                <a:gd name="T95" fmla="*/ 32 h 210"/>
                <a:gd name="T96" fmla="*/ 243 w 266"/>
                <a:gd name="T97" fmla="*/ 26 h 210"/>
                <a:gd name="T98" fmla="*/ 234 w 266"/>
                <a:gd name="T99" fmla="*/ 20 h 210"/>
                <a:gd name="T100" fmla="*/ 225 w 266"/>
                <a:gd name="T101" fmla="*/ 14 h 210"/>
                <a:gd name="T102" fmla="*/ 216 w 266"/>
                <a:gd name="T103" fmla="*/ 10 h 210"/>
                <a:gd name="T104" fmla="*/ 204 w 266"/>
                <a:gd name="T105" fmla="*/ 7 h 210"/>
                <a:gd name="T106" fmla="*/ 194 w 266"/>
                <a:gd name="T107" fmla="*/ 4 h 210"/>
                <a:gd name="T108" fmla="*/ 182 w 266"/>
                <a:gd name="T109" fmla="*/ 1 h 210"/>
                <a:gd name="T110" fmla="*/ 169 w 266"/>
                <a:gd name="T111" fmla="*/ 0 h 210"/>
                <a:gd name="T112" fmla="*/ 156 w 266"/>
                <a:gd name="T11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210">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969"/>
            <p:cNvSpPr>
              <a:spLocks noEditPoints="1"/>
            </p:cNvSpPr>
            <p:nvPr/>
          </p:nvSpPr>
          <p:spPr bwMode="auto">
            <a:xfrm>
              <a:off x="7427913" y="3021013"/>
              <a:ext cx="312738" cy="192088"/>
            </a:xfrm>
            <a:custGeom>
              <a:avLst/>
              <a:gdLst>
                <a:gd name="T0" fmla="*/ 123 w 197"/>
                <a:gd name="T1" fmla="*/ 114 h 121"/>
                <a:gd name="T2" fmla="*/ 92 w 197"/>
                <a:gd name="T3" fmla="*/ 111 h 121"/>
                <a:gd name="T4" fmla="*/ 70 w 197"/>
                <a:gd name="T5" fmla="*/ 103 h 121"/>
                <a:gd name="T6" fmla="*/ 57 w 197"/>
                <a:gd name="T7" fmla="*/ 94 h 121"/>
                <a:gd name="T8" fmla="*/ 53 w 197"/>
                <a:gd name="T9" fmla="*/ 83 h 121"/>
                <a:gd name="T10" fmla="*/ 55 w 197"/>
                <a:gd name="T11" fmla="*/ 69 h 121"/>
                <a:gd name="T12" fmla="*/ 64 w 197"/>
                <a:gd name="T13" fmla="*/ 59 h 121"/>
                <a:gd name="T14" fmla="*/ 79 w 197"/>
                <a:gd name="T15" fmla="*/ 50 h 121"/>
                <a:gd name="T16" fmla="*/ 98 w 197"/>
                <a:gd name="T17" fmla="*/ 44 h 121"/>
                <a:gd name="T18" fmla="*/ 108 w 197"/>
                <a:gd name="T19" fmla="*/ 44 h 121"/>
                <a:gd name="T20" fmla="*/ 117 w 197"/>
                <a:gd name="T21" fmla="*/ 44 h 121"/>
                <a:gd name="T22" fmla="*/ 133 w 197"/>
                <a:gd name="T23" fmla="*/ 50 h 121"/>
                <a:gd name="T24" fmla="*/ 145 w 197"/>
                <a:gd name="T25" fmla="*/ 59 h 121"/>
                <a:gd name="T26" fmla="*/ 157 w 197"/>
                <a:gd name="T27" fmla="*/ 77 h 121"/>
                <a:gd name="T28" fmla="*/ 164 w 197"/>
                <a:gd name="T29" fmla="*/ 100 h 121"/>
                <a:gd name="T30" fmla="*/ 166 w 197"/>
                <a:gd name="T31" fmla="*/ 111 h 121"/>
                <a:gd name="T32" fmla="*/ 123 w 197"/>
                <a:gd name="T33" fmla="*/ 114 h 121"/>
                <a:gd name="T34" fmla="*/ 95 w 197"/>
                <a:gd name="T35" fmla="*/ 0 h 121"/>
                <a:gd name="T36" fmla="*/ 78 w 197"/>
                <a:gd name="T37" fmla="*/ 2 h 121"/>
                <a:gd name="T38" fmla="*/ 45 w 197"/>
                <a:gd name="T39" fmla="*/ 11 h 121"/>
                <a:gd name="T40" fmla="*/ 20 w 197"/>
                <a:gd name="T41" fmla="*/ 27 h 121"/>
                <a:gd name="T42" fmla="*/ 4 w 197"/>
                <a:gd name="T43" fmla="*/ 46 h 121"/>
                <a:gd name="T44" fmla="*/ 0 w 197"/>
                <a:gd name="T45" fmla="*/ 67 h 121"/>
                <a:gd name="T46" fmla="*/ 7 w 197"/>
                <a:gd name="T47" fmla="*/ 87 h 121"/>
                <a:gd name="T48" fmla="*/ 29 w 197"/>
                <a:gd name="T49" fmla="*/ 105 h 121"/>
                <a:gd name="T50" fmla="*/ 67 w 197"/>
                <a:gd name="T51" fmla="*/ 117 h 121"/>
                <a:gd name="T52" fmla="*/ 122 w 197"/>
                <a:gd name="T53" fmla="*/ 121 h 121"/>
                <a:gd name="T54" fmla="*/ 157 w 197"/>
                <a:gd name="T55" fmla="*/ 120 h 121"/>
                <a:gd name="T56" fmla="*/ 197 w 197"/>
                <a:gd name="T57" fmla="*/ 115 h 121"/>
                <a:gd name="T58" fmla="*/ 189 w 197"/>
                <a:gd name="T59" fmla="*/ 80 h 121"/>
                <a:gd name="T60" fmla="*/ 176 w 197"/>
                <a:gd name="T61" fmla="*/ 47 h 121"/>
                <a:gd name="T62" fmla="*/ 161 w 197"/>
                <a:gd name="T63" fmla="*/ 27 h 121"/>
                <a:gd name="T64" fmla="*/ 139 w 197"/>
                <a:gd name="T65" fmla="*/ 12 h 121"/>
                <a:gd name="T66" fmla="*/ 113 w 197"/>
                <a:gd name="T67"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7" h="120">
                  <a:moveTo>
                    <a:pt x="123" y="114"/>
                  </a:moveTo>
                  <a:lnTo>
                    <a:pt x="123" y="114"/>
                  </a:lnTo>
                  <a:lnTo>
                    <a:pt x="107" y="112"/>
                  </a:lnTo>
                  <a:lnTo>
                    <a:pt x="92" y="111"/>
                  </a:lnTo>
                  <a:lnTo>
                    <a:pt x="80" y="108"/>
                  </a:lnTo>
                  <a:lnTo>
                    <a:pt x="70" y="103"/>
                  </a:lnTo>
                  <a:lnTo>
                    <a:pt x="63" y="99"/>
                  </a:lnTo>
                  <a:lnTo>
                    <a:pt x="57" y="94"/>
                  </a:lnTo>
                  <a:lnTo>
                    <a:pt x="54" y="89"/>
                  </a:lnTo>
                  <a:lnTo>
                    <a:pt x="53" y="83"/>
                  </a:lnTo>
                  <a:lnTo>
                    <a:pt x="54" y="77"/>
                  </a:lnTo>
                  <a:lnTo>
                    <a:pt x="55" y="69"/>
                  </a:lnTo>
                  <a:lnTo>
                    <a:pt x="60" y="65"/>
                  </a:lnTo>
                  <a:lnTo>
                    <a:pt x="64" y="59"/>
                  </a:lnTo>
                  <a:lnTo>
                    <a:pt x="72" y="55"/>
                  </a:lnTo>
                  <a:lnTo>
                    <a:pt x="79" y="50"/>
                  </a:lnTo>
                  <a:lnTo>
                    <a:pt x="88" y="47"/>
                  </a:lnTo>
                  <a:lnTo>
                    <a:pt x="98" y="44"/>
                  </a:lnTo>
                  <a:lnTo>
                    <a:pt x="98" y="44"/>
                  </a:lnTo>
                  <a:lnTo>
                    <a:pt x="108" y="44"/>
                  </a:lnTo>
                  <a:lnTo>
                    <a:pt x="108" y="44"/>
                  </a:lnTo>
                  <a:lnTo>
                    <a:pt x="117" y="44"/>
                  </a:lnTo>
                  <a:lnTo>
                    <a:pt x="126" y="47"/>
                  </a:lnTo>
                  <a:lnTo>
                    <a:pt x="133" y="50"/>
                  </a:lnTo>
                  <a:lnTo>
                    <a:pt x="141" y="55"/>
                  </a:lnTo>
                  <a:lnTo>
                    <a:pt x="145" y="59"/>
                  </a:lnTo>
                  <a:lnTo>
                    <a:pt x="151" y="65"/>
                  </a:lnTo>
                  <a:lnTo>
                    <a:pt x="157" y="77"/>
                  </a:lnTo>
                  <a:lnTo>
                    <a:pt x="163" y="90"/>
                  </a:lnTo>
                  <a:lnTo>
                    <a:pt x="164" y="100"/>
                  </a:lnTo>
                  <a:lnTo>
                    <a:pt x="166" y="111"/>
                  </a:lnTo>
                  <a:lnTo>
                    <a:pt x="166" y="111"/>
                  </a:lnTo>
                  <a:lnTo>
                    <a:pt x="144" y="112"/>
                  </a:lnTo>
                  <a:lnTo>
                    <a:pt x="123" y="114"/>
                  </a:lnTo>
                  <a:close/>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970"/>
            <p:cNvSpPr/>
            <p:nvPr/>
          </p:nvSpPr>
          <p:spPr bwMode="auto">
            <a:xfrm>
              <a:off x="7512050" y="3090863"/>
              <a:ext cx="179388" cy="111125"/>
            </a:xfrm>
            <a:custGeom>
              <a:avLst/>
              <a:gdLst>
                <a:gd name="T0" fmla="*/ 70 w 113"/>
                <a:gd name="T1" fmla="*/ 70 h 70"/>
                <a:gd name="T2" fmla="*/ 70 w 113"/>
                <a:gd name="T3" fmla="*/ 70 h 70"/>
                <a:gd name="T4" fmla="*/ 54 w 113"/>
                <a:gd name="T5" fmla="*/ 68 h 70"/>
                <a:gd name="T6" fmla="*/ 39 w 113"/>
                <a:gd name="T7" fmla="*/ 67 h 70"/>
                <a:gd name="T8" fmla="*/ 27 w 113"/>
                <a:gd name="T9" fmla="*/ 64 h 70"/>
                <a:gd name="T10" fmla="*/ 17 w 113"/>
                <a:gd name="T11" fmla="*/ 59 h 70"/>
                <a:gd name="T12" fmla="*/ 10 w 113"/>
                <a:gd name="T13" fmla="*/ 55 h 70"/>
                <a:gd name="T14" fmla="*/ 4 w 113"/>
                <a:gd name="T15" fmla="*/ 50 h 70"/>
                <a:gd name="T16" fmla="*/ 1 w 113"/>
                <a:gd name="T17" fmla="*/ 45 h 70"/>
                <a:gd name="T18" fmla="*/ 0 w 113"/>
                <a:gd name="T19" fmla="*/ 39 h 70"/>
                <a:gd name="T20" fmla="*/ 1 w 113"/>
                <a:gd name="T21" fmla="*/ 33 h 70"/>
                <a:gd name="T22" fmla="*/ 2 w 113"/>
                <a:gd name="T23" fmla="*/ 25 h 70"/>
                <a:gd name="T24" fmla="*/ 7 w 113"/>
                <a:gd name="T25" fmla="*/ 21 h 70"/>
                <a:gd name="T26" fmla="*/ 11 w 113"/>
                <a:gd name="T27" fmla="*/ 15 h 70"/>
                <a:gd name="T28" fmla="*/ 19 w 113"/>
                <a:gd name="T29" fmla="*/ 11 h 70"/>
                <a:gd name="T30" fmla="*/ 26 w 113"/>
                <a:gd name="T31" fmla="*/ 6 h 70"/>
                <a:gd name="T32" fmla="*/ 35 w 113"/>
                <a:gd name="T33" fmla="*/ 3 h 70"/>
                <a:gd name="T34" fmla="*/ 45 w 113"/>
                <a:gd name="T35" fmla="*/ 0 h 70"/>
                <a:gd name="T36" fmla="*/ 45 w 113"/>
                <a:gd name="T37" fmla="*/ 0 h 70"/>
                <a:gd name="T38" fmla="*/ 55 w 113"/>
                <a:gd name="T39" fmla="*/ 0 h 70"/>
                <a:gd name="T40" fmla="*/ 55 w 113"/>
                <a:gd name="T41" fmla="*/ 0 h 70"/>
                <a:gd name="T42" fmla="*/ 64 w 113"/>
                <a:gd name="T43" fmla="*/ 0 h 70"/>
                <a:gd name="T44" fmla="*/ 73 w 113"/>
                <a:gd name="T45" fmla="*/ 3 h 70"/>
                <a:gd name="T46" fmla="*/ 80 w 113"/>
                <a:gd name="T47" fmla="*/ 6 h 70"/>
                <a:gd name="T48" fmla="*/ 88 w 113"/>
                <a:gd name="T49" fmla="*/ 11 h 70"/>
                <a:gd name="T50" fmla="*/ 92 w 113"/>
                <a:gd name="T51" fmla="*/ 15 h 70"/>
                <a:gd name="T52" fmla="*/ 98 w 113"/>
                <a:gd name="T53" fmla="*/ 21 h 70"/>
                <a:gd name="T54" fmla="*/ 104 w 113"/>
                <a:gd name="T55" fmla="*/ 33 h 70"/>
                <a:gd name="T56" fmla="*/ 110 w 113"/>
                <a:gd name="T57" fmla="*/ 46 h 70"/>
                <a:gd name="T58" fmla="*/ 111 w 113"/>
                <a:gd name="T59" fmla="*/ 56 h 70"/>
                <a:gd name="T60" fmla="*/ 113 w 113"/>
                <a:gd name="T61" fmla="*/ 67 h 70"/>
                <a:gd name="T62" fmla="*/ 113 w 113"/>
                <a:gd name="T63" fmla="*/ 67 h 70"/>
                <a:gd name="T64" fmla="*/ 91 w 113"/>
                <a:gd name="T65" fmla="*/ 68 h 70"/>
                <a:gd name="T66" fmla="*/ 70 w 113"/>
                <a:gd name="T6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70">
                  <a:moveTo>
                    <a:pt x="70" y="70"/>
                  </a:moveTo>
                  <a:lnTo>
                    <a:pt x="70" y="70"/>
                  </a:lnTo>
                  <a:lnTo>
                    <a:pt x="54" y="68"/>
                  </a:lnTo>
                  <a:lnTo>
                    <a:pt x="39" y="67"/>
                  </a:lnTo>
                  <a:lnTo>
                    <a:pt x="27" y="64"/>
                  </a:lnTo>
                  <a:lnTo>
                    <a:pt x="17" y="59"/>
                  </a:lnTo>
                  <a:lnTo>
                    <a:pt x="10" y="55"/>
                  </a:lnTo>
                  <a:lnTo>
                    <a:pt x="4" y="50"/>
                  </a:lnTo>
                  <a:lnTo>
                    <a:pt x="1" y="45"/>
                  </a:lnTo>
                  <a:lnTo>
                    <a:pt x="0" y="39"/>
                  </a:lnTo>
                  <a:lnTo>
                    <a:pt x="1" y="33"/>
                  </a:lnTo>
                  <a:lnTo>
                    <a:pt x="2" y="25"/>
                  </a:lnTo>
                  <a:lnTo>
                    <a:pt x="7" y="21"/>
                  </a:lnTo>
                  <a:lnTo>
                    <a:pt x="11" y="15"/>
                  </a:lnTo>
                  <a:lnTo>
                    <a:pt x="19" y="11"/>
                  </a:lnTo>
                  <a:lnTo>
                    <a:pt x="26" y="6"/>
                  </a:lnTo>
                  <a:lnTo>
                    <a:pt x="35" y="3"/>
                  </a:lnTo>
                  <a:lnTo>
                    <a:pt x="45" y="0"/>
                  </a:lnTo>
                  <a:lnTo>
                    <a:pt x="45" y="0"/>
                  </a:lnTo>
                  <a:lnTo>
                    <a:pt x="55" y="0"/>
                  </a:lnTo>
                  <a:lnTo>
                    <a:pt x="55" y="0"/>
                  </a:lnTo>
                  <a:lnTo>
                    <a:pt x="64" y="0"/>
                  </a:lnTo>
                  <a:lnTo>
                    <a:pt x="73" y="3"/>
                  </a:lnTo>
                  <a:lnTo>
                    <a:pt x="80" y="6"/>
                  </a:lnTo>
                  <a:lnTo>
                    <a:pt x="88" y="11"/>
                  </a:lnTo>
                  <a:lnTo>
                    <a:pt x="92" y="15"/>
                  </a:lnTo>
                  <a:lnTo>
                    <a:pt x="98" y="21"/>
                  </a:lnTo>
                  <a:lnTo>
                    <a:pt x="104" y="33"/>
                  </a:lnTo>
                  <a:lnTo>
                    <a:pt x="110" y="46"/>
                  </a:lnTo>
                  <a:lnTo>
                    <a:pt x="111" y="56"/>
                  </a:lnTo>
                  <a:lnTo>
                    <a:pt x="113" y="67"/>
                  </a:lnTo>
                  <a:lnTo>
                    <a:pt x="113" y="67"/>
                  </a:lnTo>
                  <a:lnTo>
                    <a:pt x="91" y="68"/>
                  </a:lnTo>
                  <a:lnTo>
                    <a:pt x="70"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971"/>
            <p:cNvSpPr/>
            <p:nvPr/>
          </p:nvSpPr>
          <p:spPr bwMode="auto">
            <a:xfrm>
              <a:off x="7427913" y="3021013"/>
              <a:ext cx="312738" cy="192088"/>
            </a:xfrm>
            <a:custGeom>
              <a:avLst/>
              <a:gdLst>
                <a:gd name="T0" fmla="*/ 95 w 197"/>
                <a:gd name="T1" fmla="*/ 0 h 121"/>
                <a:gd name="T2" fmla="*/ 95 w 197"/>
                <a:gd name="T3" fmla="*/ 0 h 121"/>
                <a:gd name="T4" fmla="*/ 78 w 197"/>
                <a:gd name="T5" fmla="*/ 2 h 121"/>
                <a:gd name="T6" fmla="*/ 78 w 197"/>
                <a:gd name="T7" fmla="*/ 2 h 121"/>
                <a:gd name="T8" fmla="*/ 60 w 197"/>
                <a:gd name="T9" fmla="*/ 6 h 121"/>
                <a:gd name="T10" fmla="*/ 45 w 197"/>
                <a:gd name="T11" fmla="*/ 11 h 121"/>
                <a:gd name="T12" fmla="*/ 30 w 197"/>
                <a:gd name="T13" fmla="*/ 18 h 121"/>
                <a:gd name="T14" fmla="*/ 20 w 197"/>
                <a:gd name="T15" fmla="*/ 27 h 121"/>
                <a:gd name="T16" fmla="*/ 10 w 197"/>
                <a:gd name="T17" fmla="*/ 36 h 121"/>
                <a:gd name="T18" fmla="*/ 4 w 197"/>
                <a:gd name="T19" fmla="*/ 46 h 121"/>
                <a:gd name="T20" fmla="*/ 0 w 197"/>
                <a:gd name="T21" fmla="*/ 56 h 121"/>
                <a:gd name="T22" fmla="*/ 0 w 197"/>
                <a:gd name="T23" fmla="*/ 67 h 121"/>
                <a:gd name="T24" fmla="*/ 2 w 197"/>
                <a:gd name="T25" fmla="*/ 77 h 121"/>
                <a:gd name="T26" fmla="*/ 7 w 197"/>
                <a:gd name="T27" fmla="*/ 87 h 121"/>
                <a:gd name="T28" fmla="*/ 17 w 197"/>
                <a:gd name="T29" fmla="*/ 96 h 121"/>
                <a:gd name="T30" fmla="*/ 29 w 197"/>
                <a:gd name="T31" fmla="*/ 105 h 121"/>
                <a:gd name="T32" fmla="*/ 47 w 197"/>
                <a:gd name="T33" fmla="*/ 111 h 121"/>
                <a:gd name="T34" fmla="*/ 67 w 197"/>
                <a:gd name="T35" fmla="*/ 117 h 121"/>
                <a:gd name="T36" fmla="*/ 92 w 197"/>
                <a:gd name="T37" fmla="*/ 120 h 121"/>
                <a:gd name="T38" fmla="*/ 122 w 197"/>
                <a:gd name="T39" fmla="*/ 121 h 121"/>
                <a:gd name="T40" fmla="*/ 122 w 197"/>
                <a:gd name="T41" fmla="*/ 121 h 121"/>
                <a:gd name="T42" fmla="*/ 157 w 197"/>
                <a:gd name="T43" fmla="*/ 120 h 121"/>
                <a:gd name="T44" fmla="*/ 197 w 197"/>
                <a:gd name="T45" fmla="*/ 115 h 121"/>
                <a:gd name="T46" fmla="*/ 197 w 197"/>
                <a:gd name="T47" fmla="*/ 115 h 121"/>
                <a:gd name="T48" fmla="*/ 194 w 197"/>
                <a:gd name="T49" fmla="*/ 97 h 121"/>
                <a:gd name="T50" fmla="*/ 189 w 197"/>
                <a:gd name="T51" fmla="*/ 80 h 121"/>
                <a:gd name="T52" fmla="*/ 182 w 197"/>
                <a:gd name="T53" fmla="*/ 58 h 121"/>
                <a:gd name="T54" fmla="*/ 176 w 197"/>
                <a:gd name="T55" fmla="*/ 47 h 121"/>
                <a:gd name="T56" fmla="*/ 169 w 197"/>
                <a:gd name="T57" fmla="*/ 37 h 121"/>
                <a:gd name="T58" fmla="*/ 161 w 197"/>
                <a:gd name="T59" fmla="*/ 27 h 121"/>
                <a:gd name="T60" fmla="*/ 151 w 197"/>
                <a:gd name="T61" fmla="*/ 19 h 121"/>
                <a:gd name="T62" fmla="*/ 139 w 197"/>
                <a:gd name="T63" fmla="*/ 12 h 121"/>
                <a:gd name="T64" fmla="*/ 128 w 197"/>
                <a:gd name="T65" fmla="*/ 6 h 121"/>
                <a:gd name="T66" fmla="*/ 113 w 197"/>
                <a:gd name="T67" fmla="*/ 2 h 121"/>
                <a:gd name="T68" fmla="*/ 95 w 197"/>
                <a:gd name="T6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 h="120">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972"/>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973"/>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974"/>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975"/>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976"/>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977"/>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978"/>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979"/>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980"/>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981"/>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83" name="图片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982" y="5863172"/>
            <a:ext cx="3298803" cy="1004944"/>
          </a:xfrm>
          <a:prstGeom prst="rect">
            <a:avLst/>
          </a:prstGeom>
        </p:spPr>
      </p:pic>
      <p:pic>
        <p:nvPicPr>
          <p:cNvPr id="84" name="图片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726" y="5860919"/>
            <a:ext cx="3298803" cy="1004944"/>
          </a:xfrm>
          <a:prstGeom prst="rect">
            <a:avLst/>
          </a:prstGeom>
        </p:spPr>
      </p:pic>
      <p:pic>
        <p:nvPicPr>
          <p:cNvPr id="86" name="图片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545" y="2069745"/>
            <a:ext cx="4964910" cy="1368200"/>
          </a:xfrm>
          <a:prstGeom prst="rect">
            <a:avLst/>
          </a:prstGeom>
        </p:spPr>
      </p:pic>
      <p:pic>
        <p:nvPicPr>
          <p:cNvPr id="87" name="图片 86"/>
          <p:cNvPicPr>
            <a:picLocks noChangeAspect="1"/>
          </p:cNvPicPr>
          <p:nvPr/>
        </p:nvPicPr>
        <p:blipFill>
          <a:blip r:embed="rId6">
            <a:extLst>
              <a:ext uri="{28A0092B-C50C-407E-A947-70E740481C1C}">
                <a14:useLocalDpi xmlns:a14="http://schemas.microsoft.com/office/drawing/2010/main" val="0"/>
              </a:ext>
            </a:extLst>
          </a:blip>
          <a:srcRect t="14039" r="26755"/>
          <a:stretch>
            <a:fillRect/>
          </a:stretch>
        </p:blipFill>
        <p:spPr>
          <a:xfrm>
            <a:off x="1731421" y="0"/>
            <a:ext cx="7412579" cy="1179146"/>
          </a:xfrm>
          <a:prstGeom prst="rect">
            <a:avLst/>
          </a:prstGeom>
        </p:spPr>
      </p:pic>
      <p:pic>
        <p:nvPicPr>
          <p:cNvPr id="88" name="图片 87"/>
          <p:cNvPicPr>
            <a:picLocks noChangeAspect="1"/>
          </p:cNvPicPr>
          <p:nvPr/>
        </p:nvPicPr>
        <p:blipFill>
          <a:blip r:embed="rId7">
            <a:extLst>
              <a:ext uri="{28A0092B-C50C-407E-A947-70E740481C1C}">
                <a14:useLocalDpi xmlns:a14="http://schemas.microsoft.com/office/drawing/2010/main" val="0"/>
              </a:ext>
            </a:extLst>
          </a:blip>
          <a:srcRect l="12337" t="5480"/>
          <a:stretch>
            <a:fillRect/>
          </a:stretch>
        </p:blipFill>
        <p:spPr>
          <a:xfrm>
            <a:off x="-11876" y="0"/>
            <a:ext cx="1832698" cy="2958978"/>
          </a:xfrm>
          <a:prstGeom prst="rect">
            <a:avLst/>
          </a:prstGeom>
        </p:spPr>
      </p:pic>
      <p:sp>
        <p:nvSpPr>
          <p:cNvPr id="2" name="标题 1"/>
          <p:cNvSpPr>
            <a:spLocks noGrp="1"/>
          </p:cNvSpPr>
          <p:nvPr>
            <p:ph type="ctrTitle" hasCustomPrompt="1"/>
          </p:nvPr>
        </p:nvSpPr>
        <p:spPr>
          <a:xfrm>
            <a:off x="1807028" y="3514145"/>
            <a:ext cx="5529944" cy="978729"/>
          </a:xfrm>
        </p:spPr>
        <p:txBody>
          <a:bodyPr anchor="b">
            <a:normAutofit/>
          </a:bodyPr>
          <a:lstStyle>
            <a:lvl1pPr algn="ctr">
              <a:defRPr sz="4800" b="1">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4" name="日期占位符 3"/>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4"/>
            <a:ext cx="78867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hf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3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1027"/>
          <p:cNvSpPr>
            <a:spLocks noGrp="1"/>
          </p:cNvSpPr>
          <p:nvPr>
            <p:ph type="dt" sz="half" idx="10"/>
          </p:nvPr>
        </p:nvSpPr>
        <p:spPr/>
        <p:txBody>
          <a:bodyPr/>
          <a:lstStyle>
            <a:lvl1pPr>
              <a:defRPr/>
            </a:lvl1pPr>
          </a:lstStyle>
          <a:p>
            <a:endParaRPr lang="zh-CN" altLang="en-US"/>
          </a:p>
        </p:txBody>
      </p:sp>
      <p:sp>
        <p:nvSpPr>
          <p:cNvPr id="5" name="页脚占位符 1028"/>
          <p:cNvSpPr>
            <a:spLocks noGrp="1"/>
          </p:cNvSpPr>
          <p:nvPr>
            <p:ph type="ftr" sz="quarter" idx="11"/>
          </p:nvPr>
        </p:nvSpPr>
        <p:spPr/>
        <p:txBody>
          <a:bodyPr/>
          <a:lstStyle>
            <a:lvl1pPr>
              <a:defRPr/>
            </a:lvl1pPr>
          </a:lstStyle>
          <a:p>
            <a:endParaRPr lang="zh-CN" altLang="en-US"/>
          </a:p>
        </p:txBody>
      </p:sp>
      <p:sp>
        <p:nvSpPr>
          <p:cNvPr id="6" name="灯片编号占位符 1029"/>
          <p:cNvSpPr>
            <a:spLocks noGrp="1"/>
          </p:cNvSpPr>
          <p:nvPr>
            <p:ph type="sldNum" sz="quarter" idx="12"/>
          </p:nvPr>
        </p:nvSpPr>
        <p:spPr/>
        <p:txBody>
          <a:bodyPr/>
          <a:lstStyle>
            <a:lvl1pPr>
              <a:defRPr/>
            </a:lvl1pPr>
          </a:lstStyle>
          <a:p>
            <a:fld id="{88B8D0D5-562D-42DA-9B2D-5856D1516F65}" type="slidenum">
              <a:rPr lang="zh-CN" altLang="en-US"/>
            </a:fld>
            <a:endParaRPr lang="zh-CN" altLang="en-US"/>
          </a:p>
        </p:txBody>
      </p:sp>
    </p:spTree>
  </p:cSld>
  <p:clrMapOvr>
    <a:masterClrMapping/>
  </p:clrMapOvr>
  <p:transition/>
  <p:hf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7" name="图片 46"/>
          <p:cNvPicPr>
            <a:picLocks noChangeAspect="1"/>
          </p:cNvPicPr>
          <p:nvPr/>
        </p:nvPicPr>
        <p:blipFill>
          <a:blip r:embed="rId2">
            <a:extLst>
              <a:ext uri="{28A0092B-C50C-407E-A947-70E740481C1C}">
                <a14:useLocalDpi xmlns:a14="http://schemas.microsoft.com/office/drawing/2010/main" val="0"/>
              </a:ext>
            </a:extLst>
          </a:blip>
          <a:srcRect r="39687"/>
          <a:stretch>
            <a:fillRect/>
          </a:stretch>
        </p:blipFill>
        <p:spPr>
          <a:xfrm>
            <a:off x="4512623" y="4636746"/>
            <a:ext cx="4631377" cy="2215316"/>
          </a:xfrm>
          <a:prstGeom prst="rect">
            <a:avLst/>
          </a:prstGeom>
        </p:spPr>
      </p:pic>
      <p:pic>
        <p:nvPicPr>
          <p:cNvPr id="48" name="图片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 y="4664408"/>
            <a:ext cx="5672447" cy="2215316"/>
          </a:xfrm>
          <a:prstGeom prst="rect">
            <a:avLst/>
          </a:prstGeom>
        </p:spPr>
      </p:pic>
      <p:grpSp>
        <p:nvGrpSpPr>
          <p:cNvPr id="49" name="组合 48"/>
          <p:cNvGrpSpPr/>
          <p:nvPr/>
        </p:nvGrpSpPr>
        <p:grpSpPr>
          <a:xfrm>
            <a:off x="7876529" y="1998363"/>
            <a:ext cx="877284" cy="960615"/>
            <a:chOff x="7183438" y="2865438"/>
            <a:chExt cx="1804987" cy="1976438"/>
          </a:xfrm>
        </p:grpSpPr>
        <p:sp>
          <p:nvSpPr>
            <p:cNvPr id="50" name="Freeform 2950"/>
            <p:cNvSpPr>
              <a:spLocks noEditPoints="1"/>
            </p:cNvSpPr>
            <p:nvPr/>
          </p:nvSpPr>
          <p:spPr bwMode="auto">
            <a:xfrm>
              <a:off x="8612188" y="4095751"/>
              <a:ext cx="357188" cy="246063"/>
            </a:xfrm>
            <a:custGeom>
              <a:avLst/>
              <a:gdLst>
                <a:gd name="T0" fmla="*/ 131 w 225"/>
                <a:gd name="T1" fmla="*/ 131 h 155"/>
                <a:gd name="T2" fmla="*/ 112 w 225"/>
                <a:gd name="T3" fmla="*/ 128 h 155"/>
                <a:gd name="T4" fmla="*/ 89 w 225"/>
                <a:gd name="T5" fmla="*/ 120 h 155"/>
                <a:gd name="T6" fmla="*/ 63 w 225"/>
                <a:gd name="T7" fmla="*/ 105 h 155"/>
                <a:gd name="T8" fmla="*/ 32 w 225"/>
                <a:gd name="T9" fmla="*/ 83 h 155"/>
                <a:gd name="T10" fmla="*/ 36 w 225"/>
                <a:gd name="T11" fmla="*/ 77 h 155"/>
                <a:gd name="T12" fmla="*/ 51 w 225"/>
                <a:gd name="T13" fmla="*/ 62 h 155"/>
                <a:gd name="T14" fmla="*/ 72 w 225"/>
                <a:gd name="T15" fmla="*/ 49 h 155"/>
                <a:gd name="T16" fmla="*/ 91 w 225"/>
                <a:gd name="T17" fmla="*/ 43 h 155"/>
                <a:gd name="T18" fmla="*/ 97 w 225"/>
                <a:gd name="T19" fmla="*/ 43 h 155"/>
                <a:gd name="T20" fmla="*/ 116 w 225"/>
                <a:gd name="T21" fmla="*/ 46 h 155"/>
                <a:gd name="T22" fmla="*/ 137 w 225"/>
                <a:gd name="T23" fmla="*/ 58 h 155"/>
                <a:gd name="T24" fmla="*/ 148 w 225"/>
                <a:gd name="T25" fmla="*/ 69 h 155"/>
                <a:gd name="T26" fmla="*/ 160 w 225"/>
                <a:gd name="T27" fmla="*/ 93 h 155"/>
                <a:gd name="T28" fmla="*/ 160 w 225"/>
                <a:gd name="T29" fmla="*/ 111 h 155"/>
                <a:gd name="T30" fmla="*/ 156 w 225"/>
                <a:gd name="T31" fmla="*/ 120 h 155"/>
                <a:gd name="T32" fmla="*/ 148 w 225"/>
                <a:gd name="T33" fmla="*/ 127 h 155"/>
                <a:gd name="T34" fmla="*/ 137 w 225"/>
                <a:gd name="T35" fmla="*/ 130 h 155"/>
                <a:gd name="T36" fmla="*/ 113 w 225"/>
                <a:gd name="T37" fmla="*/ 0 h 155"/>
                <a:gd name="T38" fmla="*/ 101 w 225"/>
                <a:gd name="T39" fmla="*/ 2 h 155"/>
                <a:gd name="T40" fmla="*/ 79 w 225"/>
                <a:gd name="T41" fmla="*/ 8 h 155"/>
                <a:gd name="T42" fmla="*/ 59 w 225"/>
                <a:gd name="T43" fmla="*/ 17 h 155"/>
                <a:gd name="T44" fmla="*/ 32 w 225"/>
                <a:gd name="T45" fmla="*/ 36 h 155"/>
                <a:gd name="T46" fmla="*/ 9 w 225"/>
                <a:gd name="T47" fmla="*/ 59 h 155"/>
                <a:gd name="T48" fmla="*/ 0 w 225"/>
                <a:gd name="T49" fmla="*/ 71 h 155"/>
                <a:gd name="T50" fmla="*/ 53 w 225"/>
                <a:gd name="T51" fmla="*/ 109 h 155"/>
                <a:gd name="T52" fmla="*/ 100 w 225"/>
                <a:gd name="T53" fmla="*/ 136 h 155"/>
                <a:gd name="T54" fmla="*/ 138 w 225"/>
                <a:gd name="T55" fmla="*/ 150 h 155"/>
                <a:gd name="T56" fmla="*/ 170 w 225"/>
                <a:gd name="T57" fmla="*/ 155 h 155"/>
                <a:gd name="T58" fmla="*/ 182 w 225"/>
                <a:gd name="T59" fmla="*/ 153 h 155"/>
                <a:gd name="T60" fmla="*/ 203 w 225"/>
                <a:gd name="T61" fmla="*/ 148 h 155"/>
                <a:gd name="T62" fmla="*/ 216 w 225"/>
                <a:gd name="T63" fmla="*/ 136 h 155"/>
                <a:gd name="T64" fmla="*/ 223 w 225"/>
                <a:gd name="T65" fmla="*/ 120 h 155"/>
                <a:gd name="T66" fmla="*/ 225 w 225"/>
                <a:gd name="T67" fmla="*/ 100 h 155"/>
                <a:gd name="T68" fmla="*/ 220 w 225"/>
                <a:gd name="T69" fmla="*/ 78 h 155"/>
                <a:gd name="T70" fmla="*/ 209 w 225"/>
                <a:gd name="T71" fmla="*/ 58 h 155"/>
                <a:gd name="T72" fmla="*/ 191 w 225"/>
                <a:gd name="T73" fmla="*/ 37 h 155"/>
                <a:gd name="T74" fmla="*/ 181 w 225"/>
                <a:gd name="T75" fmla="*/ 27 h 155"/>
                <a:gd name="T76" fmla="*/ 147 w 225"/>
                <a:gd name="T77" fmla="*/ 6 h 155"/>
                <a:gd name="T78" fmla="*/ 113 w 225"/>
                <a:gd name="T7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155">
                  <a:moveTo>
                    <a:pt x="131" y="131"/>
                  </a:moveTo>
                  <a:lnTo>
                    <a:pt x="131" y="131"/>
                  </a:lnTo>
                  <a:lnTo>
                    <a:pt x="122" y="130"/>
                  </a:lnTo>
                  <a:lnTo>
                    <a:pt x="112" y="128"/>
                  </a:lnTo>
                  <a:lnTo>
                    <a:pt x="101" y="125"/>
                  </a:lnTo>
                  <a:lnTo>
                    <a:pt x="89" y="120"/>
                  </a:lnTo>
                  <a:lnTo>
                    <a:pt x="76" y="114"/>
                  </a:lnTo>
                  <a:lnTo>
                    <a:pt x="63" y="105"/>
                  </a:lnTo>
                  <a:lnTo>
                    <a:pt x="48" y="95"/>
                  </a:lnTo>
                  <a:lnTo>
                    <a:pt x="32" y="83"/>
                  </a:lnTo>
                  <a:lnTo>
                    <a:pt x="32" y="83"/>
                  </a:lnTo>
                  <a:lnTo>
                    <a:pt x="36" y="77"/>
                  </a:lnTo>
                  <a:lnTo>
                    <a:pt x="42" y="69"/>
                  </a:lnTo>
                  <a:lnTo>
                    <a:pt x="51" y="62"/>
                  </a:lnTo>
                  <a:lnTo>
                    <a:pt x="60" y="55"/>
                  </a:lnTo>
                  <a:lnTo>
                    <a:pt x="72" y="49"/>
                  </a:lnTo>
                  <a:lnTo>
                    <a:pt x="84" y="44"/>
                  </a:lnTo>
                  <a:lnTo>
                    <a:pt x="91" y="43"/>
                  </a:lnTo>
                  <a:lnTo>
                    <a:pt x="97" y="43"/>
                  </a:lnTo>
                  <a:lnTo>
                    <a:pt x="97" y="43"/>
                  </a:lnTo>
                  <a:lnTo>
                    <a:pt x="107" y="43"/>
                  </a:lnTo>
                  <a:lnTo>
                    <a:pt x="116" y="46"/>
                  </a:lnTo>
                  <a:lnTo>
                    <a:pt x="126" y="50"/>
                  </a:lnTo>
                  <a:lnTo>
                    <a:pt x="137" y="58"/>
                  </a:lnTo>
                  <a:lnTo>
                    <a:pt x="137" y="58"/>
                  </a:lnTo>
                  <a:lnTo>
                    <a:pt x="148" y="69"/>
                  </a:lnTo>
                  <a:lnTo>
                    <a:pt x="156" y="81"/>
                  </a:lnTo>
                  <a:lnTo>
                    <a:pt x="160" y="93"/>
                  </a:lnTo>
                  <a:lnTo>
                    <a:pt x="162" y="105"/>
                  </a:lnTo>
                  <a:lnTo>
                    <a:pt x="160" y="111"/>
                  </a:lnTo>
                  <a:lnTo>
                    <a:pt x="159" y="115"/>
                  </a:lnTo>
                  <a:lnTo>
                    <a:pt x="156" y="120"/>
                  </a:lnTo>
                  <a:lnTo>
                    <a:pt x="153" y="124"/>
                  </a:lnTo>
                  <a:lnTo>
                    <a:pt x="148" y="127"/>
                  </a:lnTo>
                  <a:lnTo>
                    <a:pt x="144" y="130"/>
                  </a:lnTo>
                  <a:lnTo>
                    <a:pt x="137" y="130"/>
                  </a:lnTo>
                  <a:lnTo>
                    <a:pt x="131" y="131"/>
                  </a:lnTo>
                  <a:close/>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51"/>
            <p:cNvSpPr/>
            <p:nvPr/>
          </p:nvSpPr>
          <p:spPr bwMode="auto">
            <a:xfrm>
              <a:off x="8662988" y="4164013"/>
              <a:ext cx="206375" cy="139700"/>
            </a:xfrm>
            <a:custGeom>
              <a:avLst/>
              <a:gdLst>
                <a:gd name="T0" fmla="*/ 99 w 130"/>
                <a:gd name="T1" fmla="*/ 88 h 88"/>
                <a:gd name="T2" fmla="*/ 99 w 130"/>
                <a:gd name="T3" fmla="*/ 88 h 88"/>
                <a:gd name="T4" fmla="*/ 90 w 130"/>
                <a:gd name="T5" fmla="*/ 87 h 88"/>
                <a:gd name="T6" fmla="*/ 80 w 130"/>
                <a:gd name="T7" fmla="*/ 85 h 88"/>
                <a:gd name="T8" fmla="*/ 69 w 130"/>
                <a:gd name="T9" fmla="*/ 82 h 88"/>
                <a:gd name="T10" fmla="*/ 57 w 130"/>
                <a:gd name="T11" fmla="*/ 77 h 88"/>
                <a:gd name="T12" fmla="*/ 44 w 130"/>
                <a:gd name="T13" fmla="*/ 71 h 88"/>
                <a:gd name="T14" fmla="*/ 31 w 130"/>
                <a:gd name="T15" fmla="*/ 62 h 88"/>
                <a:gd name="T16" fmla="*/ 16 w 130"/>
                <a:gd name="T17" fmla="*/ 52 h 88"/>
                <a:gd name="T18" fmla="*/ 0 w 130"/>
                <a:gd name="T19" fmla="*/ 40 h 88"/>
                <a:gd name="T20" fmla="*/ 0 w 130"/>
                <a:gd name="T21" fmla="*/ 40 h 88"/>
                <a:gd name="T22" fmla="*/ 4 w 130"/>
                <a:gd name="T23" fmla="*/ 34 h 88"/>
                <a:gd name="T24" fmla="*/ 10 w 130"/>
                <a:gd name="T25" fmla="*/ 26 h 88"/>
                <a:gd name="T26" fmla="*/ 19 w 130"/>
                <a:gd name="T27" fmla="*/ 19 h 88"/>
                <a:gd name="T28" fmla="*/ 28 w 130"/>
                <a:gd name="T29" fmla="*/ 12 h 88"/>
                <a:gd name="T30" fmla="*/ 40 w 130"/>
                <a:gd name="T31" fmla="*/ 6 h 88"/>
                <a:gd name="T32" fmla="*/ 52 w 130"/>
                <a:gd name="T33" fmla="*/ 1 h 88"/>
                <a:gd name="T34" fmla="*/ 59 w 130"/>
                <a:gd name="T35" fmla="*/ 0 h 88"/>
                <a:gd name="T36" fmla="*/ 65 w 130"/>
                <a:gd name="T37" fmla="*/ 0 h 88"/>
                <a:gd name="T38" fmla="*/ 65 w 130"/>
                <a:gd name="T39" fmla="*/ 0 h 88"/>
                <a:gd name="T40" fmla="*/ 75 w 130"/>
                <a:gd name="T41" fmla="*/ 0 h 88"/>
                <a:gd name="T42" fmla="*/ 84 w 130"/>
                <a:gd name="T43" fmla="*/ 3 h 88"/>
                <a:gd name="T44" fmla="*/ 94 w 130"/>
                <a:gd name="T45" fmla="*/ 7 h 88"/>
                <a:gd name="T46" fmla="*/ 105 w 130"/>
                <a:gd name="T47" fmla="*/ 15 h 88"/>
                <a:gd name="T48" fmla="*/ 105 w 130"/>
                <a:gd name="T49" fmla="*/ 15 h 88"/>
                <a:gd name="T50" fmla="*/ 116 w 130"/>
                <a:gd name="T51" fmla="*/ 26 h 88"/>
                <a:gd name="T52" fmla="*/ 124 w 130"/>
                <a:gd name="T53" fmla="*/ 38 h 88"/>
                <a:gd name="T54" fmla="*/ 128 w 130"/>
                <a:gd name="T55" fmla="*/ 50 h 88"/>
                <a:gd name="T56" fmla="*/ 130 w 130"/>
                <a:gd name="T57" fmla="*/ 62 h 88"/>
                <a:gd name="T58" fmla="*/ 128 w 130"/>
                <a:gd name="T59" fmla="*/ 68 h 88"/>
                <a:gd name="T60" fmla="*/ 127 w 130"/>
                <a:gd name="T61" fmla="*/ 72 h 88"/>
                <a:gd name="T62" fmla="*/ 124 w 130"/>
                <a:gd name="T63" fmla="*/ 77 h 88"/>
                <a:gd name="T64" fmla="*/ 121 w 130"/>
                <a:gd name="T65" fmla="*/ 81 h 88"/>
                <a:gd name="T66" fmla="*/ 116 w 130"/>
                <a:gd name="T67" fmla="*/ 84 h 88"/>
                <a:gd name="T68" fmla="*/ 112 w 130"/>
                <a:gd name="T69" fmla="*/ 87 h 88"/>
                <a:gd name="T70" fmla="*/ 105 w 130"/>
                <a:gd name="T71" fmla="*/ 87 h 88"/>
                <a:gd name="T72" fmla="*/ 99 w 130"/>
                <a:gd name="T7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88">
                  <a:moveTo>
                    <a:pt x="99" y="88"/>
                  </a:moveTo>
                  <a:lnTo>
                    <a:pt x="99" y="88"/>
                  </a:lnTo>
                  <a:lnTo>
                    <a:pt x="90" y="87"/>
                  </a:lnTo>
                  <a:lnTo>
                    <a:pt x="80" y="85"/>
                  </a:lnTo>
                  <a:lnTo>
                    <a:pt x="69" y="82"/>
                  </a:lnTo>
                  <a:lnTo>
                    <a:pt x="57" y="77"/>
                  </a:lnTo>
                  <a:lnTo>
                    <a:pt x="44" y="71"/>
                  </a:lnTo>
                  <a:lnTo>
                    <a:pt x="31" y="62"/>
                  </a:lnTo>
                  <a:lnTo>
                    <a:pt x="16" y="52"/>
                  </a:lnTo>
                  <a:lnTo>
                    <a:pt x="0" y="40"/>
                  </a:lnTo>
                  <a:lnTo>
                    <a:pt x="0" y="40"/>
                  </a:lnTo>
                  <a:lnTo>
                    <a:pt x="4" y="34"/>
                  </a:lnTo>
                  <a:lnTo>
                    <a:pt x="10" y="26"/>
                  </a:lnTo>
                  <a:lnTo>
                    <a:pt x="19" y="19"/>
                  </a:lnTo>
                  <a:lnTo>
                    <a:pt x="28" y="12"/>
                  </a:lnTo>
                  <a:lnTo>
                    <a:pt x="40" y="6"/>
                  </a:lnTo>
                  <a:lnTo>
                    <a:pt x="52" y="1"/>
                  </a:lnTo>
                  <a:lnTo>
                    <a:pt x="59" y="0"/>
                  </a:lnTo>
                  <a:lnTo>
                    <a:pt x="65" y="0"/>
                  </a:lnTo>
                  <a:lnTo>
                    <a:pt x="65" y="0"/>
                  </a:lnTo>
                  <a:lnTo>
                    <a:pt x="75" y="0"/>
                  </a:lnTo>
                  <a:lnTo>
                    <a:pt x="84" y="3"/>
                  </a:lnTo>
                  <a:lnTo>
                    <a:pt x="94" y="7"/>
                  </a:lnTo>
                  <a:lnTo>
                    <a:pt x="105" y="15"/>
                  </a:lnTo>
                  <a:lnTo>
                    <a:pt x="105" y="15"/>
                  </a:lnTo>
                  <a:lnTo>
                    <a:pt x="116" y="26"/>
                  </a:lnTo>
                  <a:lnTo>
                    <a:pt x="124" y="38"/>
                  </a:lnTo>
                  <a:lnTo>
                    <a:pt x="128" y="50"/>
                  </a:lnTo>
                  <a:lnTo>
                    <a:pt x="130" y="62"/>
                  </a:lnTo>
                  <a:lnTo>
                    <a:pt x="128" y="68"/>
                  </a:lnTo>
                  <a:lnTo>
                    <a:pt x="127" y="72"/>
                  </a:lnTo>
                  <a:lnTo>
                    <a:pt x="124" y="77"/>
                  </a:lnTo>
                  <a:lnTo>
                    <a:pt x="121" y="81"/>
                  </a:lnTo>
                  <a:lnTo>
                    <a:pt x="116" y="84"/>
                  </a:lnTo>
                  <a:lnTo>
                    <a:pt x="112" y="87"/>
                  </a:lnTo>
                  <a:lnTo>
                    <a:pt x="105" y="87"/>
                  </a:lnTo>
                  <a:lnTo>
                    <a:pt x="99"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952"/>
            <p:cNvSpPr/>
            <p:nvPr/>
          </p:nvSpPr>
          <p:spPr bwMode="auto">
            <a:xfrm>
              <a:off x="8612188" y="4095751"/>
              <a:ext cx="357188" cy="246063"/>
            </a:xfrm>
            <a:custGeom>
              <a:avLst/>
              <a:gdLst>
                <a:gd name="T0" fmla="*/ 113 w 225"/>
                <a:gd name="T1" fmla="*/ 0 h 155"/>
                <a:gd name="T2" fmla="*/ 113 w 225"/>
                <a:gd name="T3" fmla="*/ 0 h 155"/>
                <a:gd name="T4" fmla="*/ 101 w 225"/>
                <a:gd name="T5" fmla="*/ 2 h 155"/>
                <a:gd name="T6" fmla="*/ 89 w 225"/>
                <a:gd name="T7" fmla="*/ 3 h 155"/>
                <a:gd name="T8" fmla="*/ 79 w 225"/>
                <a:gd name="T9" fmla="*/ 8 h 155"/>
                <a:gd name="T10" fmla="*/ 69 w 225"/>
                <a:gd name="T11" fmla="*/ 12 h 155"/>
                <a:gd name="T12" fmla="*/ 59 w 225"/>
                <a:gd name="T13" fmla="*/ 17 h 155"/>
                <a:gd name="T14" fmla="*/ 48 w 225"/>
                <a:gd name="T15" fmla="*/ 22 h 155"/>
                <a:gd name="T16" fmla="*/ 32 w 225"/>
                <a:gd name="T17" fmla="*/ 36 h 155"/>
                <a:gd name="T18" fmla="*/ 19 w 225"/>
                <a:gd name="T19" fmla="*/ 49 h 155"/>
                <a:gd name="T20" fmla="*/ 9 w 225"/>
                <a:gd name="T21" fmla="*/ 59 h 155"/>
                <a:gd name="T22" fmla="*/ 0 w 225"/>
                <a:gd name="T23" fmla="*/ 71 h 155"/>
                <a:gd name="T24" fmla="*/ 0 w 225"/>
                <a:gd name="T25" fmla="*/ 71 h 155"/>
                <a:gd name="T26" fmla="*/ 28 w 225"/>
                <a:gd name="T27" fmla="*/ 92 h 155"/>
                <a:gd name="T28" fmla="*/ 53 w 225"/>
                <a:gd name="T29" fmla="*/ 109 h 155"/>
                <a:gd name="T30" fmla="*/ 78 w 225"/>
                <a:gd name="T31" fmla="*/ 124 h 155"/>
                <a:gd name="T32" fmla="*/ 100 w 225"/>
                <a:gd name="T33" fmla="*/ 136 h 155"/>
                <a:gd name="T34" fmla="*/ 120 w 225"/>
                <a:gd name="T35" fmla="*/ 145 h 155"/>
                <a:gd name="T36" fmla="*/ 138 w 225"/>
                <a:gd name="T37" fmla="*/ 150 h 155"/>
                <a:gd name="T38" fmla="*/ 156 w 225"/>
                <a:gd name="T39" fmla="*/ 153 h 155"/>
                <a:gd name="T40" fmla="*/ 170 w 225"/>
                <a:gd name="T41" fmla="*/ 155 h 155"/>
                <a:gd name="T42" fmla="*/ 170 w 225"/>
                <a:gd name="T43" fmla="*/ 155 h 155"/>
                <a:gd name="T44" fmla="*/ 182 w 225"/>
                <a:gd name="T45" fmla="*/ 153 h 155"/>
                <a:gd name="T46" fmla="*/ 194 w 225"/>
                <a:gd name="T47" fmla="*/ 152 h 155"/>
                <a:gd name="T48" fmla="*/ 203 w 225"/>
                <a:gd name="T49" fmla="*/ 148 h 155"/>
                <a:gd name="T50" fmla="*/ 210 w 225"/>
                <a:gd name="T51" fmla="*/ 142 h 155"/>
                <a:gd name="T52" fmla="*/ 216 w 225"/>
                <a:gd name="T53" fmla="*/ 136 h 155"/>
                <a:gd name="T54" fmla="*/ 220 w 225"/>
                <a:gd name="T55" fmla="*/ 127 h 155"/>
                <a:gd name="T56" fmla="*/ 223 w 225"/>
                <a:gd name="T57" fmla="*/ 120 h 155"/>
                <a:gd name="T58" fmla="*/ 225 w 225"/>
                <a:gd name="T59" fmla="*/ 109 h 155"/>
                <a:gd name="T60" fmla="*/ 225 w 225"/>
                <a:gd name="T61" fmla="*/ 100 h 155"/>
                <a:gd name="T62" fmla="*/ 223 w 225"/>
                <a:gd name="T63" fmla="*/ 90 h 155"/>
                <a:gd name="T64" fmla="*/ 220 w 225"/>
                <a:gd name="T65" fmla="*/ 78 h 155"/>
                <a:gd name="T66" fmla="*/ 215 w 225"/>
                <a:gd name="T67" fmla="*/ 68 h 155"/>
                <a:gd name="T68" fmla="*/ 209 w 225"/>
                <a:gd name="T69" fmla="*/ 58 h 155"/>
                <a:gd name="T70" fmla="*/ 201 w 225"/>
                <a:gd name="T71" fmla="*/ 47 h 155"/>
                <a:gd name="T72" fmla="*/ 191 w 225"/>
                <a:gd name="T73" fmla="*/ 37 h 155"/>
                <a:gd name="T74" fmla="*/ 181 w 225"/>
                <a:gd name="T75" fmla="*/ 27 h 155"/>
                <a:gd name="T76" fmla="*/ 181 w 225"/>
                <a:gd name="T77" fmla="*/ 27 h 155"/>
                <a:gd name="T78" fmla="*/ 163 w 225"/>
                <a:gd name="T79" fmla="*/ 15 h 155"/>
                <a:gd name="T80" fmla="*/ 147 w 225"/>
                <a:gd name="T81" fmla="*/ 6 h 155"/>
                <a:gd name="T82" fmla="*/ 129 w 225"/>
                <a:gd name="T83" fmla="*/ 2 h 155"/>
                <a:gd name="T84" fmla="*/ 113 w 225"/>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55">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953"/>
            <p:cNvSpPr>
              <a:spLocks noEditPoints="1"/>
            </p:cNvSpPr>
            <p:nvPr/>
          </p:nvSpPr>
          <p:spPr bwMode="auto">
            <a:xfrm>
              <a:off x="8459788" y="3957638"/>
              <a:ext cx="177800" cy="230188"/>
            </a:xfrm>
            <a:custGeom>
              <a:avLst/>
              <a:gdLst>
                <a:gd name="T0" fmla="*/ 68 w 112"/>
                <a:gd name="T1" fmla="*/ 126 h 145"/>
                <a:gd name="T2" fmla="*/ 34 w 112"/>
                <a:gd name="T3" fmla="*/ 92 h 145"/>
                <a:gd name="T4" fmla="*/ 25 w 112"/>
                <a:gd name="T5" fmla="*/ 77 h 145"/>
                <a:gd name="T6" fmla="*/ 22 w 112"/>
                <a:gd name="T7" fmla="*/ 65 h 145"/>
                <a:gd name="T8" fmla="*/ 22 w 112"/>
                <a:gd name="T9" fmla="*/ 55 h 145"/>
                <a:gd name="T10" fmla="*/ 27 w 112"/>
                <a:gd name="T11" fmla="*/ 48 h 145"/>
                <a:gd name="T12" fmla="*/ 32 w 112"/>
                <a:gd name="T13" fmla="*/ 45 h 145"/>
                <a:gd name="T14" fmla="*/ 41 w 112"/>
                <a:gd name="T15" fmla="*/ 42 h 145"/>
                <a:gd name="T16" fmla="*/ 56 w 112"/>
                <a:gd name="T17" fmla="*/ 45 h 145"/>
                <a:gd name="T18" fmla="*/ 69 w 112"/>
                <a:gd name="T19" fmla="*/ 53 h 145"/>
                <a:gd name="T20" fmla="*/ 77 w 112"/>
                <a:gd name="T21" fmla="*/ 59 h 145"/>
                <a:gd name="T22" fmla="*/ 84 w 112"/>
                <a:gd name="T23" fmla="*/ 71 h 145"/>
                <a:gd name="T24" fmla="*/ 85 w 112"/>
                <a:gd name="T25" fmla="*/ 84 h 145"/>
                <a:gd name="T26" fmla="*/ 82 w 112"/>
                <a:gd name="T27" fmla="*/ 101 h 145"/>
                <a:gd name="T28" fmla="*/ 74 w 112"/>
                <a:gd name="T29" fmla="*/ 118 h 145"/>
                <a:gd name="T30" fmla="*/ 35 w 112"/>
                <a:gd name="T31" fmla="*/ 0 h 145"/>
                <a:gd name="T32" fmla="*/ 27 w 112"/>
                <a:gd name="T33" fmla="*/ 0 h 145"/>
                <a:gd name="T34" fmla="*/ 13 w 112"/>
                <a:gd name="T35" fmla="*/ 6 h 145"/>
                <a:gd name="T36" fmla="*/ 4 w 112"/>
                <a:gd name="T37" fmla="*/ 17 h 145"/>
                <a:gd name="T38" fmla="*/ 0 w 112"/>
                <a:gd name="T39" fmla="*/ 30 h 145"/>
                <a:gd name="T40" fmla="*/ 1 w 112"/>
                <a:gd name="T41" fmla="*/ 49 h 145"/>
                <a:gd name="T42" fmla="*/ 12 w 112"/>
                <a:gd name="T43" fmla="*/ 73 h 145"/>
                <a:gd name="T44" fmla="*/ 31 w 112"/>
                <a:gd name="T45" fmla="*/ 99 h 145"/>
                <a:gd name="T46" fmla="*/ 62 w 112"/>
                <a:gd name="T47" fmla="*/ 129 h 145"/>
                <a:gd name="T48" fmla="*/ 81 w 112"/>
                <a:gd name="T49" fmla="*/ 145 h 145"/>
                <a:gd name="T50" fmla="*/ 99 w 112"/>
                <a:gd name="T51" fmla="*/ 120 h 145"/>
                <a:gd name="T52" fmla="*/ 109 w 112"/>
                <a:gd name="T53" fmla="*/ 93 h 145"/>
                <a:gd name="T54" fmla="*/ 112 w 112"/>
                <a:gd name="T55" fmla="*/ 73 h 145"/>
                <a:gd name="T56" fmla="*/ 107 w 112"/>
                <a:gd name="T57" fmla="*/ 51 h 145"/>
                <a:gd name="T58" fmla="*/ 94 w 112"/>
                <a:gd name="T59" fmla="*/ 30 h 145"/>
                <a:gd name="T60" fmla="*/ 84 w 112"/>
                <a:gd name="T61" fmla="*/ 20 h 145"/>
                <a:gd name="T62" fmla="*/ 59 w 112"/>
                <a:gd name="T63" fmla="*/ 5 h 145"/>
                <a:gd name="T64" fmla="*/ 35 w 112"/>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45">
                  <a:moveTo>
                    <a:pt x="68" y="126"/>
                  </a:moveTo>
                  <a:lnTo>
                    <a:pt x="68" y="126"/>
                  </a:lnTo>
                  <a:lnTo>
                    <a:pt x="47" y="108"/>
                  </a:lnTo>
                  <a:lnTo>
                    <a:pt x="34" y="92"/>
                  </a:lnTo>
                  <a:lnTo>
                    <a:pt x="28" y="84"/>
                  </a:lnTo>
                  <a:lnTo>
                    <a:pt x="25" y="77"/>
                  </a:lnTo>
                  <a:lnTo>
                    <a:pt x="22" y="71"/>
                  </a:lnTo>
                  <a:lnTo>
                    <a:pt x="22" y="65"/>
                  </a:lnTo>
                  <a:lnTo>
                    <a:pt x="21" y="59"/>
                  </a:lnTo>
                  <a:lnTo>
                    <a:pt x="22" y="55"/>
                  </a:lnTo>
                  <a:lnTo>
                    <a:pt x="24" y="52"/>
                  </a:lnTo>
                  <a:lnTo>
                    <a:pt x="27" y="48"/>
                  </a:lnTo>
                  <a:lnTo>
                    <a:pt x="29" y="46"/>
                  </a:lnTo>
                  <a:lnTo>
                    <a:pt x="32" y="45"/>
                  </a:lnTo>
                  <a:lnTo>
                    <a:pt x="41" y="42"/>
                  </a:lnTo>
                  <a:lnTo>
                    <a:pt x="41" y="42"/>
                  </a:lnTo>
                  <a:lnTo>
                    <a:pt x="49" y="43"/>
                  </a:lnTo>
                  <a:lnTo>
                    <a:pt x="56" y="45"/>
                  </a:lnTo>
                  <a:lnTo>
                    <a:pt x="63" y="49"/>
                  </a:lnTo>
                  <a:lnTo>
                    <a:pt x="69" y="53"/>
                  </a:lnTo>
                  <a:lnTo>
                    <a:pt x="69" y="53"/>
                  </a:lnTo>
                  <a:lnTo>
                    <a:pt x="77" y="59"/>
                  </a:lnTo>
                  <a:lnTo>
                    <a:pt x="81" y="65"/>
                  </a:lnTo>
                  <a:lnTo>
                    <a:pt x="84" y="71"/>
                  </a:lnTo>
                  <a:lnTo>
                    <a:pt x="85" y="77"/>
                  </a:lnTo>
                  <a:lnTo>
                    <a:pt x="85" y="84"/>
                  </a:lnTo>
                  <a:lnTo>
                    <a:pt x="85" y="90"/>
                  </a:lnTo>
                  <a:lnTo>
                    <a:pt x="82" y="101"/>
                  </a:lnTo>
                  <a:lnTo>
                    <a:pt x="78" y="111"/>
                  </a:lnTo>
                  <a:lnTo>
                    <a:pt x="74" y="118"/>
                  </a:lnTo>
                  <a:lnTo>
                    <a:pt x="68" y="126"/>
                  </a:lnTo>
                  <a:close/>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954"/>
            <p:cNvSpPr/>
            <p:nvPr/>
          </p:nvSpPr>
          <p:spPr bwMode="auto">
            <a:xfrm>
              <a:off x="8493125" y="4024313"/>
              <a:ext cx="101600" cy="133350"/>
            </a:xfrm>
            <a:custGeom>
              <a:avLst/>
              <a:gdLst>
                <a:gd name="T0" fmla="*/ 47 w 64"/>
                <a:gd name="T1" fmla="*/ 84 h 84"/>
                <a:gd name="T2" fmla="*/ 47 w 64"/>
                <a:gd name="T3" fmla="*/ 84 h 84"/>
                <a:gd name="T4" fmla="*/ 26 w 64"/>
                <a:gd name="T5" fmla="*/ 66 h 84"/>
                <a:gd name="T6" fmla="*/ 13 w 64"/>
                <a:gd name="T7" fmla="*/ 50 h 84"/>
                <a:gd name="T8" fmla="*/ 7 w 64"/>
                <a:gd name="T9" fmla="*/ 42 h 84"/>
                <a:gd name="T10" fmla="*/ 4 w 64"/>
                <a:gd name="T11" fmla="*/ 35 h 84"/>
                <a:gd name="T12" fmla="*/ 1 w 64"/>
                <a:gd name="T13" fmla="*/ 29 h 84"/>
                <a:gd name="T14" fmla="*/ 1 w 64"/>
                <a:gd name="T15" fmla="*/ 23 h 84"/>
                <a:gd name="T16" fmla="*/ 0 w 64"/>
                <a:gd name="T17" fmla="*/ 17 h 84"/>
                <a:gd name="T18" fmla="*/ 1 w 64"/>
                <a:gd name="T19" fmla="*/ 13 h 84"/>
                <a:gd name="T20" fmla="*/ 3 w 64"/>
                <a:gd name="T21" fmla="*/ 10 h 84"/>
                <a:gd name="T22" fmla="*/ 6 w 64"/>
                <a:gd name="T23" fmla="*/ 6 h 84"/>
                <a:gd name="T24" fmla="*/ 8 w 64"/>
                <a:gd name="T25" fmla="*/ 4 h 84"/>
                <a:gd name="T26" fmla="*/ 11 w 64"/>
                <a:gd name="T27" fmla="*/ 3 h 84"/>
                <a:gd name="T28" fmla="*/ 20 w 64"/>
                <a:gd name="T29" fmla="*/ 0 h 84"/>
                <a:gd name="T30" fmla="*/ 20 w 64"/>
                <a:gd name="T31" fmla="*/ 0 h 84"/>
                <a:gd name="T32" fmla="*/ 28 w 64"/>
                <a:gd name="T33" fmla="*/ 1 h 84"/>
                <a:gd name="T34" fmla="*/ 35 w 64"/>
                <a:gd name="T35" fmla="*/ 3 h 84"/>
                <a:gd name="T36" fmla="*/ 42 w 64"/>
                <a:gd name="T37" fmla="*/ 7 h 84"/>
                <a:gd name="T38" fmla="*/ 48 w 64"/>
                <a:gd name="T39" fmla="*/ 11 h 84"/>
                <a:gd name="T40" fmla="*/ 48 w 64"/>
                <a:gd name="T41" fmla="*/ 11 h 84"/>
                <a:gd name="T42" fmla="*/ 56 w 64"/>
                <a:gd name="T43" fmla="*/ 17 h 84"/>
                <a:gd name="T44" fmla="*/ 60 w 64"/>
                <a:gd name="T45" fmla="*/ 23 h 84"/>
                <a:gd name="T46" fmla="*/ 63 w 64"/>
                <a:gd name="T47" fmla="*/ 29 h 84"/>
                <a:gd name="T48" fmla="*/ 64 w 64"/>
                <a:gd name="T49" fmla="*/ 35 h 84"/>
                <a:gd name="T50" fmla="*/ 64 w 64"/>
                <a:gd name="T51" fmla="*/ 42 h 84"/>
                <a:gd name="T52" fmla="*/ 64 w 64"/>
                <a:gd name="T53" fmla="*/ 48 h 84"/>
                <a:gd name="T54" fmla="*/ 61 w 64"/>
                <a:gd name="T55" fmla="*/ 59 h 84"/>
                <a:gd name="T56" fmla="*/ 57 w 64"/>
                <a:gd name="T57" fmla="*/ 69 h 84"/>
                <a:gd name="T58" fmla="*/ 53 w 64"/>
                <a:gd name="T59" fmla="*/ 76 h 84"/>
                <a:gd name="T60" fmla="*/ 47 w 64"/>
                <a:gd name="T6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84">
                  <a:moveTo>
                    <a:pt x="47" y="84"/>
                  </a:moveTo>
                  <a:lnTo>
                    <a:pt x="47" y="84"/>
                  </a:lnTo>
                  <a:lnTo>
                    <a:pt x="26" y="66"/>
                  </a:lnTo>
                  <a:lnTo>
                    <a:pt x="13" y="50"/>
                  </a:lnTo>
                  <a:lnTo>
                    <a:pt x="7" y="42"/>
                  </a:lnTo>
                  <a:lnTo>
                    <a:pt x="4" y="35"/>
                  </a:lnTo>
                  <a:lnTo>
                    <a:pt x="1" y="29"/>
                  </a:lnTo>
                  <a:lnTo>
                    <a:pt x="1" y="23"/>
                  </a:lnTo>
                  <a:lnTo>
                    <a:pt x="0" y="17"/>
                  </a:lnTo>
                  <a:lnTo>
                    <a:pt x="1" y="13"/>
                  </a:lnTo>
                  <a:lnTo>
                    <a:pt x="3" y="10"/>
                  </a:lnTo>
                  <a:lnTo>
                    <a:pt x="6" y="6"/>
                  </a:lnTo>
                  <a:lnTo>
                    <a:pt x="8" y="4"/>
                  </a:lnTo>
                  <a:lnTo>
                    <a:pt x="11" y="3"/>
                  </a:lnTo>
                  <a:lnTo>
                    <a:pt x="20" y="0"/>
                  </a:lnTo>
                  <a:lnTo>
                    <a:pt x="20" y="0"/>
                  </a:lnTo>
                  <a:lnTo>
                    <a:pt x="28" y="1"/>
                  </a:lnTo>
                  <a:lnTo>
                    <a:pt x="35" y="3"/>
                  </a:lnTo>
                  <a:lnTo>
                    <a:pt x="42" y="7"/>
                  </a:lnTo>
                  <a:lnTo>
                    <a:pt x="48" y="11"/>
                  </a:lnTo>
                  <a:lnTo>
                    <a:pt x="48" y="11"/>
                  </a:lnTo>
                  <a:lnTo>
                    <a:pt x="56" y="17"/>
                  </a:lnTo>
                  <a:lnTo>
                    <a:pt x="60" y="23"/>
                  </a:lnTo>
                  <a:lnTo>
                    <a:pt x="63" y="29"/>
                  </a:lnTo>
                  <a:lnTo>
                    <a:pt x="64" y="35"/>
                  </a:lnTo>
                  <a:lnTo>
                    <a:pt x="64" y="42"/>
                  </a:lnTo>
                  <a:lnTo>
                    <a:pt x="64" y="48"/>
                  </a:lnTo>
                  <a:lnTo>
                    <a:pt x="61" y="59"/>
                  </a:lnTo>
                  <a:lnTo>
                    <a:pt x="57" y="69"/>
                  </a:lnTo>
                  <a:lnTo>
                    <a:pt x="53" y="76"/>
                  </a:lnTo>
                  <a:lnTo>
                    <a:pt x="47"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55"/>
            <p:cNvSpPr/>
            <p:nvPr/>
          </p:nvSpPr>
          <p:spPr bwMode="auto">
            <a:xfrm>
              <a:off x="8459788" y="3957638"/>
              <a:ext cx="177800" cy="230188"/>
            </a:xfrm>
            <a:custGeom>
              <a:avLst/>
              <a:gdLst>
                <a:gd name="T0" fmla="*/ 35 w 112"/>
                <a:gd name="T1" fmla="*/ 0 h 145"/>
                <a:gd name="T2" fmla="*/ 35 w 112"/>
                <a:gd name="T3" fmla="*/ 0 h 145"/>
                <a:gd name="T4" fmla="*/ 27 w 112"/>
                <a:gd name="T5" fmla="*/ 0 h 145"/>
                <a:gd name="T6" fmla="*/ 19 w 112"/>
                <a:gd name="T7" fmla="*/ 3 h 145"/>
                <a:gd name="T8" fmla="*/ 13 w 112"/>
                <a:gd name="T9" fmla="*/ 6 h 145"/>
                <a:gd name="T10" fmla="*/ 7 w 112"/>
                <a:gd name="T11" fmla="*/ 11 h 145"/>
                <a:gd name="T12" fmla="*/ 4 w 112"/>
                <a:gd name="T13" fmla="*/ 17 h 145"/>
                <a:gd name="T14" fmla="*/ 1 w 112"/>
                <a:gd name="T15" fmla="*/ 23 h 145"/>
                <a:gd name="T16" fmla="*/ 0 w 112"/>
                <a:gd name="T17" fmla="*/ 30 h 145"/>
                <a:gd name="T18" fmla="*/ 0 w 112"/>
                <a:gd name="T19" fmla="*/ 39 h 145"/>
                <a:gd name="T20" fmla="*/ 1 w 112"/>
                <a:gd name="T21" fmla="*/ 49 h 145"/>
                <a:gd name="T22" fmla="*/ 6 w 112"/>
                <a:gd name="T23" fmla="*/ 61 h 145"/>
                <a:gd name="T24" fmla="*/ 12 w 112"/>
                <a:gd name="T25" fmla="*/ 73 h 145"/>
                <a:gd name="T26" fmla="*/ 21 w 112"/>
                <a:gd name="T27" fmla="*/ 84 h 145"/>
                <a:gd name="T28" fmla="*/ 31 w 112"/>
                <a:gd name="T29" fmla="*/ 99 h 145"/>
                <a:gd name="T30" fmla="*/ 46 w 112"/>
                <a:gd name="T31" fmla="*/ 114 h 145"/>
                <a:gd name="T32" fmla="*/ 62 w 112"/>
                <a:gd name="T33" fmla="*/ 129 h 145"/>
                <a:gd name="T34" fmla="*/ 81 w 112"/>
                <a:gd name="T35" fmla="*/ 145 h 145"/>
                <a:gd name="T36" fmla="*/ 81 w 112"/>
                <a:gd name="T37" fmla="*/ 145 h 145"/>
                <a:gd name="T38" fmla="*/ 90 w 112"/>
                <a:gd name="T39" fmla="*/ 133 h 145"/>
                <a:gd name="T40" fmla="*/ 99 w 112"/>
                <a:gd name="T41" fmla="*/ 120 h 145"/>
                <a:gd name="T42" fmla="*/ 106 w 112"/>
                <a:gd name="T43" fmla="*/ 102 h 145"/>
                <a:gd name="T44" fmla="*/ 109 w 112"/>
                <a:gd name="T45" fmla="*/ 93 h 145"/>
                <a:gd name="T46" fmla="*/ 112 w 112"/>
                <a:gd name="T47" fmla="*/ 83 h 145"/>
                <a:gd name="T48" fmla="*/ 112 w 112"/>
                <a:gd name="T49" fmla="*/ 73 h 145"/>
                <a:gd name="T50" fmla="*/ 110 w 112"/>
                <a:gd name="T51" fmla="*/ 61 h 145"/>
                <a:gd name="T52" fmla="*/ 107 w 112"/>
                <a:gd name="T53" fmla="*/ 51 h 145"/>
                <a:gd name="T54" fmla="*/ 102 w 112"/>
                <a:gd name="T55" fmla="*/ 40 h 145"/>
                <a:gd name="T56" fmla="*/ 94 w 112"/>
                <a:gd name="T57" fmla="*/ 30 h 145"/>
                <a:gd name="T58" fmla="*/ 84 w 112"/>
                <a:gd name="T59" fmla="*/ 20 h 145"/>
                <a:gd name="T60" fmla="*/ 84 w 112"/>
                <a:gd name="T61" fmla="*/ 20 h 145"/>
                <a:gd name="T62" fmla="*/ 71 w 112"/>
                <a:gd name="T63" fmla="*/ 11 h 145"/>
                <a:gd name="T64" fmla="*/ 59 w 112"/>
                <a:gd name="T65" fmla="*/ 5 h 145"/>
                <a:gd name="T66" fmla="*/ 47 w 112"/>
                <a:gd name="T67" fmla="*/ 2 h 145"/>
                <a:gd name="T68" fmla="*/ 35 w 112"/>
                <a:gd name="T6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45">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956"/>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957"/>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958"/>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59"/>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960"/>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961"/>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962"/>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963"/>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964"/>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965"/>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966"/>
            <p:cNvSpPr>
              <a:spLocks noEditPoints="1"/>
            </p:cNvSpPr>
            <p:nvPr/>
          </p:nvSpPr>
          <p:spPr bwMode="auto">
            <a:xfrm>
              <a:off x="7775575" y="2865438"/>
              <a:ext cx="422275" cy="333375"/>
            </a:xfrm>
            <a:custGeom>
              <a:avLst/>
              <a:gdLst>
                <a:gd name="T0" fmla="*/ 45 w 266"/>
                <a:gd name="T1" fmla="*/ 191 h 210"/>
                <a:gd name="T2" fmla="*/ 42 w 266"/>
                <a:gd name="T3" fmla="*/ 173 h 210"/>
                <a:gd name="T4" fmla="*/ 44 w 266"/>
                <a:gd name="T5" fmla="*/ 145 h 210"/>
                <a:gd name="T6" fmla="*/ 48 w 266"/>
                <a:gd name="T7" fmla="*/ 125 h 210"/>
                <a:gd name="T8" fmla="*/ 59 w 266"/>
                <a:gd name="T9" fmla="*/ 104 h 210"/>
                <a:gd name="T10" fmla="*/ 75 w 266"/>
                <a:gd name="T11" fmla="*/ 87 h 210"/>
                <a:gd name="T12" fmla="*/ 100 w 266"/>
                <a:gd name="T13" fmla="*/ 73 h 210"/>
                <a:gd name="T14" fmla="*/ 116 w 266"/>
                <a:gd name="T15" fmla="*/ 70 h 210"/>
                <a:gd name="T16" fmla="*/ 132 w 266"/>
                <a:gd name="T17" fmla="*/ 69 h 210"/>
                <a:gd name="T18" fmla="*/ 160 w 266"/>
                <a:gd name="T19" fmla="*/ 73 h 210"/>
                <a:gd name="T20" fmla="*/ 182 w 266"/>
                <a:gd name="T21" fmla="*/ 85 h 210"/>
                <a:gd name="T22" fmla="*/ 194 w 266"/>
                <a:gd name="T23" fmla="*/ 100 h 210"/>
                <a:gd name="T24" fmla="*/ 196 w 266"/>
                <a:gd name="T25" fmla="*/ 119 h 210"/>
                <a:gd name="T26" fmla="*/ 182 w 266"/>
                <a:gd name="T27" fmla="*/ 140 h 210"/>
                <a:gd name="T28" fmla="*/ 154 w 266"/>
                <a:gd name="T29" fmla="*/ 160 h 210"/>
                <a:gd name="T30" fmla="*/ 110 w 266"/>
                <a:gd name="T31" fmla="*/ 178 h 210"/>
                <a:gd name="T32" fmla="*/ 45 w 266"/>
                <a:gd name="T33" fmla="*/ 191 h 210"/>
                <a:gd name="T34" fmla="*/ 156 w 266"/>
                <a:gd name="T35" fmla="*/ 0 h 210"/>
                <a:gd name="T36" fmla="*/ 128 w 266"/>
                <a:gd name="T37" fmla="*/ 1 h 210"/>
                <a:gd name="T38" fmla="*/ 113 w 266"/>
                <a:gd name="T39" fmla="*/ 4 h 210"/>
                <a:gd name="T40" fmla="*/ 87 w 266"/>
                <a:gd name="T41" fmla="*/ 11 h 210"/>
                <a:gd name="T42" fmla="*/ 66 w 266"/>
                <a:gd name="T43" fmla="*/ 23 h 210"/>
                <a:gd name="T44" fmla="*/ 47 w 266"/>
                <a:gd name="T45" fmla="*/ 36 h 210"/>
                <a:gd name="T46" fmla="*/ 32 w 266"/>
                <a:gd name="T47" fmla="*/ 51 h 210"/>
                <a:gd name="T48" fmla="*/ 17 w 266"/>
                <a:gd name="T49" fmla="*/ 78 h 210"/>
                <a:gd name="T50" fmla="*/ 4 w 266"/>
                <a:gd name="T51" fmla="*/ 114 h 210"/>
                <a:gd name="T52" fmla="*/ 0 w 266"/>
                <a:gd name="T53" fmla="*/ 150 h 210"/>
                <a:gd name="T54" fmla="*/ 0 w 266"/>
                <a:gd name="T55" fmla="*/ 181 h 210"/>
                <a:gd name="T56" fmla="*/ 4 w 266"/>
                <a:gd name="T57" fmla="*/ 210 h 210"/>
                <a:gd name="T58" fmla="*/ 35 w 266"/>
                <a:gd name="T59" fmla="*/ 206 h 210"/>
                <a:gd name="T60" fmla="*/ 91 w 266"/>
                <a:gd name="T61" fmla="*/ 194 h 210"/>
                <a:gd name="T62" fmla="*/ 140 w 266"/>
                <a:gd name="T63" fmla="*/ 181 h 210"/>
                <a:gd name="T64" fmla="*/ 178 w 266"/>
                <a:gd name="T65" fmla="*/ 165 h 210"/>
                <a:gd name="T66" fmla="*/ 210 w 266"/>
                <a:gd name="T67" fmla="*/ 148 h 210"/>
                <a:gd name="T68" fmla="*/ 234 w 266"/>
                <a:gd name="T69" fmla="*/ 131 h 210"/>
                <a:gd name="T70" fmla="*/ 251 w 266"/>
                <a:gd name="T71" fmla="*/ 113 h 210"/>
                <a:gd name="T72" fmla="*/ 262 w 266"/>
                <a:gd name="T73" fmla="*/ 95 h 210"/>
                <a:gd name="T74" fmla="*/ 266 w 266"/>
                <a:gd name="T75" fmla="*/ 78 h 210"/>
                <a:gd name="T76" fmla="*/ 265 w 266"/>
                <a:gd name="T77" fmla="*/ 62 h 210"/>
                <a:gd name="T78" fmla="*/ 259 w 266"/>
                <a:gd name="T79" fmla="*/ 45 h 210"/>
                <a:gd name="T80" fmla="*/ 249 w 266"/>
                <a:gd name="T81" fmla="*/ 32 h 210"/>
                <a:gd name="T82" fmla="*/ 234 w 266"/>
                <a:gd name="T83" fmla="*/ 20 h 210"/>
                <a:gd name="T84" fmla="*/ 216 w 266"/>
                <a:gd name="T85" fmla="*/ 10 h 210"/>
                <a:gd name="T86" fmla="*/ 194 w 266"/>
                <a:gd name="T87" fmla="*/ 4 h 210"/>
                <a:gd name="T88" fmla="*/ 169 w 266"/>
                <a:gd name="T8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6" h="210">
                  <a:moveTo>
                    <a:pt x="45" y="191"/>
                  </a:moveTo>
                  <a:lnTo>
                    <a:pt x="45" y="191"/>
                  </a:lnTo>
                  <a:lnTo>
                    <a:pt x="44" y="185"/>
                  </a:lnTo>
                  <a:lnTo>
                    <a:pt x="42" y="173"/>
                  </a:lnTo>
                  <a:lnTo>
                    <a:pt x="42" y="156"/>
                  </a:lnTo>
                  <a:lnTo>
                    <a:pt x="44" y="145"/>
                  </a:lnTo>
                  <a:lnTo>
                    <a:pt x="45" y="135"/>
                  </a:lnTo>
                  <a:lnTo>
                    <a:pt x="48" y="125"/>
                  </a:lnTo>
                  <a:lnTo>
                    <a:pt x="53" y="114"/>
                  </a:lnTo>
                  <a:lnTo>
                    <a:pt x="59" y="104"/>
                  </a:lnTo>
                  <a:lnTo>
                    <a:pt x="66" y="94"/>
                  </a:lnTo>
                  <a:lnTo>
                    <a:pt x="75" y="87"/>
                  </a:lnTo>
                  <a:lnTo>
                    <a:pt x="87" y="79"/>
                  </a:lnTo>
                  <a:lnTo>
                    <a:pt x="100" y="73"/>
                  </a:lnTo>
                  <a:lnTo>
                    <a:pt x="116" y="70"/>
                  </a:lnTo>
                  <a:lnTo>
                    <a:pt x="116" y="70"/>
                  </a:lnTo>
                  <a:lnTo>
                    <a:pt x="132" y="69"/>
                  </a:lnTo>
                  <a:lnTo>
                    <a:pt x="132" y="69"/>
                  </a:lnTo>
                  <a:lnTo>
                    <a:pt x="147" y="70"/>
                  </a:lnTo>
                  <a:lnTo>
                    <a:pt x="160" y="73"/>
                  </a:lnTo>
                  <a:lnTo>
                    <a:pt x="172" y="78"/>
                  </a:lnTo>
                  <a:lnTo>
                    <a:pt x="182" y="85"/>
                  </a:lnTo>
                  <a:lnTo>
                    <a:pt x="190" y="92"/>
                  </a:lnTo>
                  <a:lnTo>
                    <a:pt x="194" y="100"/>
                  </a:lnTo>
                  <a:lnTo>
                    <a:pt x="196" y="110"/>
                  </a:lnTo>
                  <a:lnTo>
                    <a:pt x="196" y="119"/>
                  </a:lnTo>
                  <a:lnTo>
                    <a:pt x="191" y="129"/>
                  </a:lnTo>
                  <a:lnTo>
                    <a:pt x="182" y="140"/>
                  </a:lnTo>
                  <a:lnTo>
                    <a:pt x="171" y="150"/>
                  </a:lnTo>
                  <a:lnTo>
                    <a:pt x="154" y="160"/>
                  </a:lnTo>
                  <a:lnTo>
                    <a:pt x="135" y="169"/>
                  </a:lnTo>
                  <a:lnTo>
                    <a:pt x="110" y="178"/>
                  </a:lnTo>
                  <a:lnTo>
                    <a:pt x="79" y="185"/>
                  </a:lnTo>
                  <a:lnTo>
                    <a:pt x="45" y="191"/>
                  </a:lnTo>
                  <a:close/>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967"/>
            <p:cNvSpPr/>
            <p:nvPr/>
          </p:nvSpPr>
          <p:spPr bwMode="auto">
            <a:xfrm>
              <a:off x="7842250" y="2974976"/>
              <a:ext cx="244475" cy="193675"/>
            </a:xfrm>
            <a:custGeom>
              <a:avLst/>
              <a:gdLst>
                <a:gd name="T0" fmla="*/ 3 w 154"/>
                <a:gd name="T1" fmla="*/ 122 h 122"/>
                <a:gd name="T2" fmla="*/ 3 w 154"/>
                <a:gd name="T3" fmla="*/ 122 h 122"/>
                <a:gd name="T4" fmla="*/ 2 w 154"/>
                <a:gd name="T5" fmla="*/ 116 h 122"/>
                <a:gd name="T6" fmla="*/ 0 w 154"/>
                <a:gd name="T7" fmla="*/ 104 h 122"/>
                <a:gd name="T8" fmla="*/ 0 w 154"/>
                <a:gd name="T9" fmla="*/ 87 h 122"/>
                <a:gd name="T10" fmla="*/ 2 w 154"/>
                <a:gd name="T11" fmla="*/ 76 h 122"/>
                <a:gd name="T12" fmla="*/ 3 w 154"/>
                <a:gd name="T13" fmla="*/ 66 h 122"/>
                <a:gd name="T14" fmla="*/ 6 w 154"/>
                <a:gd name="T15" fmla="*/ 56 h 122"/>
                <a:gd name="T16" fmla="*/ 11 w 154"/>
                <a:gd name="T17" fmla="*/ 45 h 122"/>
                <a:gd name="T18" fmla="*/ 17 w 154"/>
                <a:gd name="T19" fmla="*/ 35 h 122"/>
                <a:gd name="T20" fmla="*/ 24 w 154"/>
                <a:gd name="T21" fmla="*/ 25 h 122"/>
                <a:gd name="T22" fmla="*/ 33 w 154"/>
                <a:gd name="T23" fmla="*/ 18 h 122"/>
                <a:gd name="T24" fmla="*/ 45 w 154"/>
                <a:gd name="T25" fmla="*/ 10 h 122"/>
                <a:gd name="T26" fmla="*/ 58 w 154"/>
                <a:gd name="T27" fmla="*/ 4 h 122"/>
                <a:gd name="T28" fmla="*/ 74 w 154"/>
                <a:gd name="T29" fmla="*/ 1 h 122"/>
                <a:gd name="T30" fmla="*/ 74 w 154"/>
                <a:gd name="T31" fmla="*/ 1 h 122"/>
                <a:gd name="T32" fmla="*/ 90 w 154"/>
                <a:gd name="T33" fmla="*/ 0 h 122"/>
                <a:gd name="T34" fmla="*/ 90 w 154"/>
                <a:gd name="T35" fmla="*/ 0 h 122"/>
                <a:gd name="T36" fmla="*/ 105 w 154"/>
                <a:gd name="T37" fmla="*/ 1 h 122"/>
                <a:gd name="T38" fmla="*/ 118 w 154"/>
                <a:gd name="T39" fmla="*/ 4 h 122"/>
                <a:gd name="T40" fmla="*/ 130 w 154"/>
                <a:gd name="T41" fmla="*/ 9 h 122"/>
                <a:gd name="T42" fmla="*/ 140 w 154"/>
                <a:gd name="T43" fmla="*/ 16 h 122"/>
                <a:gd name="T44" fmla="*/ 148 w 154"/>
                <a:gd name="T45" fmla="*/ 23 h 122"/>
                <a:gd name="T46" fmla="*/ 152 w 154"/>
                <a:gd name="T47" fmla="*/ 31 h 122"/>
                <a:gd name="T48" fmla="*/ 154 w 154"/>
                <a:gd name="T49" fmla="*/ 41 h 122"/>
                <a:gd name="T50" fmla="*/ 154 w 154"/>
                <a:gd name="T51" fmla="*/ 50 h 122"/>
                <a:gd name="T52" fmla="*/ 149 w 154"/>
                <a:gd name="T53" fmla="*/ 60 h 122"/>
                <a:gd name="T54" fmla="*/ 140 w 154"/>
                <a:gd name="T55" fmla="*/ 71 h 122"/>
                <a:gd name="T56" fmla="*/ 129 w 154"/>
                <a:gd name="T57" fmla="*/ 81 h 122"/>
                <a:gd name="T58" fmla="*/ 112 w 154"/>
                <a:gd name="T59" fmla="*/ 91 h 122"/>
                <a:gd name="T60" fmla="*/ 93 w 154"/>
                <a:gd name="T61" fmla="*/ 100 h 122"/>
                <a:gd name="T62" fmla="*/ 68 w 154"/>
                <a:gd name="T63" fmla="*/ 109 h 122"/>
                <a:gd name="T64" fmla="*/ 37 w 154"/>
                <a:gd name="T65" fmla="*/ 116 h 122"/>
                <a:gd name="T66" fmla="*/ 3 w 154"/>
                <a:gd name="T6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22">
                  <a:moveTo>
                    <a:pt x="3" y="122"/>
                  </a:moveTo>
                  <a:lnTo>
                    <a:pt x="3" y="122"/>
                  </a:lnTo>
                  <a:lnTo>
                    <a:pt x="2" y="116"/>
                  </a:lnTo>
                  <a:lnTo>
                    <a:pt x="0" y="104"/>
                  </a:lnTo>
                  <a:lnTo>
                    <a:pt x="0" y="87"/>
                  </a:lnTo>
                  <a:lnTo>
                    <a:pt x="2" y="76"/>
                  </a:lnTo>
                  <a:lnTo>
                    <a:pt x="3" y="66"/>
                  </a:lnTo>
                  <a:lnTo>
                    <a:pt x="6" y="56"/>
                  </a:lnTo>
                  <a:lnTo>
                    <a:pt x="11" y="45"/>
                  </a:lnTo>
                  <a:lnTo>
                    <a:pt x="17" y="35"/>
                  </a:lnTo>
                  <a:lnTo>
                    <a:pt x="24" y="25"/>
                  </a:lnTo>
                  <a:lnTo>
                    <a:pt x="33" y="18"/>
                  </a:lnTo>
                  <a:lnTo>
                    <a:pt x="45" y="10"/>
                  </a:lnTo>
                  <a:lnTo>
                    <a:pt x="58" y="4"/>
                  </a:lnTo>
                  <a:lnTo>
                    <a:pt x="74" y="1"/>
                  </a:lnTo>
                  <a:lnTo>
                    <a:pt x="74" y="1"/>
                  </a:lnTo>
                  <a:lnTo>
                    <a:pt x="90" y="0"/>
                  </a:lnTo>
                  <a:lnTo>
                    <a:pt x="90" y="0"/>
                  </a:lnTo>
                  <a:lnTo>
                    <a:pt x="105" y="1"/>
                  </a:lnTo>
                  <a:lnTo>
                    <a:pt x="118" y="4"/>
                  </a:lnTo>
                  <a:lnTo>
                    <a:pt x="130" y="9"/>
                  </a:lnTo>
                  <a:lnTo>
                    <a:pt x="140" y="16"/>
                  </a:lnTo>
                  <a:lnTo>
                    <a:pt x="148" y="23"/>
                  </a:lnTo>
                  <a:lnTo>
                    <a:pt x="152" y="31"/>
                  </a:lnTo>
                  <a:lnTo>
                    <a:pt x="154" y="41"/>
                  </a:lnTo>
                  <a:lnTo>
                    <a:pt x="154" y="50"/>
                  </a:lnTo>
                  <a:lnTo>
                    <a:pt x="149" y="60"/>
                  </a:lnTo>
                  <a:lnTo>
                    <a:pt x="140" y="71"/>
                  </a:lnTo>
                  <a:lnTo>
                    <a:pt x="129" y="81"/>
                  </a:lnTo>
                  <a:lnTo>
                    <a:pt x="112" y="91"/>
                  </a:lnTo>
                  <a:lnTo>
                    <a:pt x="93" y="100"/>
                  </a:lnTo>
                  <a:lnTo>
                    <a:pt x="68" y="109"/>
                  </a:lnTo>
                  <a:lnTo>
                    <a:pt x="37" y="116"/>
                  </a:lnTo>
                  <a:lnTo>
                    <a:pt x="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968"/>
            <p:cNvSpPr/>
            <p:nvPr/>
          </p:nvSpPr>
          <p:spPr bwMode="auto">
            <a:xfrm>
              <a:off x="7775575" y="2865438"/>
              <a:ext cx="422275" cy="333375"/>
            </a:xfrm>
            <a:custGeom>
              <a:avLst/>
              <a:gdLst>
                <a:gd name="T0" fmla="*/ 156 w 266"/>
                <a:gd name="T1" fmla="*/ 0 h 210"/>
                <a:gd name="T2" fmla="*/ 156 w 266"/>
                <a:gd name="T3" fmla="*/ 0 h 210"/>
                <a:gd name="T4" fmla="*/ 143 w 266"/>
                <a:gd name="T5" fmla="*/ 0 h 210"/>
                <a:gd name="T6" fmla="*/ 128 w 266"/>
                <a:gd name="T7" fmla="*/ 1 h 210"/>
                <a:gd name="T8" fmla="*/ 128 w 266"/>
                <a:gd name="T9" fmla="*/ 1 h 210"/>
                <a:gd name="T10" fmla="*/ 113 w 266"/>
                <a:gd name="T11" fmla="*/ 4 h 210"/>
                <a:gd name="T12" fmla="*/ 100 w 266"/>
                <a:gd name="T13" fmla="*/ 7 h 210"/>
                <a:gd name="T14" fmla="*/ 87 w 266"/>
                <a:gd name="T15" fmla="*/ 11 h 210"/>
                <a:gd name="T16" fmla="*/ 76 w 266"/>
                <a:gd name="T17" fmla="*/ 17 h 210"/>
                <a:gd name="T18" fmla="*/ 66 w 266"/>
                <a:gd name="T19" fmla="*/ 23 h 210"/>
                <a:gd name="T20" fmla="*/ 56 w 266"/>
                <a:gd name="T21" fmla="*/ 29 h 210"/>
                <a:gd name="T22" fmla="*/ 47 w 266"/>
                <a:gd name="T23" fmla="*/ 36 h 210"/>
                <a:gd name="T24" fmla="*/ 40 w 266"/>
                <a:gd name="T25" fmla="*/ 44 h 210"/>
                <a:gd name="T26" fmla="*/ 32 w 266"/>
                <a:gd name="T27" fmla="*/ 51 h 210"/>
                <a:gd name="T28" fmla="*/ 26 w 266"/>
                <a:gd name="T29" fmla="*/ 60 h 210"/>
                <a:gd name="T30" fmla="*/ 17 w 266"/>
                <a:gd name="T31" fmla="*/ 78 h 210"/>
                <a:gd name="T32" fmla="*/ 10 w 266"/>
                <a:gd name="T33" fmla="*/ 95 h 210"/>
                <a:gd name="T34" fmla="*/ 4 w 266"/>
                <a:gd name="T35" fmla="*/ 114 h 210"/>
                <a:gd name="T36" fmla="*/ 1 w 266"/>
                <a:gd name="T37" fmla="*/ 132 h 210"/>
                <a:gd name="T38" fmla="*/ 0 w 266"/>
                <a:gd name="T39" fmla="*/ 150 h 210"/>
                <a:gd name="T40" fmla="*/ 0 w 266"/>
                <a:gd name="T41" fmla="*/ 166 h 210"/>
                <a:gd name="T42" fmla="*/ 0 w 266"/>
                <a:gd name="T43" fmla="*/ 181 h 210"/>
                <a:gd name="T44" fmla="*/ 3 w 266"/>
                <a:gd name="T45" fmla="*/ 201 h 210"/>
                <a:gd name="T46" fmla="*/ 4 w 266"/>
                <a:gd name="T47" fmla="*/ 210 h 210"/>
                <a:gd name="T48" fmla="*/ 4 w 266"/>
                <a:gd name="T49" fmla="*/ 210 h 210"/>
                <a:gd name="T50" fmla="*/ 35 w 266"/>
                <a:gd name="T51" fmla="*/ 206 h 210"/>
                <a:gd name="T52" fmla="*/ 65 w 266"/>
                <a:gd name="T53" fmla="*/ 200 h 210"/>
                <a:gd name="T54" fmla="*/ 91 w 266"/>
                <a:gd name="T55" fmla="*/ 194 h 210"/>
                <a:gd name="T56" fmla="*/ 116 w 266"/>
                <a:gd name="T57" fmla="*/ 187 h 210"/>
                <a:gd name="T58" fmla="*/ 140 w 266"/>
                <a:gd name="T59" fmla="*/ 181 h 210"/>
                <a:gd name="T60" fmla="*/ 160 w 266"/>
                <a:gd name="T61" fmla="*/ 173 h 210"/>
                <a:gd name="T62" fmla="*/ 178 w 266"/>
                <a:gd name="T63" fmla="*/ 165 h 210"/>
                <a:gd name="T64" fmla="*/ 196 w 266"/>
                <a:gd name="T65" fmla="*/ 157 h 210"/>
                <a:gd name="T66" fmla="*/ 210 w 266"/>
                <a:gd name="T67" fmla="*/ 148 h 210"/>
                <a:gd name="T68" fmla="*/ 222 w 266"/>
                <a:gd name="T69" fmla="*/ 140 h 210"/>
                <a:gd name="T70" fmla="*/ 234 w 266"/>
                <a:gd name="T71" fmla="*/ 131 h 210"/>
                <a:gd name="T72" fmla="*/ 243 w 266"/>
                <a:gd name="T73" fmla="*/ 122 h 210"/>
                <a:gd name="T74" fmla="*/ 251 w 266"/>
                <a:gd name="T75" fmla="*/ 113 h 210"/>
                <a:gd name="T76" fmla="*/ 257 w 266"/>
                <a:gd name="T77" fmla="*/ 104 h 210"/>
                <a:gd name="T78" fmla="*/ 262 w 266"/>
                <a:gd name="T79" fmla="*/ 95 h 210"/>
                <a:gd name="T80" fmla="*/ 265 w 266"/>
                <a:gd name="T81" fmla="*/ 87 h 210"/>
                <a:gd name="T82" fmla="*/ 266 w 266"/>
                <a:gd name="T83" fmla="*/ 78 h 210"/>
                <a:gd name="T84" fmla="*/ 266 w 266"/>
                <a:gd name="T85" fmla="*/ 70 h 210"/>
                <a:gd name="T86" fmla="*/ 265 w 266"/>
                <a:gd name="T87" fmla="*/ 62 h 210"/>
                <a:gd name="T88" fmla="*/ 263 w 266"/>
                <a:gd name="T89" fmla="*/ 54 h 210"/>
                <a:gd name="T90" fmla="*/ 259 w 266"/>
                <a:gd name="T91" fmla="*/ 45 h 210"/>
                <a:gd name="T92" fmla="*/ 254 w 266"/>
                <a:gd name="T93" fmla="*/ 38 h 210"/>
                <a:gd name="T94" fmla="*/ 249 w 266"/>
                <a:gd name="T95" fmla="*/ 32 h 210"/>
                <a:gd name="T96" fmla="*/ 243 w 266"/>
                <a:gd name="T97" fmla="*/ 26 h 210"/>
                <a:gd name="T98" fmla="*/ 234 w 266"/>
                <a:gd name="T99" fmla="*/ 20 h 210"/>
                <a:gd name="T100" fmla="*/ 225 w 266"/>
                <a:gd name="T101" fmla="*/ 14 h 210"/>
                <a:gd name="T102" fmla="*/ 216 w 266"/>
                <a:gd name="T103" fmla="*/ 10 h 210"/>
                <a:gd name="T104" fmla="*/ 204 w 266"/>
                <a:gd name="T105" fmla="*/ 7 h 210"/>
                <a:gd name="T106" fmla="*/ 194 w 266"/>
                <a:gd name="T107" fmla="*/ 4 h 210"/>
                <a:gd name="T108" fmla="*/ 182 w 266"/>
                <a:gd name="T109" fmla="*/ 1 h 210"/>
                <a:gd name="T110" fmla="*/ 169 w 266"/>
                <a:gd name="T111" fmla="*/ 0 h 210"/>
                <a:gd name="T112" fmla="*/ 156 w 266"/>
                <a:gd name="T11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210">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969"/>
            <p:cNvSpPr>
              <a:spLocks noEditPoints="1"/>
            </p:cNvSpPr>
            <p:nvPr/>
          </p:nvSpPr>
          <p:spPr bwMode="auto">
            <a:xfrm>
              <a:off x="7427913" y="3021013"/>
              <a:ext cx="312738" cy="192088"/>
            </a:xfrm>
            <a:custGeom>
              <a:avLst/>
              <a:gdLst>
                <a:gd name="T0" fmla="*/ 123 w 197"/>
                <a:gd name="T1" fmla="*/ 114 h 121"/>
                <a:gd name="T2" fmla="*/ 92 w 197"/>
                <a:gd name="T3" fmla="*/ 111 h 121"/>
                <a:gd name="T4" fmla="*/ 70 w 197"/>
                <a:gd name="T5" fmla="*/ 103 h 121"/>
                <a:gd name="T6" fmla="*/ 57 w 197"/>
                <a:gd name="T7" fmla="*/ 94 h 121"/>
                <a:gd name="T8" fmla="*/ 53 w 197"/>
                <a:gd name="T9" fmla="*/ 83 h 121"/>
                <a:gd name="T10" fmla="*/ 55 w 197"/>
                <a:gd name="T11" fmla="*/ 69 h 121"/>
                <a:gd name="T12" fmla="*/ 64 w 197"/>
                <a:gd name="T13" fmla="*/ 59 h 121"/>
                <a:gd name="T14" fmla="*/ 79 w 197"/>
                <a:gd name="T15" fmla="*/ 50 h 121"/>
                <a:gd name="T16" fmla="*/ 98 w 197"/>
                <a:gd name="T17" fmla="*/ 44 h 121"/>
                <a:gd name="T18" fmla="*/ 108 w 197"/>
                <a:gd name="T19" fmla="*/ 44 h 121"/>
                <a:gd name="T20" fmla="*/ 117 w 197"/>
                <a:gd name="T21" fmla="*/ 44 h 121"/>
                <a:gd name="T22" fmla="*/ 133 w 197"/>
                <a:gd name="T23" fmla="*/ 50 h 121"/>
                <a:gd name="T24" fmla="*/ 145 w 197"/>
                <a:gd name="T25" fmla="*/ 59 h 121"/>
                <a:gd name="T26" fmla="*/ 157 w 197"/>
                <a:gd name="T27" fmla="*/ 77 h 121"/>
                <a:gd name="T28" fmla="*/ 164 w 197"/>
                <a:gd name="T29" fmla="*/ 100 h 121"/>
                <a:gd name="T30" fmla="*/ 166 w 197"/>
                <a:gd name="T31" fmla="*/ 111 h 121"/>
                <a:gd name="T32" fmla="*/ 123 w 197"/>
                <a:gd name="T33" fmla="*/ 114 h 121"/>
                <a:gd name="T34" fmla="*/ 95 w 197"/>
                <a:gd name="T35" fmla="*/ 0 h 121"/>
                <a:gd name="T36" fmla="*/ 78 w 197"/>
                <a:gd name="T37" fmla="*/ 2 h 121"/>
                <a:gd name="T38" fmla="*/ 45 w 197"/>
                <a:gd name="T39" fmla="*/ 11 h 121"/>
                <a:gd name="T40" fmla="*/ 20 w 197"/>
                <a:gd name="T41" fmla="*/ 27 h 121"/>
                <a:gd name="T42" fmla="*/ 4 w 197"/>
                <a:gd name="T43" fmla="*/ 46 h 121"/>
                <a:gd name="T44" fmla="*/ 0 w 197"/>
                <a:gd name="T45" fmla="*/ 67 h 121"/>
                <a:gd name="T46" fmla="*/ 7 w 197"/>
                <a:gd name="T47" fmla="*/ 87 h 121"/>
                <a:gd name="T48" fmla="*/ 29 w 197"/>
                <a:gd name="T49" fmla="*/ 105 h 121"/>
                <a:gd name="T50" fmla="*/ 67 w 197"/>
                <a:gd name="T51" fmla="*/ 117 h 121"/>
                <a:gd name="T52" fmla="*/ 122 w 197"/>
                <a:gd name="T53" fmla="*/ 121 h 121"/>
                <a:gd name="T54" fmla="*/ 157 w 197"/>
                <a:gd name="T55" fmla="*/ 120 h 121"/>
                <a:gd name="T56" fmla="*/ 197 w 197"/>
                <a:gd name="T57" fmla="*/ 115 h 121"/>
                <a:gd name="T58" fmla="*/ 189 w 197"/>
                <a:gd name="T59" fmla="*/ 80 h 121"/>
                <a:gd name="T60" fmla="*/ 176 w 197"/>
                <a:gd name="T61" fmla="*/ 47 h 121"/>
                <a:gd name="T62" fmla="*/ 161 w 197"/>
                <a:gd name="T63" fmla="*/ 27 h 121"/>
                <a:gd name="T64" fmla="*/ 139 w 197"/>
                <a:gd name="T65" fmla="*/ 12 h 121"/>
                <a:gd name="T66" fmla="*/ 113 w 197"/>
                <a:gd name="T67"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7" h="120">
                  <a:moveTo>
                    <a:pt x="123" y="114"/>
                  </a:moveTo>
                  <a:lnTo>
                    <a:pt x="123" y="114"/>
                  </a:lnTo>
                  <a:lnTo>
                    <a:pt x="107" y="112"/>
                  </a:lnTo>
                  <a:lnTo>
                    <a:pt x="92" y="111"/>
                  </a:lnTo>
                  <a:lnTo>
                    <a:pt x="80" y="108"/>
                  </a:lnTo>
                  <a:lnTo>
                    <a:pt x="70" y="103"/>
                  </a:lnTo>
                  <a:lnTo>
                    <a:pt x="63" y="99"/>
                  </a:lnTo>
                  <a:lnTo>
                    <a:pt x="57" y="94"/>
                  </a:lnTo>
                  <a:lnTo>
                    <a:pt x="54" y="89"/>
                  </a:lnTo>
                  <a:lnTo>
                    <a:pt x="53" y="83"/>
                  </a:lnTo>
                  <a:lnTo>
                    <a:pt x="54" y="77"/>
                  </a:lnTo>
                  <a:lnTo>
                    <a:pt x="55" y="69"/>
                  </a:lnTo>
                  <a:lnTo>
                    <a:pt x="60" y="65"/>
                  </a:lnTo>
                  <a:lnTo>
                    <a:pt x="64" y="59"/>
                  </a:lnTo>
                  <a:lnTo>
                    <a:pt x="72" y="55"/>
                  </a:lnTo>
                  <a:lnTo>
                    <a:pt x="79" y="50"/>
                  </a:lnTo>
                  <a:lnTo>
                    <a:pt x="88" y="47"/>
                  </a:lnTo>
                  <a:lnTo>
                    <a:pt x="98" y="44"/>
                  </a:lnTo>
                  <a:lnTo>
                    <a:pt x="98" y="44"/>
                  </a:lnTo>
                  <a:lnTo>
                    <a:pt x="108" y="44"/>
                  </a:lnTo>
                  <a:lnTo>
                    <a:pt x="108" y="44"/>
                  </a:lnTo>
                  <a:lnTo>
                    <a:pt x="117" y="44"/>
                  </a:lnTo>
                  <a:lnTo>
                    <a:pt x="126" y="47"/>
                  </a:lnTo>
                  <a:lnTo>
                    <a:pt x="133" y="50"/>
                  </a:lnTo>
                  <a:lnTo>
                    <a:pt x="141" y="55"/>
                  </a:lnTo>
                  <a:lnTo>
                    <a:pt x="145" y="59"/>
                  </a:lnTo>
                  <a:lnTo>
                    <a:pt x="151" y="65"/>
                  </a:lnTo>
                  <a:lnTo>
                    <a:pt x="157" y="77"/>
                  </a:lnTo>
                  <a:lnTo>
                    <a:pt x="163" y="90"/>
                  </a:lnTo>
                  <a:lnTo>
                    <a:pt x="164" y="100"/>
                  </a:lnTo>
                  <a:lnTo>
                    <a:pt x="166" y="111"/>
                  </a:lnTo>
                  <a:lnTo>
                    <a:pt x="166" y="111"/>
                  </a:lnTo>
                  <a:lnTo>
                    <a:pt x="144" y="112"/>
                  </a:lnTo>
                  <a:lnTo>
                    <a:pt x="123" y="114"/>
                  </a:lnTo>
                  <a:close/>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970"/>
            <p:cNvSpPr/>
            <p:nvPr/>
          </p:nvSpPr>
          <p:spPr bwMode="auto">
            <a:xfrm>
              <a:off x="7512050" y="3090863"/>
              <a:ext cx="179388" cy="111125"/>
            </a:xfrm>
            <a:custGeom>
              <a:avLst/>
              <a:gdLst>
                <a:gd name="T0" fmla="*/ 70 w 113"/>
                <a:gd name="T1" fmla="*/ 70 h 70"/>
                <a:gd name="T2" fmla="*/ 70 w 113"/>
                <a:gd name="T3" fmla="*/ 70 h 70"/>
                <a:gd name="T4" fmla="*/ 54 w 113"/>
                <a:gd name="T5" fmla="*/ 68 h 70"/>
                <a:gd name="T6" fmla="*/ 39 w 113"/>
                <a:gd name="T7" fmla="*/ 67 h 70"/>
                <a:gd name="T8" fmla="*/ 27 w 113"/>
                <a:gd name="T9" fmla="*/ 64 h 70"/>
                <a:gd name="T10" fmla="*/ 17 w 113"/>
                <a:gd name="T11" fmla="*/ 59 h 70"/>
                <a:gd name="T12" fmla="*/ 10 w 113"/>
                <a:gd name="T13" fmla="*/ 55 h 70"/>
                <a:gd name="T14" fmla="*/ 4 w 113"/>
                <a:gd name="T15" fmla="*/ 50 h 70"/>
                <a:gd name="T16" fmla="*/ 1 w 113"/>
                <a:gd name="T17" fmla="*/ 45 h 70"/>
                <a:gd name="T18" fmla="*/ 0 w 113"/>
                <a:gd name="T19" fmla="*/ 39 h 70"/>
                <a:gd name="T20" fmla="*/ 1 w 113"/>
                <a:gd name="T21" fmla="*/ 33 h 70"/>
                <a:gd name="T22" fmla="*/ 2 w 113"/>
                <a:gd name="T23" fmla="*/ 25 h 70"/>
                <a:gd name="T24" fmla="*/ 7 w 113"/>
                <a:gd name="T25" fmla="*/ 21 h 70"/>
                <a:gd name="T26" fmla="*/ 11 w 113"/>
                <a:gd name="T27" fmla="*/ 15 h 70"/>
                <a:gd name="T28" fmla="*/ 19 w 113"/>
                <a:gd name="T29" fmla="*/ 11 h 70"/>
                <a:gd name="T30" fmla="*/ 26 w 113"/>
                <a:gd name="T31" fmla="*/ 6 h 70"/>
                <a:gd name="T32" fmla="*/ 35 w 113"/>
                <a:gd name="T33" fmla="*/ 3 h 70"/>
                <a:gd name="T34" fmla="*/ 45 w 113"/>
                <a:gd name="T35" fmla="*/ 0 h 70"/>
                <a:gd name="T36" fmla="*/ 45 w 113"/>
                <a:gd name="T37" fmla="*/ 0 h 70"/>
                <a:gd name="T38" fmla="*/ 55 w 113"/>
                <a:gd name="T39" fmla="*/ 0 h 70"/>
                <a:gd name="T40" fmla="*/ 55 w 113"/>
                <a:gd name="T41" fmla="*/ 0 h 70"/>
                <a:gd name="T42" fmla="*/ 64 w 113"/>
                <a:gd name="T43" fmla="*/ 0 h 70"/>
                <a:gd name="T44" fmla="*/ 73 w 113"/>
                <a:gd name="T45" fmla="*/ 3 h 70"/>
                <a:gd name="T46" fmla="*/ 80 w 113"/>
                <a:gd name="T47" fmla="*/ 6 h 70"/>
                <a:gd name="T48" fmla="*/ 88 w 113"/>
                <a:gd name="T49" fmla="*/ 11 h 70"/>
                <a:gd name="T50" fmla="*/ 92 w 113"/>
                <a:gd name="T51" fmla="*/ 15 h 70"/>
                <a:gd name="T52" fmla="*/ 98 w 113"/>
                <a:gd name="T53" fmla="*/ 21 h 70"/>
                <a:gd name="T54" fmla="*/ 104 w 113"/>
                <a:gd name="T55" fmla="*/ 33 h 70"/>
                <a:gd name="T56" fmla="*/ 110 w 113"/>
                <a:gd name="T57" fmla="*/ 46 h 70"/>
                <a:gd name="T58" fmla="*/ 111 w 113"/>
                <a:gd name="T59" fmla="*/ 56 h 70"/>
                <a:gd name="T60" fmla="*/ 113 w 113"/>
                <a:gd name="T61" fmla="*/ 67 h 70"/>
                <a:gd name="T62" fmla="*/ 113 w 113"/>
                <a:gd name="T63" fmla="*/ 67 h 70"/>
                <a:gd name="T64" fmla="*/ 91 w 113"/>
                <a:gd name="T65" fmla="*/ 68 h 70"/>
                <a:gd name="T66" fmla="*/ 70 w 113"/>
                <a:gd name="T6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70">
                  <a:moveTo>
                    <a:pt x="70" y="70"/>
                  </a:moveTo>
                  <a:lnTo>
                    <a:pt x="70" y="70"/>
                  </a:lnTo>
                  <a:lnTo>
                    <a:pt x="54" y="68"/>
                  </a:lnTo>
                  <a:lnTo>
                    <a:pt x="39" y="67"/>
                  </a:lnTo>
                  <a:lnTo>
                    <a:pt x="27" y="64"/>
                  </a:lnTo>
                  <a:lnTo>
                    <a:pt x="17" y="59"/>
                  </a:lnTo>
                  <a:lnTo>
                    <a:pt x="10" y="55"/>
                  </a:lnTo>
                  <a:lnTo>
                    <a:pt x="4" y="50"/>
                  </a:lnTo>
                  <a:lnTo>
                    <a:pt x="1" y="45"/>
                  </a:lnTo>
                  <a:lnTo>
                    <a:pt x="0" y="39"/>
                  </a:lnTo>
                  <a:lnTo>
                    <a:pt x="1" y="33"/>
                  </a:lnTo>
                  <a:lnTo>
                    <a:pt x="2" y="25"/>
                  </a:lnTo>
                  <a:lnTo>
                    <a:pt x="7" y="21"/>
                  </a:lnTo>
                  <a:lnTo>
                    <a:pt x="11" y="15"/>
                  </a:lnTo>
                  <a:lnTo>
                    <a:pt x="19" y="11"/>
                  </a:lnTo>
                  <a:lnTo>
                    <a:pt x="26" y="6"/>
                  </a:lnTo>
                  <a:lnTo>
                    <a:pt x="35" y="3"/>
                  </a:lnTo>
                  <a:lnTo>
                    <a:pt x="45" y="0"/>
                  </a:lnTo>
                  <a:lnTo>
                    <a:pt x="45" y="0"/>
                  </a:lnTo>
                  <a:lnTo>
                    <a:pt x="55" y="0"/>
                  </a:lnTo>
                  <a:lnTo>
                    <a:pt x="55" y="0"/>
                  </a:lnTo>
                  <a:lnTo>
                    <a:pt x="64" y="0"/>
                  </a:lnTo>
                  <a:lnTo>
                    <a:pt x="73" y="3"/>
                  </a:lnTo>
                  <a:lnTo>
                    <a:pt x="80" y="6"/>
                  </a:lnTo>
                  <a:lnTo>
                    <a:pt x="88" y="11"/>
                  </a:lnTo>
                  <a:lnTo>
                    <a:pt x="92" y="15"/>
                  </a:lnTo>
                  <a:lnTo>
                    <a:pt x="98" y="21"/>
                  </a:lnTo>
                  <a:lnTo>
                    <a:pt x="104" y="33"/>
                  </a:lnTo>
                  <a:lnTo>
                    <a:pt x="110" y="46"/>
                  </a:lnTo>
                  <a:lnTo>
                    <a:pt x="111" y="56"/>
                  </a:lnTo>
                  <a:lnTo>
                    <a:pt x="113" y="67"/>
                  </a:lnTo>
                  <a:lnTo>
                    <a:pt x="113" y="67"/>
                  </a:lnTo>
                  <a:lnTo>
                    <a:pt x="91" y="68"/>
                  </a:lnTo>
                  <a:lnTo>
                    <a:pt x="70"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971"/>
            <p:cNvSpPr/>
            <p:nvPr/>
          </p:nvSpPr>
          <p:spPr bwMode="auto">
            <a:xfrm>
              <a:off x="7427913" y="3021013"/>
              <a:ext cx="312738" cy="192088"/>
            </a:xfrm>
            <a:custGeom>
              <a:avLst/>
              <a:gdLst>
                <a:gd name="T0" fmla="*/ 95 w 197"/>
                <a:gd name="T1" fmla="*/ 0 h 121"/>
                <a:gd name="T2" fmla="*/ 95 w 197"/>
                <a:gd name="T3" fmla="*/ 0 h 121"/>
                <a:gd name="T4" fmla="*/ 78 w 197"/>
                <a:gd name="T5" fmla="*/ 2 h 121"/>
                <a:gd name="T6" fmla="*/ 78 w 197"/>
                <a:gd name="T7" fmla="*/ 2 h 121"/>
                <a:gd name="T8" fmla="*/ 60 w 197"/>
                <a:gd name="T9" fmla="*/ 6 h 121"/>
                <a:gd name="T10" fmla="*/ 45 w 197"/>
                <a:gd name="T11" fmla="*/ 11 h 121"/>
                <a:gd name="T12" fmla="*/ 30 w 197"/>
                <a:gd name="T13" fmla="*/ 18 h 121"/>
                <a:gd name="T14" fmla="*/ 20 w 197"/>
                <a:gd name="T15" fmla="*/ 27 h 121"/>
                <a:gd name="T16" fmla="*/ 10 w 197"/>
                <a:gd name="T17" fmla="*/ 36 h 121"/>
                <a:gd name="T18" fmla="*/ 4 w 197"/>
                <a:gd name="T19" fmla="*/ 46 h 121"/>
                <a:gd name="T20" fmla="*/ 0 w 197"/>
                <a:gd name="T21" fmla="*/ 56 h 121"/>
                <a:gd name="T22" fmla="*/ 0 w 197"/>
                <a:gd name="T23" fmla="*/ 67 h 121"/>
                <a:gd name="T24" fmla="*/ 2 w 197"/>
                <a:gd name="T25" fmla="*/ 77 h 121"/>
                <a:gd name="T26" fmla="*/ 7 w 197"/>
                <a:gd name="T27" fmla="*/ 87 h 121"/>
                <a:gd name="T28" fmla="*/ 17 w 197"/>
                <a:gd name="T29" fmla="*/ 96 h 121"/>
                <a:gd name="T30" fmla="*/ 29 w 197"/>
                <a:gd name="T31" fmla="*/ 105 h 121"/>
                <a:gd name="T32" fmla="*/ 47 w 197"/>
                <a:gd name="T33" fmla="*/ 111 h 121"/>
                <a:gd name="T34" fmla="*/ 67 w 197"/>
                <a:gd name="T35" fmla="*/ 117 h 121"/>
                <a:gd name="T36" fmla="*/ 92 w 197"/>
                <a:gd name="T37" fmla="*/ 120 h 121"/>
                <a:gd name="T38" fmla="*/ 122 w 197"/>
                <a:gd name="T39" fmla="*/ 121 h 121"/>
                <a:gd name="T40" fmla="*/ 122 w 197"/>
                <a:gd name="T41" fmla="*/ 121 h 121"/>
                <a:gd name="T42" fmla="*/ 157 w 197"/>
                <a:gd name="T43" fmla="*/ 120 h 121"/>
                <a:gd name="T44" fmla="*/ 197 w 197"/>
                <a:gd name="T45" fmla="*/ 115 h 121"/>
                <a:gd name="T46" fmla="*/ 197 w 197"/>
                <a:gd name="T47" fmla="*/ 115 h 121"/>
                <a:gd name="T48" fmla="*/ 194 w 197"/>
                <a:gd name="T49" fmla="*/ 97 h 121"/>
                <a:gd name="T50" fmla="*/ 189 w 197"/>
                <a:gd name="T51" fmla="*/ 80 h 121"/>
                <a:gd name="T52" fmla="*/ 182 w 197"/>
                <a:gd name="T53" fmla="*/ 58 h 121"/>
                <a:gd name="T54" fmla="*/ 176 w 197"/>
                <a:gd name="T55" fmla="*/ 47 h 121"/>
                <a:gd name="T56" fmla="*/ 169 w 197"/>
                <a:gd name="T57" fmla="*/ 37 h 121"/>
                <a:gd name="T58" fmla="*/ 161 w 197"/>
                <a:gd name="T59" fmla="*/ 27 h 121"/>
                <a:gd name="T60" fmla="*/ 151 w 197"/>
                <a:gd name="T61" fmla="*/ 19 h 121"/>
                <a:gd name="T62" fmla="*/ 139 w 197"/>
                <a:gd name="T63" fmla="*/ 12 h 121"/>
                <a:gd name="T64" fmla="*/ 128 w 197"/>
                <a:gd name="T65" fmla="*/ 6 h 121"/>
                <a:gd name="T66" fmla="*/ 113 w 197"/>
                <a:gd name="T67" fmla="*/ 2 h 121"/>
                <a:gd name="T68" fmla="*/ 95 w 197"/>
                <a:gd name="T6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 h="120">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972"/>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973"/>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974"/>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975"/>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976"/>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977"/>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978"/>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979"/>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980"/>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981"/>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82" name="图片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982" y="5863172"/>
            <a:ext cx="3298803" cy="1004944"/>
          </a:xfrm>
          <a:prstGeom prst="rect">
            <a:avLst/>
          </a:prstGeom>
        </p:spPr>
      </p:pic>
      <p:pic>
        <p:nvPicPr>
          <p:cNvPr id="83" name="图片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726" y="5860919"/>
            <a:ext cx="3298803" cy="1004944"/>
          </a:xfrm>
          <a:prstGeom prst="rect">
            <a:avLst/>
          </a:prstGeom>
        </p:spPr>
      </p:pic>
      <p:pic>
        <p:nvPicPr>
          <p:cNvPr id="84" name="图片 83"/>
          <p:cNvPicPr>
            <a:picLocks noChangeAspect="1"/>
          </p:cNvPicPr>
          <p:nvPr/>
        </p:nvPicPr>
        <p:blipFill>
          <a:blip r:embed="rId5">
            <a:extLst>
              <a:ext uri="{28A0092B-C50C-407E-A947-70E740481C1C}">
                <a14:useLocalDpi xmlns:a14="http://schemas.microsoft.com/office/drawing/2010/main" val="0"/>
              </a:ext>
            </a:extLst>
          </a:blip>
          <a:srcRect t="14039" r="26755"/>
          <a:stretch>
            <a:fillRect/>
          </a:stretch>
        </p:blipFill>
        <p:spPr>
          <a:xfrm>
            <a:off x="1731421" y="0"/>
            <a:ext cx="7412579" cy="1179146"/>
          </a:xfrm>
          <a:prstGeom prst="rect">
            <a:avLst/>
          </a:prstGeom>
        </p:spPr>
      </p:pic>
      <p:pic>
        <p:nvPicPr>
          <p:cNvPr id="85" name="图片 84"/>
          <p:cNvPicPr>
            <a:picLocks noChangeAspect="1"/>
          </p:cNvPicPr>
          <p:nvPr/>
        </p:nvPicPr>
        <p:blipFill>
          <a:blip r:embed="rId6">
            <a:extLst>
              <a:ext uri="{28A0092B-C50C-407E-A947-70E740481C1C}">
                <a14:useLocalDpi xmlns:a14="http://schemas.microsoft.com/office/drawing/2010/main" val="0"/>
              </a:ext>
            </a:extLst>
          </a:blip>
          <a:srcRect l="12337" t="5480"/>
          <a:stretch>
            <a:fillRect/>
          </a:stretch>
        </p:blipFill>
        <p:spPr>
          <a:xfrm>
            <a:off x="-11876" y="0"/>
            <a:ext cx="1832698" cy="2958978"/>
          </a:xfrm>
          <a:prstGeom prst="rect">
            <a:avLst/>
          </a:prstGeom>
        </p:spPr>
      </p:pic>
      <p:sp>
        <p:nvSpPr>
          <p:cNvPr id="2" name="Title 1"/>
          <p:cNvSpPr>
            <a:spLocks noGrp="1"/>
          </p:cNvSpPr>
          <p:nvPr>
            <p:ph type="title" hasCustomPrompt="1"/>
          </p:nvPr>
        </p:nvSpPr>
        <p:spPr>
          <a:xfrm>
            <a:off x="1262709" y="2523947"/>
            <a:ext cx="6618582" cy="1200329"/>
          </a:xfrm>
        </p:spPr>
        <p:txBody>
          <a:bodyPr anchor="b">
            <a:normAutofit/>
          </a:bodyPr>
          <a:lstStyle>
            <a:lvl1pPr algn="ctr">
              <a:defRPr sz="6000" b="1"/>
            </a:lvl1pPr>
          </a:lstStyle>
          <a:p>
            <a:r>
              <a:rPr lang="zh-CN" altLang="en-US"/>
              <a:t>单击此处编辑标题</a:t>
            </a:r>
            <a:endParaRPr lang="en-US"/>
          </a:p>
        </p:txBody>
      </p:sp>
      <p:sp>
        <p:nvSpPr>
          <p:cNvPr id="3" name="Text Placeholder 2"/>
          <p:cNvSpPr>
            <a:spLocks noGrp="1"/>
          </p:cNvSpPr>
          <p:nvPr>
            <p:ph type="body" idx="1" hasCustomPrompt="1"/>
          </p:nvPr>
        </p:nvSpPr>
        <p:spPr>
          <a:xfrm>
            <a:off x="1262709" y="3751264"/>
            <a:ext cx="6618582" cy="535531"/>
          </a:xfrm>
        </p:spPr>
        <p:txBody>
          <a:bodyPr>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编辑文本</a:t>
            </a:r>
            <a:endParaRPr lang="zh-CN" altLang="en-US"/>
          </a:p>
        </p:txBody>
      </p:sp>
      <p:sp>
        <p:nvSpPr>
          <p:cNvPr id="4" name="Date Placeholder 3"/>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28650" y="1825625"/>
            <a:ext cx="38862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Content Placeholder 3"/>
          <p:cNvSpPr>
            <a:spLocks noGrp="1"/>
          </p:cNvSpPr>
          <p:nvPr>
            <p:ph sz="half" idx="2"/>
          </p:nvPr>
        </p:nvSpPr>
        <p:spPr>
          <a:xfrm>
            <a:off x="4629150" y="1825625"/>
            <a:ext cx="38862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Date Placeholder 4"/>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02066"/>
            <a:ext cx="78867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hasCustomPrompt="1"/>
          </p:nvPr>
        </p:nvSpPr>
        <p:spPr>
          <a:xfrm>
            <a:off x="629842" y="2505075"/>
            <a:ext cx="3868340" cy="3684588"/>
          </a:xfrm>
        </p:spPr>
        <p:txBody>
          <a:bodyPr/>
          <a:lstStyle>
            <a:lvl1pPr>
              <a:defRPr/>
            </a:lvl1pPr>
          </a:lstStyle>
          <a:p>
            <a:pPr lvl="0"/>
            <a:r>
              <a:rPr lang="zh-CN" altLang="en-US"/>
              <a:t>单击此处编辑文本</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hasCustomPrompt="1"/>
          </p:nvPr>
        </p:nvSpPr>
        <p:spPr>
          <a:xfrm>
            <a:off x="4629150" y="2505075"/>
            <a:ext cx="3887391" cy="3684588"/>
          </a:xfrm>
        </p:spPr>
        <p:txBody>
          <a:bodyPr/>
          <a:lstStyle>
            <a:lvl1pPr>
              <a:defRPr/>
            </a:lvl1pPr>
          </a:lstStyle>
          <a:p>
            <a:pPr lvl="0"/>
            <a:r>
              <a:rPr lang="zh-CN" altLang="en-US"/>
              <a:t>单击此处编辑文本</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Date Placeholder 6"/>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46" name="图片 45"/>
          <p:cNvPicPr>
            <a:picLocks noChangeAspect="1"/>
          </p:cNvPicPr>
          <p:nvPr/>
        </p:nvPicPr>
        <p:blipFill>
          <a:blip r:embed="rId2">
            <a:extLst>
              <a:ext uri="{28A0092B-C50C-407E-A947-70E740481C1C}">
                <a14:useLocalDpi xmlns:a14="http://schemas.microsoft.com/office/drawing/2010/main" val="0"/>
              </a:ext>
            </a:extLst>
          </a:blip>
          <a:srcRect r="39687"/>
          <a:stretch>
            <a:fillRect/>
          </a:stretch>
        </p:blipFill>
        <p:spPr>
          <a:xfrm>
            <a:off x="4512623" y="4636746"/>
            <a:ext cx="4631377" cy="2215316"/>
          </a:xfrm>
          <a:prstGeom prst="rect">
            <a:avLst/>
          </a:prstGeom>
        </p:spPr>
      </p:pic>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 y="4664408"/>
            <a:ext cx="5672447" cy="2215316"/>
          </a:xfrm>
          <a:prstGeom prst="rect">
            <a:avLst/>
          </a:prstGeom>
        </p:spPr>
      </p:pic>
      <p:grpSp>
        <p:nvGrpSpPr>
          <p:cNvPr id="48" name="组合 47"/>
          <p:cNvGrpSpPr/>
          <p:nvPr/>
        </p:nvGrpSpPr>
        <p:grpSpPr>
          <a:xfrm>
            <a:off x="7876529" y="1998363"/>
            <a:ext cx="877284" cy="960615"/>
            <a:chOff x="7183438" y="2865438"/>
            <a:chExt cx="1804987" cy="1976438"/>
          </a:xfrm>
        </p:grpSpPr>
        <p:sp>
          <p:nvSpPr>
            <p:cNvPr id="49" name="Freeform 2950"/>
            <p:cNvSpPr>
              <a:spLocks noEditPoints="1"/>
            </p:cNvSpPr>
            <p:nvPr/>
          </p:nvSpPr>
          <p:spPr bwMode="auto">
            <a:xfrm>
              <a:off x="8612188" y="4095751"/>
              <a:ext cx="357188" cy="246063"/>
            </a:xfrm>
            <a:custGeom>
              <a:avLst/>
              <a:gdLst>
                <a:gd name="T0" fmla="*/ 131 w 225"/>
                <a:gd name="T1" fmla="*/ 131 h 155"/>
                <a:gd name="T2" fmla="*/ 112 w 225"/>
                <a:gd name="T3" fmla="*/ 128 h 155"/>
                <a:gd name="T4" fmla="*/ 89 w 225"/>
                <a:gd name="T5" fmla="*/ 120 h 155"/>
                <a:gd name="T6" fmla="*/ 63 w 225"/>
                <a:gd name="T7" fmla="*/ 105 h 155"/>
                <a:gd name="T8" fmla="*/ 32 w 225"/>
                <a:gd name="T9" fmla="*/ 83 h 155"/>
                <a:gd name="T10" fmla="*/ 36 w 225"/>
                <a:gd name="T11" fmla="*/ 77 h 155"/>
                <a:gd name="T12" fmla="*/ 51 w 225"/>
                <a:gd name="T13" fmla="*/ 62 h 155"/>
                <a:gd name="T14" fmla="*/ 72 w 225"/>
                <a:gd name="T15" fmla="*/ 49 h 155"/>
                <a:gd name="T16" fmla="*/ 91 w 225"/>
                <a:gd name="T17" fmla="*/ 43 h 155"/>
                <a:gd name="T18" fmla="*/ 97 w 225"/>
                <a:gd name="T19" fmla="*/ 43 h 155"/>
                <a:gd name="T20" fmla="*/ 116 w 225"/>
                <a:gd name="T21" fmla="*/ 46 h 155"/>
                <a:gd name="T22" fmla="*/ 137 w 225"/>
                <a:gd name="T23" fmla="*/ 58 h 155"/>
                <a:gd name="T24" fmla="*/ 148 w 225"/>
                <a:gd name="T25" fmla="*/ 69 h 155"/>
                <a:gd name="T26" fmla="*/ 160 w 225"/>
                <a:gd name="T27" fmla="*/ 93 h 155"/>
                <a:gd name="T28" fmla="*/ 160 w 225"/>
                <a:gd name="T29" fmla="*/ 111 h 155"/>
                <a:gd name="T30" fmla="*/ 156 w 225"/>
                <a:gd name="T31" fmla="*/ 120 h 155"/>
                <a:gd name="T32" fmla="*/ 148 w 225"/>
                <a:gd name="T33" fmla="*/ 127 h 155"/>
                <a:gd name="T34" fmla="*/ 137 w 225"/>
                <a:gd name="T35" fmla="*/ 130 h 155"/>
                <a:gd name="T36" fmla="*/ 113 w 225"/>
                <a:gd name="T37" fmla="*/ 0 h 155"/>
                <a:gd name="T38" fmla="*/ 101 w 225"/>
                <a:gd name="T39" fmla="*/ 2 h 155"/>
                <a:gd name="T40" fmla="*/ 79 w 225"/>
                <a:gd name="T41" fmla="*/ 8 h 155"/>
                <a:gd name="T42" fmla="*/ 59 w 225"/>
                <a:gd name="T43" fmla="*/ 17 h 155"/>
                <a:gd name="T44" fmla="*/ 32 w 225"/>
                <a:gd name="T45" fmla="*/ 36 h 155"/>
                <a:gd name="T46" fmla="*/ 9 w 225"/>
                <a:gd name="T47" fmla="*/ 59 h 155"/>
                <a:gd name="T48" fmla="*/ 0 w 225"/>
                <a:gd name="T49" fmla="*/ 71 h 155"/>
                <a:gd name="T50" fmla="*/ 53 w 225"/>
                <a:gd name="T51" fmla="*/ 109 h 155"/>
                <a:gd name="T52" fmla="*/ 100 w 225"/>
                <a:gd name="T53" fmla="*/ 136 h 155"/>
                <a:gd name="T54" fmla="*/ 138 w 225"/>
                <a:gd name="T55" fmla="*/ 150 h 155"/>
                <a:gd name="T56" fmla="*/ 170 w 225"/>
                <a:gd name="T57" fmla="*/ 155 h 155"/>
                <a:gd name="T58" fmla="*/ 182 w 225"/>
                <a:gd name="T59" fmla="*/ 153 h 155"/>
                <a:gd name="T60" fmla="*/ 203 w 225"/>
                <a:gd name="T61" fmla="*/ 148 h 155"/>
                <a:gd name="T62" fmla="*/ 216 w 225"/>
                <a:gd name="T63" fmla="*/ 136 h 155"/>
                <a:gd name="T64" fmla="*/ 223 w 225"/>
                <a:gd name="T65" fmla="*/ 120 h 155"/>
                <a:gd name="T66" fmla="*/ 225 w 225"/>
                <a:gd name="T67" fmla="*/ 100 h 155"/>
                <a:gd name="T68" fmla="*/ 220 w 225"/>
                <a:gd name="T69" fmla="*/ 78 h 155"/>
                <a:gd name="T70" fmla="*/ 209 w 225"/>
                <a:gd name="T71" fmla="*/ 58 h 155"/>
                <a:gd name="T72" fmla="*/ 191 w 225"/>
                <a:gd name="T73" fmla="*/ 37 h 155"/>
                <a:gd name="T74" fmla="*/ 181 w 225"/>
                <a:gd name="T75" fmla="*/ 27 h 155"/>
                <a:gd name="T76" fmla="*/ 147 w 225"/>
                <a:gd name="T77" fmla="*/ 6 h 155"/>
                <a:gd name="T78" fmla="*/ 113 w 225"/>
                <a:gd name="T7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155">
                  <a:moveTo>
                    <a:pt x="131" y="131"/>
                  </a:moveTo>
                  <a:lnTo>
                    <a:pt x="131" y="131"/>
                  </a:lnTo>
                  <a:lnTo>
                    <a:pt x="122" y="130"/>
                  </a:lnTo>
                  <a:lnTo>
                    <a:pt x="112" y="128"/>
                  </a:lnTo>
                  <a:lnTo>
                    <a:pt x="101" y="125"/>
                  </a:lnTo>
                  <a:lnTo>
                    <a:pt x="89" y="120"/>
                  </a:lnTo>
                  <a:lnTo>
                    <a:pt x="76" y="114"/>
                  </a:lnTo>
                  <a:lnTo>
                    <a:pt x="63" y="105"/>
                  </a:lnTo>
                  <a:lnTo>
                    <a:pt x="48" y="95"/>
                  </a:lnTo>
                  <a:lnTo>
                    <a:pt x="32" y="83"/>
                  </a:lnTo>
                  <a:lnTo>
                    <a:pt x="32" y="83"/>
                  </a:lnTo>
                  <a:lnTo>
                    <a:pt x="36" y="77"/>
                  </a:lnTo>
                  <a:lnTo>
                    <a:pt x="42" y="69"/>
                  </a:lnTo>
                  <a:lnTo>
                    <a:pt x="51" y="62"/>
                  </a:lnTo>
                  <a:lnTo>
                    <a:pt x="60" y="55"/>
                  </a:lnTo>
                  <a:lnTo>
                    <a:pt x="72" y="49"/>
                  </a:lnTo>
                  <a:lnTo>
                    <a:pt x="84" y="44"/>
                  </a:lnTo>
                  <a:lnTo>
                    <a:pt x="91" y="43"/>
                  </a:lnTo>
                  <a:lnTo>
                    <a:pt x="97" y="43"/>
                  </a:lnTo>
                  <a:lnTo>
                    <a:pt x="97" y="43"/>
                  </a:lnTo>
                  <a:lnTo>
                    <a:pt x="107" y="43"/>
                  </a:lnTo>
                  <a:lnTo>
                    <a:pt x="116" y="46"/>
                  </a:lnTo>
                  <a:lnTo>
                    <a:pt x="126" y="50"/>
                  </a:lnTo>
                  <a:lnTo>
                    <a:pt x="137" y="58"/>
                  </a:lnTo>
                  <a:lnTo>
                    <a:pt x="137" y="58"/>
                  </a:lnTo>
                  <a:lnTo>
                    <a:pt x="148" y="69"/>
                  </a:lnTo>
                  <a:lnTo>
                    <a:pt x="156" y="81"/>
                  </a:lnTo>
                  <a:lnTo>
                    <a:pt x="160" y="93"/>
                  </a:lnTo>
                  <a:lnTo>
                    <a:pt x="162" y="105"/>
                  </a:lnTo>
                  <a:lnTo>
                    <a:pt x="160" y="111"/>
                  </a:lnTo>
                  <a:lnTo>
                    <a:pt x="159" y="115"/>
                  </a:lnTo>
                  <a:lnTo>
                    <a:pt x="156" y="120"/>
                  </a:lnTo>
                  <a:lnTo>
                    <a:pt x="153" y="124"/>
                  </a:lnTo>
                  <a:lnTo>
                    <a:pt x="148" y="127"/>
                  </a:lnTo>
                  <a:lnTo>
                    <a:pt x="144" y="130"/>
                  </a:lnTo>
                  <a:lnTo>
                    <a:pt x="137" y="130"/>
                  </a:lnTo>
                  <a:lnTo>
                    <a:pt x="131" y="131"/>
                  </a:lnTo>
                  <a:close/>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951"/>
            <p:cNvSpPr/>
            <p:nvPr/>
          </p:nvSpPr>
          <p:spPr bwMode="auto">
            <a:xfrm>
              <a:off x="8662988" y="4164013"/>
              <a:ext cx="206375" cy="139700"/>
            </a:xfrm>
            <a:custGeom>
              <a:avLst/>
              <a:gdLst>
                <a:gd name="T0" fmla="*/ 99 w 130"/>
                <a:gd name="T1" fmla="*/ 88 h 88"/>
                <a:gd name="T2" fmla="*/ 99 w 130"/>
                <a:gd name="T3" fmla="*/ 88 h 88"/>
                <a:gd name="T4" fmla="*/ 90 w 130"/>
                <a:gd name="T5" fmla="*/ 87 h 88"/>
                <a:gd name="T6" fmla="*/ 80 w 130"/>
                <a:gd name="T7" fmla="*/ 85 h 88"/>
                <a:gd name="T8" fmla="*/ 69 w 130"/>
                <a:gd name="T9" fmla="*/ 82 h 88"/>
                <a:gd name="T10" fmla="*/ 57 w 130"/>
                <a:gd name="T11" fmla="*/ 77 h 88"/>
                <a:gd name="T12" fmla="*/ 44 w 130"/>
                <a:gd name="T13" fmla="*/ 71 h 88"/>
                <a:gd name="T14" fmla="*/ 31 w 130"/>
                <a:gd name="T15" fmla="*/ 62 h 88"/>
                <a:gd name="T16" fmla="*/ 16 w 130"/>
                <a:gd name="T17" fmla="*/ 52 h 88"/>
                <a:gd name="T18" fmla="*/ 0 w 130"/>
                <a:gd name="T19" fmla="*/ 40 h 88"/>
                <a:gd name="T20" fmla="*/ 0 w 130"/>
                <a:gd name="T21" fmla="*/ 40 h 88"/>
                <a:gd name="T22" fmla="*/ 4 w 130"/>
                <a:gd name="T23" fmla="*/ 34 h 88"/>
                <a:gd name="T24" fmla="*/ 10 w 130"/>
                <a:gd name="T25" fmla="*/ 26 h 88"/>
                <a:gd name="T26" fmla="*/ 19 w 130"/>
                <a:gd name="T27" fmla="*/ 19 h 88"/>
                <a:gd name="T28" fmla="*/ 28 w 130"/>
                <a:gd name="T29" fmla="*/ 12 h 88"/>
                <a:gd name="T30" fmla="*/ 40 w 130"/>
                <a:gd name="T31" fmla="*/ 6 h 88"/>
                <a:gd name="T32" fmla="*/ 52 w 130"/>
                <a:gd name="T33" fmla="*/ 1 h 88"/>
                <a:gd name="T34" fmla="*/ 59 w 130"/>
                <a:gd name="T35" fmla="*/ 0 h 88"/>
                <a:gd name="T36" fmla="*/ 65 w 130"/>
                <a:gd name="T37" fmla="*/ 0 h 88"/>
                <a:gd name="T38" fmla="*/ 65 w 130"/>
                <a:gd name="T39" fmla="*/ 0 h 88"/>
                <a:gd name="T40" fmla="*/ 75 w 130"/>
                <a:gd name="T41" fmla="*/ 0 h 88"/>
                <a:gd name="T42" fmla="*/ 84 w 130"/>
                <a:gd name="T43" fmla="*/ 3 h 88"/>
                <a:gd name="T44" fmla="*/ 94 w 130"/>
                <a:gd name="T45" fmla="*/ 7 h 88"/>
                <a:gd name="T46" fmla="*/ 105 w 130"/>
                <a:gd name="T47" fmla="*/ 15 h 88"/>
                <a:gd name="T48" fmla="*/ 105 w 130"/>
                <a:gd name="T49" fmla="*/ 15 h 88"/>
                <a:gd name="T50" fmla="*/ 116 w 130"/>
                <a:gd name="T51" fmla="*/ 26 h 88"/>
                <a:gd name="T52" fmla="*/ 124 w 130"/>
                <a:gd name="T53" fmla="*/ 38 h 88"/>
                <a:gd name="T54" fmla="*/ 128 w 130"/>
                <a:gd name="T55" fmla="*/ 50 h 88"/>
                <a:gd name="T56" fmla="*/ 130 w 130"/>
                <a:gd name="T57" fmla="*/ 62 h 88"/>
                <a:gd name="T58" fmla="*/ 128 w 130"/>
                <a:gd name="T59" fmla="*/ 68 h 88"/>
                <a:gd name="T60" fmla="*/ 127 w 130"/>
                <a:gd name="T61" fmla="*/ 72 h 88"/>
                <a:gd name="T62" fmla="*/ 124 w 130"/>
                <a:gd name="T63" fmla="*/ 77 h 88"/>
                <a:gd name="T64" fmla="*/ 121 w 130"/>
                <a:gd name="T65" fmla="*/ 81 h 88"/>
                <a:gd name="T66" fmla="*/ 116 w 130"/>
                <a:gd name="T67" fmla="*/ 84 h 88"/>
                <a:gd name="T68" fmla="*/ 112 w 130"/>
                <a:gd name="T69" fmla="*/ 87 h 88"/>
                <a:gd name="T70" fmla="*/ 105 w 130"/>
                <a:gd name="T71" fmla="*/ 87 h 88"/>
                <a:gd name="T72" fmla="*/ 99 w 130"/>
                <a:gd name="T7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88">
                  <a:moveTo>
                    <a:pt x="99" y="88"/>
                  </a:moveTo>
                  <a:lnTo>
                    <a:pt x="99" y="88"/>
                  </a:lnTo>
                  <a:lnTo>
                    <a:pt x="90" y="87"/>
                  </a:lnTo>
                  <a:lnTo>
                    <a:pt x="80" y="85"/>
                  </a:lnTo>
                  <a:lnTo>
                    <a:pt x="69" y="82"/>
                  </a:lnTo>
                  <a:lnTo>
                    <a:pt x="57" y="77"/>
                  </a:lnTo>
                  <a:lnTo>
                    <a:pt x="44" y="71"/>
                  </a:lnTo>
                  <a:lnTo>
                    <a:pt x="31" y="62"/>
                  </a:lnTo>
                  <a:lnTo>
                    <a:pt x="16" y="52"/>
                  </a:lnTo>
                  <a:lnTo>
                    <a:pt x="0" y="40"/>
                  </a:lnTo>
                  <a:lnTo>
                    <a:pt x="0" y="40"/>
                  </a:lnTo>
                  <a:lnTo>
                    <a:pt x="4" y="34"/>
                  </a:lnTo>
                  <a:lnTo>
                    <a:pt x="10" y="26"/>
                  </a:lnTo>
                  <a:lnTo>
                    <a:pt x="19" y="19"/>
                  </a:lnTo>
                  <a:lnTo>
                    <a:pt x="28" y="12"/>
                  </a:lnTo>
                  <a:lnTo>
                    <a:pt x="40" y="6"/>
                  </a:lnTo>
                  <a:lnTo>
                    <a:pt x="52" y="1"/>
                  </a:lnTo>
                  <a:lnTo>
                    <a:pt x="59" y="0"/>
                  </a:lnTo>
                  <a:lnTo>
                    <a:pt x="65" y="0"/>
                  </a:lnTo>
                  <a:lnTo>
                    <a:pt x="65" y="0"/>
                  </a:lnTo>
                  <a:lnTo>
                    <a:pt x="75" y="0"/>
                  </a:lnTo>
                  <a:lnTo>
                    <a:pt x="84" y="3"/>
                  </a:lnTo>
                  <a:lnTo>
                    <a:pt x="94" y="7"/>
                  </a:lnTo>
                  <a:lnTo>
                    <a:pt x="105" y="15"/>
                  </a:lnTo>
                  <a:lnTo>
                    <a:pt x="105" y="15"/>
                  </a:lnTo>
                  <a:lnTo>
                    <a:pt x="116" y="26"/>
                  </a:lnTo>
                  <a:lnTo>
                    <a:pt x="124" y="38"/>
                  </a:lnTo>
                  <a:lnTo>
                    <a:pt x="128" y="50"/>
                  </a:lnTo>
                  <a:lnTo>
                    <a:pt x="130" y="62"/>
                  </a:lnTo>
                  <a:lnTo>
                    <a:pt x="128" y="68"/>
                  </a:lnTo>
                  <a:lnTo>
                    <a:pt x="127" y="72"/>
                  </a:lnTo>
                  <a:lnTo>
                    <a:pt x="124" y="77"/>
                  </a:lnTo>
                  <a:lnTo>
                    <a:pt x="121" y="81"/>
                  </a:lnTo>
                  <a:lnTo>
                    <a:pt x="116" y="84"/>
                  </a:lnTo>
                  <a:lnTo>
                    <a:pt x="112" y="87"/>
                  </a:lnTo>
                  <a:lnTo>
                    <a:pt x="105" y="87"/>
                  </a:lnTo>
                  <a:lnTo>
                    <a:pt x="99"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52"/>
            <p:cNvSpPr/>
            <p:nvPr/>
          </p:nvSpPr>
          <p:spPr bwMode="auto">
            <a:xfrm>
              <a:off x="8612188" y="4095751"/>
              <a:ext cx="357188" cy="246063"/>
            </a:xfrm>
            <a:custGeom>
              <a:avLst/>
              <a:gdLst>
                <a:gd name="T0" fmla="*/ 113 w 225"/>
                <a:gd name="T1" fmla="*/ 0 h 155"/>
                <a:gd name="T2" fmla="*/ 113 w 225"/>
                <a:gd name="T3" fmla="*/ 0 h 155"/>
                <a:gd name="T4" fmla="*/ 101 w 225"/>
                <a:gd name="T5" fmla="*/ 2 h 155"/>
                <a:gd name="T6" fmla="*/ 89 w 225"/>
                <a:gd name="T7" fmla="*/ 3 h 155"/>
                <a:gd name="T8" fmla="*/ 79 w 225"/>
                <a:gd name="T9" fmla="*/ 8 h 155"/>
                <a:gd name="T10" fmla="*/ 69 w 225"/>
                <a:gd name="T11" fmla="*/ 12 h 155"/>
                <a:gd name="T12" fmla="*/ 59 w 225"/>
                <a:gd name="T13" fmla="*/ 17 h 155"/>
                <a:gd name="T14" fmla="*/ 48 w 225"/>
                <a:gd name="T15" fmla="*/ 22 h 155"/>
                <a:gd name="T16" fmla="*/ 32 w 225"/>
                <a:gd name="T17" fmla="*/ 36 h 155"/>
                <a:gd name="T18" fmla="*/ 19 w 225"/>
                <a:gd name="T19" fmla="*/ 49 h 155"/>
                <a:gd name="T20" fmla="*/ 9 w 225"/>
                <a:gd name="T21" fmla="*/ 59 h 155"/>
                <a:gd name="T22" fmla="*/ 0 w 225"/>
                <a:gd name="T23" fmla="*/ 71 h 155"/>
                <a:gd name="T24" fmla="*/ 0 w 225"/>
                <a:gd name="T25" fmla="*/ 71 h 155"/>
                <a:gd name="T26" fmla="*/ 28 w 225"/>
                <a:gd name="T27" fmla="*/ 92 h 155"/>
                <a:gd name="T28" fmla="*/ 53 w 225"/>
                <a:gd name="T29" fmla="*/ 109 h 155"/>
                <a:gd name="T30" fmla="*/ 78 w 225"/>
                <a:gd name="T31" fmla="*/ 124 h 155"/>
                <a:gd name="T32" fmla="*/ 100 w 225"/>
                <a:gd name="T33" fmla="*/ 136 h 155"/>
                <a:gd name="T34" fmla="*/ 120 w 225"/>
                <a:gd name="T35" fmla="*/ 145 h 155"/>
                <a:gd name="T36" fmla="*/ 138 w 225"/>
                <a:gd name="T37" fmla="*/ 150 h 155"/>
                <a:gd name="T38" fmla="*/ 156 w 225"/>
                <a:gd name="T39" fmla="*/ 153 h 155"/>
                <a:gd name="T40" fmla="*/ 170 w 225"/>
                <a:gd name="T41" fmla="*/ 155 h 155"/>
                <a:gd name="T42" fmla="*/ 170 w 225"/>
                <a:gd name="T43" fmla="*/ 155 h 155"/>
                <a:gd name="T44" fmla="*/ 182 w 225"/>
                <a:gd name="T45" fmla="*/ 153 h 155"/>
                <a:gd name="T46" fmla="*/ 194 w 225"/>
                <a:gd name="T47" fmla="*/ 152 h 155"/>
                <a:gd name="T48" fmla="*/ 203 w 225"/>
                <a:gd name="T49" fmla="*/ 148 h 155"/>
                <a:gd name="T50" fmla="*/ 210 w 225"/>
                <a:gd name="T51" fmla="*/ 142 h 155"/>
                <a:gd name="T52" fmla="*/ 216 w 225"/>
                <a:gd name="T53" fmla="*/ 136 h 155"/>
                <a:gd name="T54" fmla="*/ 220 w 225"/>
                <a:gd name="T55" fmla="*/ 127 h 155"/>
                <a:gd name="T56" fmla="*/ 223 w 225"/>
                <a:gd name="T57" fmla="*/ 120 h 155"/>
                <a:gd name="T58" fmla="*/ 225 w 225"/>
                <a:gd name="T59" fmla="*/ 109 h 155"/>
                <a:gd name="T60" fmla="*/ 225 w 225"/>
                <a:gd name="T61" fmla="*/ 100 h 155"/>
                <a:gd name="T62" fmla="*/ 223 w 225"/>
                <a:gd name="T63" fmla="*/ 90 h 155"/>
                <a:gd name="T64" fmla="*/ 220 w 225"/>
                <a:gd name="T65" fmla="*/ 78 h 155"/>
                <a:gd name="T66" fmla="*/ 215 w 225"/>
                <a:gd name="T67" fmla="*/ 68 h 155"/>
                <a:gd name="T68" fmla="*/ 209 w 225"/>
                <a:gd name="T69" fmla="*/ 58 h 155"/>
                <a:gd name="T70" fmla="*/ 201 w 225"/>
                <a:gd name="T71" fmla="*/ 47 h 155"/>
                <a:gd name="T72" fmla="*/ 191 w 225"/>
                <a:gd name="T73" fmla="*/ 37 h 155"/>
                <a:gd name="T74" fmla="*/ 181 w 225"/>
                <a:gd name="T75" fmla="*/ 27 h 155"/>
                <a:gd name="T76" fmla="*/ 181 w 225"/>
                <a:gd name="T77" fmla="*/ 27 h 155"/>
                <a:gd name="T78" fmla="*/ 163 w 225"/>
                <a:gd name="T79" fmla="*/ 15 h 155"/>
                <a:gd name="T80" fmla="*/ 147 w 225"/>
                <a:gd name="T81" fmla="*/ 6 h 155"/>
                <a:gd name="T82" fmla="*/ 129 w 225"/>
                <a:gd name="T83" fmla="*/ 2 h 155"/>
                <a:gd name="T84" fmla="*/ 113 w 225"/>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55">
                  <a:moveTo>
                    <a:pt x="113" y="0"/>
                  </a:moveTo>
                  <a:lnTo>
                    <a:pt x="113" y="0"/>
                  </a:lnTo>
                  <a:lnTo>
                    <a:pt x="101" y="2"/>
                  </a:lnTo>
                  <a:lnTo>
                    <a:pt x="89" y="3"/>
                  </a:lnTo>
                  <a:lnTo>
                    <a:pt x="79" y="8"/>
                  </a:lnTo>
                  <a:lnTo>
                    <a:pt x="69" y="12"/>
                  </a:lnTo>
                  <a:lnTo>
                    <a:pt x="59" y="17"/>
                  </a:lnTo>
                  <a:lnTo>
                    <a:pt x="48" y="22"/>
                  </a:lnTo>
                  <a:lnTo>
                    <a:pt x="32" y="36"/>
                  </a:lnTo>
                  <a:lnTo>
                    <a:pt x="19" y="49"/>
                  </a:lnTo>
                  <a:lnTo>
                    <a:pt x="9" y="59"/>
                  </a:lnTo>
                  <a:lnTo>
                    <a:pt x="0" y="71"/>
                  </a:lnTo>
                  <a:lnTo>
                    <a:pt x="0" y="71"/>
                  </a:lnTo>
                  <a:lnTo>
                    <a:pt x="28" y="92"/>
                  </a:lnTo>
                  <a:lnTo>
                    <a:pt x="53" y="109"/>
                  </a:lnTo>
                  <a:lnTo>
                    <a:pt x="78" y="124"/>
                  </a:lnTo>
                  <a:lnTo>
                    <a:pt x="100" y="136"/>
                  </a:lnTo>
                  <a:lnTo>
                    <a:pt x="120" y="145"/>
                  </a:lnTo>
                  <a:lnTo>
                    <a:pt x="138" y="150"/>
                  </a:lnTo>
                  <a:lnTo>
                    <a:pt x="156" y="153"/>
                  </a:lnTo>
                  <a:lnTo>
                    <a:pt x="170" y="155"/>
                  </a:lnTo>
                  <a:lnTo>
                    <a:pt x="170" y="155"/>
                  </a:lnTo>
                  <a:lnTo>
                    <a:pt x="182" y="153"/>
                  </a:lnTo>
                  <a:lnTo>
                    <a:pt x="194" y="152"/>
                  </a:lnTo>
                  <a:lnTo>
                    <a:pt x="203" y="148"/>
                  </a:lnTo>
                  <a:lnTo>
                    <a:pt x="210" y="142"/>
                  </a:lnTo>
                  <a:lnTo>
                    <a:pt x="216" y="136"/>
                  </a:lnTo>
                  <a:lnTo>
                    <a:pt x="220" y="127"/>
                  </a:lnTo>
                  <a:lnTo>
                    <a:pt x="223" y="120"/>
                  </a:lnTo>
                  <a:lnTo>
                    <a:pt x="225" y="109"/>
                  </a:lnTo>
                  <a:lnTo>
                    <a:pt x="225" y="100"/>
                  </a:lnTo>
                  <a:lnTo>
                    <a:pt x="223" y="90"/>
                  </a:lnTo>
                  <a:lnTo>
                    <a:pt x="220" y="78"/>
                  </a:lnTo>
                  <a:lnTo>
                    <a:pt x="215" y="68"/>
                  </a:lnTo>
                  <a:lnTo>
                    <a:pt x="209" y="58"/>
                  </a:lnTo>
                  <a:lnTo>
                    <a:pt x="201" y="47"/>
                  </a:lnTo>
                  <a:lnTo>
                    <a:pt x="191" y="37"/>
                  </a:lnTo>
                  <a:lnTo>
                    <a:pt x="181" y="27"/>
                  </a:lnTo>
                  <a:lnTo>
                    <a:pt x="181" y="27"/>
                  </a:lnTo>
                  <a:lnTo>
                    <a:pt x="163" y="15"/>
                  </a:lnTo>
                  <a:lnTo>
                    <a:pt x="147" y="6"/>
                  </a:lnTo>
                  <a:lnTo>
                    <a:pt x="129" y="2"/>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953"/>
            <p:cNvSpPr>
              <a:spLocks noEditPoints="1"/>
            </p:cNvSpPr>
            <p:nvPr/>
          </p:nvSpPr>
          <p:spPr bwMode="auto">
            <a:xfrm>
              <a:off x="8459788" y="3957638"/>
              <a:ext cx="177800" cy="230188"/>
            </a:xfrm>
            <a:custGeom>
              <a:avLst/>
              <a:gdLst>
                <a:gd name="T0" fmla="*/ 68 w 112"/>
                <a:gd name="T1" fmla="*/ 126 h 145"/>
                <a:gd name="T2" fmla="*/ 34 w 112"/>
                <a:gd name="T3" fmla="*/ 92 h 145"/>
                <a:gd name="T4" fmla="*/ 25 w 112"/>
                <a:gd name="T5" fmla="*/ 77 h 145"/>
                <a:gd name="T6" fmla="*/ 22 w 112"/>
                <a:gd name="T7" fmla="*/ 65 h 145"/>
                <a:gd name="T8" fmla="*/ 22 w 112"/>
                <a:gd name="T9" fmla="*/ 55 h 145"/>
                <a:gd name="T10" fmla="*/ 27 w 112"/>
                <a:gd name="T11" fmla="*/ 48 h 145"/>
                <a:gd name="T12" fmla="*/ 32 w 112"/>
                <a:gd name="T13" fmla="*/ 45 h 145"/>
                <a:gd name="T14" fmla="*/ 41 w 112"/>
                <a:gd name="T15" fmla="*/ 42 h 145"/>
                <a:gd name="T16" fmla="*/ 56 w 112"/>
                <a:gd name="T17" fmla="*/ 45 h 145"/>
                <a:gd name="T18" fmla="*/ 69 w 112"/>
                <a:gd name="T19" fmla="*/ 53 h 145"/>
                <a:gd name="T20" fmla="*/ 77 w 112"/>
                <a:gd name="T21" fmla="*/ 59 h 145"/>
                <a:gd name="T22" fmla="*/ 84 w 112"/>
                <a:gd name="T23" fmla="*/ 71 h 145"/>
                <a:gd name="T24" fmla="*/ 85 w 112"/>
                <a:gd name="T25" fmla="*/ 84 h 145"/>
                <a:gd name="T26" fmla="*/ 82 w 112"/>
                <a:gd name="T27" fmla="*/ 101 h 145"/>
                <a:gd name="T28" fmla="*/ 74 w 112"/>
                <a:gd name="T29" fmla="*/ 118 h 145"/>
                <a:gd name="T30" fmla="*/ 35 w 112"/>
                <a:gd name="T31" fmla="*/ 0 h 145"/>
                <a:gd name="T32" fmla="*/ 27 w 112"/>
                <a:gd name="T33" fmla="*/ 0 h 145"/>
                <a:gd name="T34" fmla="*/ 13 w 112"/>
                <a:gd name="T35" fmla="*/ 6 h 145"/>
                <a:gd name="T36" fmla="*/ 4 w 112"/>
                <a:gd name="T37" fmla="*/ 17 h 145"/>
                <a:gd name="T38" fmla="*/ 0 w 112"/>
                <a:gd name="T39" fmla="*/ 30 h 145"/>
                <a:gd name="T40" fmla="*/ 1 w 112"/>
                <a:gd name="T41" fmla="*/ 49 h 145"/>
                <a:gd name="T42" fmla="*/ 12 w 112"/>
                <a:gd name="T43" fmla="*/ 73 h 145"/>
                <a:gd name="T44" fmla="*/ 31 w 112"/>
                <a:gd name="T45" fmla="*/ 99 h 145"/>
                <a:gd name="T46" fmla="*/ 62 w 112"/>
                <a:gd name="T47" fmla="*/ 129 h 145"/>
                <a:gd name="T48" fmla="*/ 81 w 112"/>
                <a:gd name="T49" fmla="*/ 145 h 145"/>
                <a:gd name="T50" fmla="*/ 99 w 112"/>
                <a:gd name="T51" fmla="*/ 120 h 145"/>
                <a:gd name="T52" fmla="*/ 109 w 112"/>
                <a:gd name="T53" fmla="*/ 93 h 145"/>
                <a:gd name="T54" fmla="*/ 112 w 112"/>
                <a:gd name="T55" fmla="*/ 73 h 145"/>
                <a:gd name="T56" fmla="*/ 107 w 112"/>
                <a:gd name="T57" fmla="*/ 51 h 145"/>
                <a:gd name="T58" fmla="*/ 94 w 112"/>
                <a:gd name="T59" fmla="*/ 30 h 145"/>
                <a:gd name="T60" fmla="*/ 84 w 112"/>
                <a:gd name="T61" fmla="*/ 20 h 145"/>
                <a:gd name="T62" fmla="*/ 59 w 112"/>
                <a:gd name="T63" fmla="*/ 5 h 145"/>
                <a:gd name="T64" fmla="*/ 35 w 112"/>
                <a:gd name="T6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45">
                  <a:moveTo>
                    <a:pt x="68" y="126"/>
                  </a:moveTo>
                  <a:lnTo>
                    <a:pt x="68" y="126"/>
                  </a:lnTo>
                  <a:lnTo>
                    <a:pt x="47" y="108"/>
                  </a:lnTo>
                  <a:lnTo>
                    <a:pt x="34" y="92"/>
                  </a:lnTo>
                  <a:lnTo>
                    <a:pt x="28" y="84"/>
                  </a:lnTo>
                  <a:lnTo>
                    <a:pt x="25" y="77"/>
                  </a:lnTo>
                  <a:lnTo>
                    <a:pt x="22" y="71"/>
                  </a:lnTo>
                  <a:lnTo>
                    <a:pt x="22" y="65"/>
                  </a:lnTo>
                  <a:lnTo>
                    <a:pt x="21" y="59"/>
                  </a:lnTo>
                  <a:lnTo>
                    <a:pt x="22" y="55"/>
                  </a:lnTo>
                  <a:lnTo>
                    <a:pt x="24" y="52"/>
                  </a:lnTo>
                  <a:lnTo>
                    <a:pt x="27" y="48"/>
                  </a:lnTo>
                  <a:lnTo>
                    <a:pt x="29" y="46"/>
                  </a:lnTo>
                  <a:lnTo>
                    <a:pt x="32" y="45"/>
                  </a:lnTo>
                  <a:lnTo>
                    <a:pt x="41" y="42"/>
                  </a:lnTo>
                  <a:lnTo>
                    <a:pt x="41" y="42"/>
                  </a:lnTo>
                  <a:lnTo>
                    <a:pt x="49" y="43"/>
                  </a:lnTo>
                  <a:lnTo>
                    <a:pt x="56" y="45"/>
                  </a:lnTo>
                  <a:lnTo>
                    <a:pt x="63" y="49"/>
                  </a:lnTo>
                  <a:lnTo>
                    <a:pt x="69" y="53"/>
                  </a:lnTo>
                  <a:lnTo>
                    <a:pt x="69" y="53"/>
                  </a:lnTo>
                  <a:lnTo>
                    <a:pt x="77" y="59"/>
                  </a:lnTo>
                  <a:lnTo>
                    <a:pt x="81" y="65"/>
                  </a:lnTo>
                  <a:lnTo>
                    <a:pt x="84" y="71"/>
                  </a:lnTo>
                  <a:lnTo>
                    <a:pt x="85" y="77"/>
                  </a:lnTo>
                  <a:lnTo>
                    <a:pt x="85" y="84"/>
                  </a:lnTo>
                  <a:lnTo>
                    <a:pt x="85" y="90"/>
                  </a:lnTo>
                  <a:lnTo>
                    <a:pt x="82" y="101"/>
                  </a:lnTo>
                  <a:lnTo>
                    <a:pt x="78" y="111"/>
                  </a:lnTo>
                  <a:lnTo>
                    <a:pt x="74" y="118"/>
                  </a:lnTo>
                  <a:lnTo>
                    <a:pt x="68" y="126"/>
                  </a:lnTo>
                  <a:close/>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954"/>
            <p:cNvSpPr/>
            <p:nvPr/>
          </p:nvSpPr>
          <p:spPr bwMode="auto">
            <a:xfrm>
              <a:off x="8493125" y="4024313"/>
              <a:ext cx="101600" cy="133350"/>
            </a:xfrm>
            <a:custGeom>
              <a:avLst/>
              <a:gdLst>
                <a:gd name="T0" fmla="*/ 47 w 64"/>
                <a:gd name="T1" fmla="*/ 84 h 84"/>
                <a:gd name="T2" fmla="*/ 47 w 64"/>
                <a:gd name="T3" fmla="*/ 84 h 84"/>
                <a:gd name="T4" fmla="*/ 26 w 64"/>
                <a:gd name="T5" fmla="*/ 66 h 84"/>
                <a:gd name="T6" fmla="*/ 13 w 64"/>
                <a:gd name="T7" fmla="*/ 50 h 84"/>
                <a:gd name="T8" fmla="*/ 7 w 64"/>
                <a:gd name="T9" fmla="*/ 42 h 84"/>
                <a:gd name="T10" fmla="*/ 4 w 64"/>
                <a:gd name="T11" fmla="*/ 35 h 84"/>
                <a:gd name="T12" fmla="*/ 1 w 64"/>
                <a:gd name="T13" fmla="*/ 29 h 84"/>
                <a:gd name="T14" fmla="*/ 1 w 64"/>
                <a:gd name="T15" fmla="*/ 23 h 84"/>
                <a:gd name="T16" fmla="*/ 0 w 64"/>
                <a:gd name="T17" fmla="*/ 17 h 84"/>
                <a:gd name="T18" fmla="*/ 1 w 64"/>
                <a:gd name="T19" fmla="*/ 13 h 84"/>
                <a:gd name="T20" fmla="*/ 3 w 64"/>
                <a:gd name="T21" fmla="*/ 10 h 84"/>
                <a:gd name="T22" fmla="*/ 6 w 64"/>
                <a:gd name="T23" fmla="*/ 6 h 84"/>
                <a:gd name="T24" fmla="*/ 8 w 64"/>
                <a:gd name="T25" fmla="*/ 4 h 84"/>
                <a:gd name="T26" fmla="*/ 11 w 64"/>
                <a:gd name="T27" fmla="*/ 3 h 84"/>
                <a:gd name="T28" fmla="*/ 20 w 64"/>
                <a:gd name="T29" fmla="*/ 0 h 84"/>
                <a:gd name="T30" fmla="*/ 20 w 64"/>
                <a:gd name="T31" fmla="*/ 0 h 84"/>
                <a:gd name="T32" fmla="*/ 28 w 64"/>
                <a:gd name="T33" fmla="*/ 1 h 84"/>
                <a:gd name="T34" fmla="*/ 35 w 64"/>
                <a:gd name="T35" fmla="*/ 3 h 84"/>
                <a:gd name="T36" fmla="*/ 42 w 64"/>
                <a:gd name="T37" fmla="*/ 7 h 84"/>
                <a:gd name="T38" fmla="*/ 48 w 64"/>
                <a:gd name="T39" fmla="*/ 11 h 84"/>
                <a:gd name="T40" fmla="*/ 48 w 64"/>
                <a:gd name="T41" fmla="*/ 11 h 84"/>
                <a:gd name="T42" fmla="*/ 56 w 64"/>
                <a:gd name="T43" fmla="*/ 17 h 84"/>
                <a:gd name="T44" fmla="*/ 60 w 64"/>
                <a:gd name="T45" fmla="*/ 23 h 84"/>
                <a:gd name="T46" fmla="*/ 63 w 64"/>
                <a:gd name="T47" fmla="*/ 29 h 84"/>
                <a:gd name="T48" fmla="*/ 64 w 64"/>
                <a:gd name="T49" fmla="*/ 35 h 84"/>
                <a:gd name="T50" fmla="*/ 64 w 64"/>
                <a:gd name="T51" fmla="*/ 42 h 84"/>
                <a:gd name="T52" fmla="*/ 64 w 64"/>
                <a:gd name="T53" fmla="*/ 48 h 84"/>
                <a:gd name="T54" fmla="*/ 61 w 64"/>
                <a:gd name="T55" fmla="*/ 59 h 84"/>
                <a:gd name="T56" fmla="*/ 57 w 64"/>
                <a:gd name="T57" fmla="*/ 69 h 84"/>
                <a:gd name="T58" fmla="*/ 53 w 64"/>
                <a:gd name="T59" fmla="*/ 76 h 84"/>
                <a:gd name="T60" fmla="*/ 47 w 64"/>
                <a:gd name="T6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84">
                  <a:moveTo>
                    <a:pt x="47" y="84"/>
                  </a:moveTo>
                  <a:lnTo>
                    <a:pt x="47" y="84"/>
                  </a:lnTo>
                  <a:lnTo>
                    <a:pt x="26" y="66"/>
                  </a:lnTo>
                  <a:lnTo>
                    <a:pt x="13" y="50"/>
                  </a:lnTo>
                  <a:lnTo>
                    <a:pt x="7" y="42"/>
                  </a:lnTo>
                  <a:lnTo>
                    <a:pt x="4" y="35"/>
                  </a:lnTo>
                  <a:lnTo>
                    <a:pt x="1" y="29"/>
                  </a:lnTo>
                  <a:lnTo>
                    <a:pt x="1" y="23"/>
                  </a:lnTo>
                  <a:lnTo>
                    <a:pt x="0" y="17"/>
                  </a:lnTo>
                  <a:lnTo>
                    <a:pt x="1" y="13"/>
                  </a:lnTo>
                  <a:lnTo>
                    <a:pt x="3" y="10"/>
                  </a:lnTo>
                  <a:lnTo>
                    <a:pt x="6" y="6"/>
                  </a:lnTo>
                  <a:lnTo>
                    <a:pt x="8" y="4"/>
                  </a:lnTo>
                  <a:lnTo>
                    <a:pt x="11" y="3"/>
                  </a:lnTo>
                  <a:lnTo>
                    <a:pt x="20" y="0"/>
                  </a:lnTo>
                  <a:lnTo>
                    <a:pt x="20" y="0"/>
                  </a:lnTo>
                  <a:lnTo>
                    <a:pt x="28" y="1"/>
                  </a:lnTo>
                  <a:lnTo>
                    <a:pt x="35" y="3"/>
                  </a:lnTo>
                  <a:lnTo>
                    <a:pt x="42" y="7"/>
                  </a:lnTo>
                  <a:lnTo>
                    <a:pt x="48" y="11"/>
                  </a:lnTo>
                  <a:lnTo>
                    <a:pt x="48" y="11"/>
                  </a:lnTo>
                  <a:lnTo>
                    <a:pt x="56" y="17"/>
                  </a:lnTo>
                  <a:lnTo>
                    <a:pt x="60" y="23"/>
                  </a:lnTo>
                  <a:lnTo>
                    <a:pt x="63" y="29"/>
                  </a:lnTo>
                  <a:lnTo>
                    <a:pt x="64" y="35"/>
                  </a:lnTo>
                  <a:lnTo>
                    <a:pt x="64" y="42"/>
                  </a:lnTo>
                  <a:lnTo>
                    <a:pt x="64" y="48"/>
                  </a:lnTo>
                  <a:lnTo>
                    <a:pt x="61" y="59"/>
                  </a:lnTo>
                  <a:lnTo>
                    <a:pt x="57" y="69"/>
                  </a:lnTo>
                  <a:lnTo>
                    <a:pt x="53" y="76"/>
                  </a:lnTo>
                  <a:lnTo>
                    <a:pt x="47"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955"/>
            <p:cNvSpPr/>
            <p:nvPr/>
          </p:nvSpPr>
          <p:spPr bwMode="auto">
            <a:xfrm>
              <a:off x="8459788" y="3957638"/>
              <a:ext cx="177800" cy="230188"/>
            </a:xfrm>
            <a:custGeom>
              <a:avLst/>
              <a:gdLst>
                <a:gd name="T0" fmla="*/ 35 w 112"/>
                <a:gd name="T1" fmla="*/ 0 h 145"/>
                <a:gd name="T2" fmla="*/ 35 w 112"/>
                <a:gd name="T3" fmla="*/ 0 h 145"/>
                <a:gd name="T4" fmla="*/ 27 w 112"/>
                <a:gd name="T5" fmla="*/ 0 h 145"/>
                <a:gd name="T6" fmla="*/ 19 w 112"/>
                <a:gd name="T7" fmla="*/ 3 h 145"/>
                <a:gd name="T8" fmla="*/ 13 w 112"/>
                <a:gd name="T9" fmla="*/ 6 h 145"/>
                <a:gd name="T10" fmla="*/ 7 w 112"/>
                <a:gd name="T11" fmla="*/ 11 h 145"/>
                <a:gd name="T12" fmla="*/ 4 w 112"/>
                <a:gd name="T13" fmla="*/ 17 h 145"/>
                <a:gd name="T14" fmla="*/ 1 w 112"/>
                <a:gd name="T15" fmla="*/ 23 h 145"/>
                <a:gd name="T16" fmla="*/ 0 w 112"/>
                <a:gd name="T17" fmla="*/ 30 h 145"/>
                <a:gd name="T18" fmla="*/ 0 w 112"/>
                <a:gd name="T19" fmla="*/ 39 h 145"/>
                <a:gd name="T20" fmla="*/ 1 w 112"/>
                <a:gd name="T21" fmla="*/ 49 h 145"/>
                <a:gd name="T22" fmla="*/ 6 w 112"/>
                <a:gd name="T23" fmla="*/ 61 h 145"/>
                <a:gd name="T24" fmla="*/ 12 w 112"/>
                <a:gd name="T25" fmla="*/ 73 h 145"/>
                <a:gd name="T26" fmla="*/ 21 w 112"/>
                <a:gd name="T27" fmla="*/ 84 h 145"/>
                <a:gd name="T28" fmla="*/ 31 w 112"/>
                <a:gd name="T29" fmla="*/ 99 h 145"/>
                <a:gd name="T30" fmla="*/ 46 w 112"/>
                <a:gd name="T31" fmla="*/ 114 h 145"/>
                <a:gd name="T32" fmla="*/ 62 w 112"/>
                <a:gd name="T33" fmla="*/ 129 h 145"/>
                <a:gd name="T34" fmla="*/ 81 w 112"/>
                <a:gd name="T35" fmla="*/ 145 h 145"/>
                <a:gd name="T36" fmla="*/ 81 w 112"/>
                <a:gd name="T37" fmla="*/ 145 h 145"/>
                <a:gd name="T38" fmla="*/ 90 w 112"/>
                <a:gd name="T39" fmla="*/ 133 h 145"/>
                <a:gd name="T40" fmla="*/ 99 w 112"/>
                <a:gd name="T41" fmla="*/ 120 h 145"/>
                <a:gd name="T42" fmla="*/ 106 w 112"/>
                <a:gd name="T43" fmla="*/ 102 h 145"/>
                <a:gd name="T44" fmla="*/ 109 w 112"/>
                <a:gd name="T45" fmla="*/ 93 h 145"/>
                <a:gd name="T46" fmla="*/ 112 w 112"/>
                <a:gd name="T47" fmla="*/ 83 h 145"/>
                <a:gd name="T48" fmla="*/ 112 w 112"/>
                <a:gd name="T49" fmla="*/ 73 h 145"/>
                <a:gd name="T50" fmla="*/ 110 w 112"/>
                <a:gd name="T51" fmla="*/ 61 h 145"/>
                <a:gd name="T52" fmla="*/ 107 w 112"/>
                <a:gd name="T53" fmla="*/ 51 h 145"/>
                <a:gd name="T54" fmla="*/ 102 w 112"/>
                <a:gd name="T55" fmla="*/ 40 h 145"/>
                <a:gd name="T56" fmla="*/ 94 w 112"/>
                <a:gd name="T57" fmla="*/ 30 h 145"/>
                <a:gd name="T58" fmla="*/ 84 w 112"/>
                <a:gd name="T59" fmla="*/ 20 h 145"/>
                <a:gd name="T60" fmla="*/ 84 w 112"/>
                <a:gd name="T61" fmla="*/ 20 h 145"/>
                <a:gd name="T62" fmla="*/ 71 w 112"/>
                <a:gd name="T63" fmla="*/ 11 h 145"/>
                <a:gd name="T64" fmla="*/ 59 w 112"/>
                <a:gd name="T65" fmla="*/ 5 h 145"/>
                <a:gd name="T66" fmla="*/ 47 w 112"/>
                <a:gd name="T67" fmla="*/ 2 h 145"/>
                <a:gd name="T68" fmla="*/ 35 w 112"/>
                <a:gd name="T6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45">
                  <a:moveTo>
                    <a:pt x="35" y="0"/>
                  </a:moveTo>
                  <a:lnTo>
                    <a:pt x="35" y="0"/>
                  </a:lnTo>
                  <a:lnTo>
                    <a:pt x="27" y="0"/>
                  </a:lnTo>
                  <a:lnTo>
                    <a:pt x="19" y="3"/>
                  </a:lnTo>
                  <a:lnTo>
                    <a:pt x="13" y="6"/>
                  </a:lnTo>
                  <a:lnTo>
                    <a:pt x="7" y="11"/>
                  </a:lnTo>
                  <a:lnTo>
                    <a:pt x="4" y="17"/>
                  </a:lnTo>
                  <a:lnTo>
                    <a:pt x="1" y="23"/>
                  </a:lnTo>
                  <a:lnTo>
                    <a:pt x="0" y="30"/>
                  </a:lnTo>
                  <a:lnTo>
                    <a:pt x="0" y="39"/>
                  </a:lnTo>
                  <a:lnTo>
                    <a:pt x="1" y="49"/>
                  </a:lnTo>
                  <a:lnTo>
                    <a:pt x="6" y="61"/>
                  </a:lnTo>
                  <a:lnTo>
                    <a:pt x="12" y="73"/>
                  </a:lnTo>
                  <a:lnTo>
                    <a:pt x="21" y="84"/>
                  </a:lnTo>
                  <a:lnTo>
                    <a:pt x="31" y="99"/>
                  </a:lnTo>
                  <a:lnTo>
                    <a:pt x="46" y="114"/>
                  </a:lnTo>
                  <a:lnTo>
                    <a:pt x="62" y="129"/>
                  </a:lnTo>
                  <a:lnTo>
                    <a:pt x="81" y="145"/>
                  </a:lnTo>
                  <a:lnTo>
                    <a:pt x="81" y="145"/>
                  </a:lnTo>
                  <a:lnTo>
                    <a:pt x="90" y="133"/>
                  </a:lnTo>
                  <a:lnTo>
                    <a:pt x="99" y="120"/>
                  </a:lnTo>
                  <a:lnTo>
                    <a:pt x="106" y="102"/>
                  </a:lnTo>
                  <a:lnTo>
                    <a:pt x="109" y="93"/>
                  </a:lnTo>
                  <a:lnTo>
                    <a:pt x="112" y="83"/>
                  </a:lnTo>
                  <a:lnTo>
                    <a:pt x="112" y="73"/>
                  </a:lnTo>
                  <a:lnTo>
                    <a:pt x="110" y="61"/>
                  </a:lnTo>
                  <a:lnTo>
                    <a:pt x="107" y="51"/>
                  </a:lnTo>
                  <a:lnTo>
                    <a:pt x="102" y="40"/>
                  </a:lnTo>
                  <a:lnTo>
                    <a:pt x="94" y="30"/>
                  </a:lnTo>
                  <a:lnTo>
                    <a:pt x="84" y="20"/>
                  </a:lnTo>
                  <a:lnTo>
                    <a:pt x="84" y="20"/>
                  </a:lnTo>
                  <a:lnTo>
                    <a:pt x="71" y="11"/>
                  </a:lnTo>
                  <a:lnTo>
                    <a:pt x="59" y="5"/>
                  </a:lnTo>
                  <a:lnTo>
                    <a:pt x="47" y="2"/>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56"/>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957"/>
            <p:cNvSpPr/>
            <p:nvPr/>
          </p:nvSpPr>
          <p:spPr bwMode="auto">
            <a:xfrm>
              <a:off x="8756650" y="4325938"/>
              <a:ext cx="231775" cy="119063"/>
            </a:xfrm>
            <a:custGeom>
              <a:avLst/>
              <a:gdLst>
                <a:gd name="T0" fmla="*/ 0 w 146"/>
                <a:gd name="T1" fmla="*/ 0 h 75"/>
                <a:gd name="T2" fmla="*/ 0 w 146"/>
                <a:gd name="T3" fmla="*/ 0 h 75"/>
                <a:gd name="T4" fmla="*/ 12 w 146"/>
                <a:gd name="T5" fmla="*/ 10 h 75"/>
                <a:gd name="T6" fmla="*/ 23 w 146"/>
                <a:gd name="T7" fmla="*/ 20 h 75"/>
                <a:gd name="T8" fmla="*/ 48 w 146"/>
                <a:gd name="T9" fmla="*/ 36 h 75"/>
                <a:gd name="T10" fmla="*/ 71 w 146"/>
                <a:gd name="T11" fmla="*/ 50 h 75"/>
                <a:gd name="T12" fmla="*/ 93 w 146"/>
                <a:gd name="T13" fmla="*/ 60 h 75"/>
                <a:gd name="T14" fmla="*/ 112 w 146"/>
                <a:gd name="T15" fmla="*/ 67 h 75"/>
                <a:gd name="T16" fmla="*/ 126 w 146"/>
                <a:gd name="T17" fmla="*/ 72 h 75"/>
                <a:gd name="T18" fmla="*/ 140 w 146"/>
                <a:gd name="T19" fmla="*/ 75 h 75"/>
                <a:gd name="T20" fmla="*/ 146 w 146"/>
                <a:gd name="T21" fmla="*/ 33 h 75"/>
                <a:gd name="T22" fmla="*/ 146 w 146"/>
                <a:gd name="T23" fmla="*/ 33 h 75"/>
                <a:gd name="T24" fmla="*/ 140 w 146"/>
                <a:gd name="T25" fmla="*/ 36 h 75"/>
                <a:gd name="T26" fmla="*/ 131 w 146"/>
                <a:gd name="T27" fmla="*/ 38 h 75"/>
                <a:gd name="T28" fmla="*/ 119 w 146"/>
                <a:gd name="T29" fmla="*/ 38 h 75"/>
                <a:gd name="T30" fmla="*/ 119 w 146"/>
                <a:gd name="T31" fmla="*/ 38 h 75"/>
                <a:gd name="T32" fmla="*/ 99 w 146"/>
                <a:gd name="T33" fmla="*/ 36 h 75"/>
                <a:gd name="T34" fmla="*/ 87 w 146"/>
                <a:gd name="T35" fmla="*/ 35 h 75"/>
                <a:gd name="T36" fmla="*/ 72 w 146"/>
                <a:gd name="T37" fmla="*/ 30 h 75"/>
                <a:gd name="T38" fmla="*/ 57 w 146"/>
                <a:gd name="T39" fmla="*/ 26 h 75"/>
                <a:gd name="T40" fmla="*/ 40 w 146"/>
                <a:gd name="T41" fmla="*/ 19 h 75"/>
                <a:gd name="T42" fmla="*/ 21 w 146"/>
                <a:gd name="T43" fmla="*/ 10 h 75"/>
                <a:gd name="T44" fmla="*/ 0 w 146"/>
                <a:gd name="T4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75">
                  <a:moveTo>
                    <a:pt x="0" y="0"/>
                  </a:moveTo>
                  <a:lnTo>
                    <a:pt x="0" y="0"/>
                  </a:lnTo>
                  <a:lnTo>
                    <a:pt x="12" y="10"/>
                  </a:lnTo>
                  <a:lnTo>
                    <a:pt x="23" y="20"/>
                  </a:lnTo>
                  <a:lnTo>
                    <a:pt x="48" y="36"/>
                  </a:lnTo>
                  <a:lnTo>
                    <a:pt x="71" y="50"/>
                  </a:lnTo>
                  <a:lnTo>
                    <a:pt x="93" y="60"/>
                  </a:lnTo>
                  <a:lnTo>
                    <a:pt x="112" y="67"/>
                  </a:lnTo>
                  <a:lnTo>
                    <a:pt x="126" y="72"/>
                  </a:lnTo>
                  <a:lnTo>
                    <a:pt x="140" y="75"/>
                  </a:lnTo>
                  <a:lnTo>
                    <a:pt x="146" y="33"/>
                  </a:lnTo>
                  <a:lnTo>
                    <a:pt x="146" y="33"/>
                  </a:lnTo>
                  <a:lnTo>
                    <a:pt x="140" y="36"/>
                  </a:lnTo>
                  <a:lnTo>
                    <a:pt x="131" y="38"/>
                  </a:lnTo>
                  <a:lnTo>
                    <a:pt x="119" y="38"/>
                  </a:lnTo>
                  <a:lnTo>
                    <a:pt x="119" y="38"/>
                  </a:lnTo>
                  <a:lnTo>
                    <a:pt x="99" y="36"/>
                  </a:lnTo>
                  <a:lnTo>
                    <a:pt x="87" y="35"/>
                  </a:lnTo>
                  <a:lnTo>
                    <a:pt x="72" y="30"/>
                  </a:lnTo>
                  <a:lnTo>
                    <a:pt x="57" y="26"/>
                  </a:lnTo>
                  <a:lnTo>
                    <a:pt x="40" y="19"/>
                  </a:lnTo>
                  <a:lnTo>
                    <a:pt x="21"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958"/>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959"/>
            <p:cNvSpPr/>
            <p:nvPr/>
          </p:nvSpPr>
          <p:spPr bwMode="auto">
            <a:xfrm>
              <a:off x="8245475" y="3911601"/>
              <a:ext cx="214313" cy="173038"/>
            </a:xfrm>
            <a:custGeom>
              <a:avLst/>
              <a:gdLst>
                <a:gd name="T0" fmla="*/ 19 w 135"/>
                <a:gd name="T1" fmla="*/ 0 h 109"/>
                <a:gd name="T2" fmla="*/ 0 w 135"/>
                <a:gd name="T3" fmla="*/ 35 h 109"/>
                <a:gd name="T4" fmla="*/ 0 w 135"/>
                <a:gd name="T5" fmla="*/ 35 h 109"/>
                <a:gd name="T6" fmla="*/ 3 w 135"/>
                <a:gd name="T7" fmla="*/ 35 h 109"/>
                <a:gd name="T8" fmla="*/ 3 w 135"/>
                <a:gd name="T9" fmla="*/ 35 h 109"/>
                <a:gd name="T10" fmla="*/ 10 w 135"/>
                <a:gd name="T11" fmla="*/ 35 h 109"/>
                <a:gd name="T12" fmla="*/ 19 w 135"/>
                <a:gd name="T13" fmla="*/ 37 h 109"/>
                <a:gd name="T14" fmla="*/ 32 w 135"/>
                <a:gd name="T15" fmla="*/ 41 h 109"/>
                <a:gd name="T16" fmla="*/ 47 w 135"/>
                <a:gd name="T17" fmla="*/ 47 h 109"/>
                <a:gd name="T18" fmla="*/ 66 w 135"/>
                <a:gd name="T19" fmla="*/ 56 h 109"/>
                <a:gd name="T20" fmla="*/ 86 w 135"/>
                <a:gd name="T21" fmla="*/ 69 h 109"/>
                <a:gd name="T22" fmla="*/ 110 w 135"/>
                <a:gd name="T23" fmla="*/ 85 h 109"/>
                <a:gd name="T24" fmla="*/ 135 w 135"/>
                <a:gd name="T25" fmla="*/ 109 h 109"/>
                <a:gd name="T26" fmla="*/ 135 w 135"/>
                <a:gd name="T27" fmla="*/ 109 h 109"/>
                <a:gd name="T28" fmla="*/ 126 w 135"/>
                <a:gd name="T29" fmla="*/ 96 h 109"/>
                <a:gd name="T30" fmla="*/ 117 w 135"/>
                <a:gd name="T31" fmla="*/ 84 h 109"/>
                <a:gd name="T32" fmla="*/ 100 w 135"/>
                <a:gd name="T33" fmla="*/ 62 h 109"/>
                <a:gd name="T34" fmla="*/ 79 w 135"/>
                <a:gd name="T35" fmla="*/ 43 h 109"/>
                <a:gd name="T36" fmla="*/ 61 w 135"/>
                <a:gd name="T37" fmla="*/ 28 h 109"/>
                <a:gd name="T38" fmla="*/ 44 w 135"/>
                <a:gd name="T39" fmla="*/ 16 h 109"/>
                <a:gd name="T40" fmla="*/ 31 w 135"/>
                <a:gd name="T41" fmla="*/ 7 h 109"/>
                <a:gd name="T42" fmla="*/ 19 w 135"/>
                <a:gd name="T4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109">
                  <a:moveTo>
                    <a:pt x="19" y="0"/>
                  </a:moveTo>
                  <a:lnTo>
                    <a:pt x="0" y="35"/>
                  </a:lnTo>
                  <a:lnTo>
                    <a:pt x="0" y="35"/>
                  </a:lnTo>
                  <a:lnTo>
                    <a:pt x="3" y="35"/>
                  </a:lnTo>
                  <a:lnTo>
                    <a:pt x="3" y="35"/>
                  </a:lnTo>
                  <a:lnTo>
                    <a:pt x="10" y="35"/>
                  </a:lnTo>
                  <a:lnTo>
                    <a:pt x="19" y="37"/>
                  </a:lnTo>
                  <a:lnTo>
                    <a:pt x="32" y="41"/>
                  </a:lnTo>
                  <a:lnTo>
                    <a:pt x="47" y="47"/>
                  </a:lnTo>
                  <a:lnTo>
                    <a:pt x="66" y="56"/>
                  </a:lnTo>
                  <a:lnTo>
                    <a:pt x="86" y="69"/>
                  </a:lnTo>
                  <a:lnTo>
                    <a:pt x="110" y="85"/>
                  </a:lnTo>
                  <a:lnTo>
                    <a:pt x="135" y="109"/>
                  </a:lnTo>
                  <a:lnTo>
                    <a:pt x="135" y="109"/>
                  </a:lnTo>
                  <a:lnTo>
                    <a:pt x="126" y="96"/>
                  </a:lnTo>
                  <a:lnTo>
                    <a:pt x="117" y="84"/>
                  </a:lnTo>
                  <a:lnTo>
                    <a:pt x="100" y="62"/>
                  </a:lnTo>
                  <a:lnTo>
                    <a:pt x="79" y="43"/>
                  </a:lnTo>
                  <a:lnTo>
                    <a:pt x="61" y="28"/>
                  </a:lnTo>
                  <a:lnTo>
                    <a:pt x="44" y="16"/>
                  </a:lnTo>
                  <a:lnTo>
                    <a:pt x="31" y="7"/>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60"/>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961"/>
            <p:cNvSpPr/>
            <p:nvPr/>
          </p:nvSpPr>
          <p:spPr bwMode="auto">
            <a:xfrm>
              <a:off x="8013700" y="4184651"/>
              <a:ext cx="422275" cy="444500"/>
            </a:xfrm>
            <a:custGeom>
              <a:avLst/>
              <a:gdLst>
                <a:gd name="T0" fmla="*/ 152 w 266"/>
                <a:gd name="T1" fmla="*/ 0 h 280"/>
                <a:gd name="T2" fmla="*/ 0 w 266"/>
                <a:gd name="T3" fmla="*/ 187 h 280"/>
                <a:gd name="T4" fmla="*/ 115 w 266"/>
                <a:gd name="T5" fmla="*/ 280 h 280"/>
                <a:gd name="T6" fmla="*/ 266 w 266"/>
                <a:gd name="T7" fmla="*/ 92 h 280"/>
                <a:gd name="T8" fmla="*/ 152 w 266"/>
                <a:gd name="T9" fmla="*/ 0 h 280"/>
              </a:gdLst>
              <a:ahLst/>
              <a:cxnLst>
                <a:cxn ang="0">
                  <a:pos x="T0" y="T1"/>
                </a:cxn>
                <a:cxn ang="0">
                  <a:pos x="T2" y="T3"/>
                </a:cxn>
                <a:cxn ang="0">
                  <a:pos x="T4" y="T5"/>
                </a:cxn>
                <a:cxn ang="0">
                  <a:pos x="T6" y="T7"/>
                </a:cxn>
                <a:cxn ang="0">
                  <a:pos x="T8" y="T9"/>
                </a:cxn>
              </a:cxnLst>
              <a:rect l="0" t="0" r="r" b="b"/>
              <a:pathLst>
                <a:path w="266" h="280">
                  <a:moveTo>
                    <a:pt x="152" y="0"/>
                  </a:moveTo>
                  <a:lnTo>
                    <a:pt x="0" y="187"/>
                  </a:lnTo>
                  <a:lnTo>
                    <a:pt x="115" y="280"/>
                  </a:lnTo>
                  <a:lnTo>
                    <a:pt x="266" y="9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962"/>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963"/>
            <p:cNvSpPr/>
            <p:nvPr/>
          </p:nvSpPr>
          <p:spPr bwMode="auto">
            <a:xfrm>
              <a:off x="8277225" y="4397376"/>
              <a:ext cx="423863" cy="444500"/>
            </a:xfrm>
            <a:custGeom>
              <a:avLst/>
              <a:gdLst>
                <a:gd name="T0" fmla="*/ 152 w 267"/>
                <a:gd name="T1" fmla="*/ 0 h 280"/>
                <a:gd name="T2" fmla="*/ 0 w 267"/>
                <a:gd name="T3" fmla="*/ 189 h 280"/>
                <a:gd name="T4" fmla="*/ 115 w 267"/>
                <a:gd name="T5" fmla="*/ 280 h 280"/>
                <a:gd name="T6" fmla="*/ 267 w 267"/>
                <a:gd name="T7" fmla="*/ 93 h 280"/>
                <a:gd name="T8" fmla="*/ 152 w 267"/>
                <a:gd name="T9" fmla="*/ 0 h 280"/>
              </a:gdLst>
              <a:ahLst/>
              <a:cxnLst>
                <a:cxn ang="0">
                  <a:pos x="T0" y="T1"/>
                </a:cxn>
                <a:cxn ang="0">
                  <a:pos x="T2" y="T3"/>
                </a:cxn>
                <a:cxn ang="0">
                  <a:pos x="T4" y="T5"/>
                </a:cxn>
                <a:cxn ang="0">
                  <a:pos x="T6" y="T7"/>
                </a:cxn>
                <a:cxn ang="0">
                  <a:pos x="T8" y="T9"/>
                </a:cxn>
              </a:cxnLst>
              <a:rect l="0" t="0" r="r" b="b"/>
              <a:pathLst>
                <a:path w="267" h="280">
                  <a:moveTo>
                    <a:pt x="152" y="0"/>
                  </a:moveTo>
                  <a:lnTo>
                    <a:pt x="0" y="189"/>
                  </a:lnTo>
                  <a:lnTo>
                    <a:pt x="115" y="280"/>
                  </a:lnTo>
                  <a:lnTo>
                    <a:pt x="267" y="93"/>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964"/>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965"/>
            <p:cNvSpPr/>
            <p:nvPr/>
          </p:nvSpPr>
          <p:spPr bwMode="auto">
            <a:xfrm>
              <a:off x="8232775" y="4019551"/>
              <a:ext cx="612775" cy="531813"/>
            </a:xfrm>
            <a:custGeom>
              <a:avLst/>
              <a:gdLst>
                <a:gd name="T0" fmla="*/ 58 w 386"/>
                <a:gd name="T1" fmla="*/ 0 h 335"/>
                <a:gd name="T2" fmla="*/ 0 w 386"/>
                <a:gd name="T3" fmla="*/ 70 h 335"/>
                <a:gd name="T4" fmla="*/ 330 w 386"/>
                <a:gd name="T5" fmla="*/ 335 h 335"/>
                <a:gd name="T6" fmla="*/ 386 w 386"/>
                <a:gd name="T7" fmla="*/ 266 h 335"/>
                <a:gd name="T8" fmla="*/ 58 w 386"/>
                <a:gd name="T9" fmla="*/ 0 h 335"/>
              </a:gdLst>
              <a:ahLst/>
              <a:cxnLst>
                <a:cxn ang="0">
                  <a:pos x="T0" y="T1"/>
                </a:cxn>
                <a:cxn ang="0">
                  <a:pos x="T2" y="T3"/>
                </a:cxn>
                <a:cxn ang="0">
                  <a:pos x="T4" y="T5"/>
                </a:cxn>
                <a:cxn ang="0">
                  <a:pos x="T6" y="T7"/>
                </a:cxn>
                <a:cxn ang="0">
                  <a:pos x="T8" y="T9"/>
                </a:cxn>
              </a:cxnLst>
              <a:rect l="0" t="0" r="r" b="b"/>
              <a:pathLst>
                <a:path w="386" h="335">
                  <a:moveTo>
                    <a:pt x="58" y="0"/>
                  </a:moveTo>
                  <a:lnTo>
                    <a:pt x="0" y="70"/>
                  </a:lnTo>
                  <a:lnTo>
                    <a:pt x="330" y="335"/>
                  </a:lnTo>
                  <a:lnTo>
                    <a:pt x="386" y="266"/>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966"/>
            <p:cNvSpPr>
              <a:spLocks noEditPoints="1"/>
            </p:cNvSpPr>
            <p:nvPr/>
          </p:nvSpPr>
          <p:spPr bwMode="auto">
            <a:xfrm>
              <a:off x="7775575" y="2865438"/>
              <a:ext cx="422275" cy="333375"/>
            </a:xfrm>
            <a:custGeom>
              <a:avLst/>
              <a:gdLst>
                <a:gd name="T0" fmla="*/ 45 w 266"/>
                <a:gd name="T1" fmla="*/ 191 h 210"/>
                <a:gd name="T2" fmla="*/ 42 w 266"/>
                <a:gd name="T3" fmla="*/ 173 h 210"/>
                <a:gd name="T4" fmla="*/ 44 w 266"/>
                <a:gd name="T5" fmla="*/ 145 h 210"/>
                <a:gd name="T6" fmla="*/ 48 w 266"/>
                <a:gd name="T7" fmla="*/ 125 h 210"/>
                <a:gd name="T8" fmla="*/ 59 w 266"/>
                <a:gd name="T9" fmla="*/ 104 h 210"/>
                <a:gd name="T10" fmla="*/ 75 w 266"/>
                <a:gd name="T11" fmla="*/ 87 h 210"/>
                <a:gd name="T12" fmla="*/ 100 w 266"/>
                <a:gd name="T13" fmla="*/ 73 h 210"/>
                <a:gd name="T14" fmla="*/ 116 w 266"/>
                <a:gd name="T15" fmla="*/ 70 h 210"/>
                <a:gd name="T16" fmla="*/ 132 w 266"/>
                <a:gd name="T17" fmla="*/ 69 h 210"/>
                <a:gd name="T18" fmla="*/ 160 w 266"/>
                <a:gd name="T19" fmla="*/ 73 h 210"/>
                <a:gd name="T20" fmla="*/ 182 w 266"/>
                <a:gd name="T21" fmla="*/ 85 h 210"/>
                <a:gd name="T22" fmla="*/ 194 w 266"/>
                <a:gd name="T23" fmla="*/ 100 h 210"/>
                <a:gd name="T24" fmla="*/ 196 w 266"/>
                <a:gd name="T25" fmla="*/ 119 h 210"/>
                <a:gd name="T26" fmla="*/ 182 w 266"/>
                <a:gd name="T27" fmla="*/ 140 h 210"/>
                <a:gd name="T28" fmla="*/ 154 w 266"/>
                <a:gd name="T29" fmla="*/ 160 h 210"/>
                <a:gd name="T30" fmla="*/ 110 w 266"/>
                <a:gd name="T31" fmla="*/ 178 h 210"/>
                <a:gd name="T32" fmla="*/ 45 w 266"/>
                <a:gd name="T33" fmla="*/ 191 h 210"/>
                <a:gd name="T34" fmla="*/ 156 w 266"/>
                <a:gd name="T35" fmla="*/ 0 h 210"/>
                <a:gd name="T36" fmla="*/ 128 w 266"/>
                <a:gd name="T37" fmla="*/ 1 h 210"/>
                <a:gd name="T38" fmla="*/ 113 w 266"/>
                <a:gd name="T39" fmla="*/ 4 h 210"/>
                <a:gd name="T40" fmla="*/ 87 w 266"/>
                <a:gd name="T41" fmla="*/ 11 h 210"/>
                <a:gd name="T42" fmla="*/ 66 w 266"/>
                <a:gd name="T43" fmla="*/ 23 h 210"/>
                <a:gd name="T44" fmla="*/ 47 w 266"/>
                <a:gd name="T45" fmla="*/ 36 h 210"/>
                <a:gd name="T46" fmla="*/ 32 w 266"/>
                <a:gd name="T47" fmla="*/ 51 h 210"/>
                <a:gd name="T48" fmla="*/ 17 w 266"/>
                <a:gd name="T49" fmla="*/ 78 h 210"/>
                <a:gd name="T50" fmla="*/ 4 w 266"/>
                <a:gd name="T51" fmla="*/ 114 h 210"/>
                <a:gd name="T52" fmla="*/ 0 w 266"/>
                <a:gd name="T53" fmla="*/ 150 h 210"/>
                <a:gd name="T54" fmla="*/ 0 w 266"/>
                <a:gd name="T55" fmla="*/ 181 h 210"/>
                <a:gd name="T56" fmla="*/ 4 w 266"/>
                <a:gd name="T57" fmla="*/ 210 h 210"/>
                <a:gd name="T58" fmla="*/ 35 w 266"/>
                <a:gd name="T59" fmla="*/ 206 h 210"/>
                <a:gd name="T60" fmla="*/ 91 w 266"/>
                <a:gd name="T61" fmla="*/ 194 h 210"/>
                <a:gd name="T62" fmla="*/ 140 w 266"/>
                <a:gd name="T63" fmla="*/ 181 h 210"/>
                <a:gd name="T64" fmla="*/ 178 w 266"/>
                <a:gd name="T65" fmla="*/ 165 h 210"/>
                <a:gd name="T66" fmla="*/ 210 w 266"/>
                <a:gd name="T67" fmla="*/ 148 h 210"/>
                <a:gd name="T68" fmla="*/ 234 w 266"/>
                <a:gd name="T69" fmla="*/ 131 h 210"/>
                <a:gd name="T70" fmla="*/ 251 w 266"/>
                <a:gd name="T71" fmla="*/ 113 h 210"/>
                <a:gd name="T72" fmla="*/ 262 w 266"/>
                <a:gd name="T73" fmla="*/ 95 h 210"/>
                <a:gd name="T74" fmla="*/ 266 w 266"/>
                <a:gd name="T75" fmla="*/ 78 h 210"/>
                <a:gd name="T76" fmla="*/ 265 w 266"/>
                <a:gd name="T77" fmla="*/ 62 h 210"/>
                <a:gd name="T78" fmla="*/ 259 w 266"/>
                <a:gd name="T79" fmla="*/ 45 h 210"/>
                <a:gd name="T80" fmla="*/ 249 w 266"/>
                <a:gd name="T81" fmla="*/ 32 h 210"/>
                <a:gd name="T82" fmla="*/ 234 w 266"/>
                <a:gd name="T83" fmla="*/ 20 h 210"/>
                <a:gd name="T84" fmla="*/ 216 w 266"/>
                <a:gd name="T85" fmla="*/ 10 h 210"/>
                <a:gd name="T86" fmla="*/ 194 w 266"/>
                <a:gd name="T87" fmla="*/ 4 h 210"/>
                <a:gd name="T88" fmla="*/ 169 w 266"/>
                <a:gd name="T8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6" h="210">
                  <a:moveTo>
                    <a:pt x="45" y="191"/>
                  </a:moveTo>
                  <a:lnTo>
                    <a:pt x="45" y="191"/>
                  </a:lnTo>
                  <a:lnTo>
                    <a:pt x="44" y="185"/>
                  </a:lnTo>
                  <a:lnTo>
                    <a:pt x="42" y="173"/>
                  </a:lnTo>
                  <a:lnTo>
                    <a:pt x="42" y="156"/>
                  </a:lnTo>
                  <a:lnTo>
                    <a:pt x="44" y="145"/>
                  </a:lnTo>
                  <a:lnTo>
                    <a:pt x="45" y="135"/>
                  </a:lnTo>
                  <a:lnTo>
                    <a:pt x="48" y="125"/>
                  </a:lnTo>
                  <a:lnTo>
                    <a:pt x="53" y="114"/>
                  </a:lnTo>
                  <a:lnTo>
                    <a:pt x="59" y="104"/>
                  </a:lnTo>
                  <a:lnTo>
                    <a:pt x="66" y="94"/>
                  </a:lnTo>
                  <a:lnTo>
                    <a:pt x="75" y="87"/>
                  </a:lnTo>
                  <a:lnTo>
                    <a:pt x="87" y="79"/>
                  </a:lnTo>
                  <a:lnTo>
                    <a:pt x="100" y="73"/>
                  </a:lnTo>
                  <a:lnTo>
                    <a:pt x="116" y="70"/>
                  </a:lnTo>
                  <a:lnTo>
                    <a:pt x="116" y="70"/>
                  </a:lnTo>
                  <a:lnTo>
                    <a:pt x="132" y="69"/>
                  </a:lnTo>
                  <a:lnTo>
                    <a:pt x="132" y="69"/>
                  </a:lnTo>
                  <a:lnTo>
                    <a:pt x="147" y="70"/>
                  </a:lnTo>
                  <a:lnTo>
                    <a:pt x="160" y="73"/>
                  </a:lnTo>
                  <a:lnTo>
                    <a:pt x="172" y="78"/>
                  </a:lnTo>
                  <a:lnTo>
                    <a:pt x="182" y="85"/>
                  </a:lnTo>
                  <a:lnTo>
                    <a:pt x="190" y="92"/>
                  </a:lnTo>
                  <a:lnTo>
                    <a:pt x="194" y="100"/>
                  </a:lnTo>
                  <a:lnTo>
                    <a:pt x="196" y="110"/>
                  </a:lnTo>
                  <a:lnTo>
                    <a:pt x="196" y="119"/>
                  </a:lnTo>
                  <a:lnTo>
                    <a:pt x="191" y="129"/>
                  </a:lnTo>
                  <a:lnTo>
                    <a:pt x="182" y="140"/>
                  </a:lnTo>
                  <a:lnTo>
                    <a:pt x="171" y="150"/>
                  </a:lnTo>
                  <a:lnTo>
                    <a:pt x="154" y="160"/>
                  </a:lnTo>
                  <a:lnTo>
                    <a:pt x="135" y="169"/>
                  </a:lnTo>
                  <a:lnTo>
                    <a:pt x="110" y="178"/>
                  </a:lnTo>
                  <a:lnTo>
                    <a:pt x="79" y="185"/>
                  </a:lnTo>
                  <a:lnTo>
                    <a:pt x="45" y="191"/>
                  </a:lnTo>
                  <a:close/>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967"/>
            <p:cNvSpPr/>
            <p:nvPr/>
          </p:nvSpPr>
          <p:spPr bwMode="auto">
            <a:xfrm>
              <a:off x="7842250" y="2974976"/>
              <a:ext cx="244475" cy="193675"/>
            </a:xfrm>
            <a:custGeom>
              <a:avLst/>
              <a:gdLst>
                <a:gd name="T0" fmla="*/ 3 w 154"/>
                <a:gd name="T1" fmla="*/ 122 h 122"/>
                <a:gd name="T2" fmla="*/ 3 w 154"/>
                <a:gd name="T3" fmla="*/ 122 h 122"/>
                <a:gd name="T4" fmla="*/ 2 w 154"/>
                <a:gd name="T5" fmla="*/ 116 h 122"/>
                <a:gd name="T6" fmla="*/ 0 w 154"/>
                <a:gd name="T7" fmla="*/ 104 h 122"/>
                <a:gd name="T8" fmla="*/ 0 w 154"/>
                <a:gd name="T9" fmla="*/ 87 h 122"/>
                <a:gd name="T10" fmla="*/ 2 w 154"/>
                <a:gd name="T11" fmla="*/ 76 h 122"/>
                <a:gd name="T12" fmla="*/ 3 w 154"/>
                <a:gd name="T13" fmla="*/ 66 h 122"/>
                <a:gd name="T14" fmla="*/ 6 w 154"/>
                <a:gd name="T15" fmla="*/ 56 h 122"/>
                <a:gd name="T16" fmla="*/ 11 w 154"/>
                <a:gd name="T17" fmla="*/ 45 h 122"/>
                <a:gd name="T18" fmla="*/ 17 w 154"/>
                <a:gd name="T19" fmla="*/ 35 h 122"/>
                <a:gd name="T20" fmla="*/ 24 w 154"/>
                <a:gd name="T21" fmla="*/ 25 h 122"/>
                <a:gd name="T22" fmla="*/ 33 w 154"/>
                <a:gd name="T23" fmla="*/ 18 h 122"/>
                <a:gd name="T24" fmla="*/ 45 w 154"/>
                <a:gd name="T25" fmla="*/ 10 h 122"/>
                <a:gd name="T26" fmla="*/ 58 w 154"/>
                <a:gd name="T27" fmla="*/ 4 h 122"/>
                <a:gd name="T28" fmla="*/ 74 w 154"/>
                <a:gd name="T29" fmla="*/ 1 h 122"/>
                <a:gd name="T30" fmla="*/ 74 w 154"/>
                <a:gd name="T31" fmla="*/ 1 h 122"/>
                <a:gd name="T32" fmla="*/ 90 w 154"/>
                <a:gd name="T33" fmla="*/ 0 h 122"/>
                <a:gd name="T34" fmla="*/ 90 w 154"/>
                <a:gd name="T35" fmla="*/ 0 h 122"/>
                <a:gd name="T36" fmla="*/ 105 w 154"/>
                <a:gd name="T37" fmla="*/ 1 h 122"/>
                <a:gd name="T38" fmla="*/ 118 w 154"/>
                <a:gd name="T39" fmla="*/ 4 h 122"/>
                <a:gd name="T40" fmla="*/ 130 w 154"/>
                <a:gd name="T41" fmla="*/ 9 h 122"/>
                <a:gd name="T42" fmla="*/ 140 w 154"/>
                <a:gd name="T43" fmla="*/ 16 h 122"/>
                <a:gd name="T44" fmla="*/ 148 w 154"/>
                <a:gd name="T45" fmla="*/ 23 h 122"/>
                <a:gd name="T46" fmla="*/ 152 w 154"/>
                <a:gd name="T47" fmla="*/ 31 h 122"/>
                <a:gd name="T48" fmla="*/ 154 w 154"/>
                <a:gd name="T49" fmla="*/ 41 h 122"/>
                <a:gd name="T50" fmla="*/ 154 w 154"/>
                <a:gd name="T51" fmla="*/ 50 h 122"/>
                <a:gd name="T52" fmla="*/ 149 w 154"/>
                <a:gd name="T53" fmla="*/ 60 h 122"/>
                <a:gd name="T54" fmla="*/ 140 w 154"/>
                <a:gd name="T55" fmla="*/ 71 h 122"/>
                <a:gd name="T56" fmla="*/ 129 w 154"/>
                <a:gd name="T57" fmla="*/ 81 h 122"/>
                <a:gd name="T58" fmla="*/ 112 w 154"/>
                <a:gd name="T59" fmla="*/ 91 h 122"/>
                <a:gd name="T60" fmla="*/ 93 w 154"/>
                <a:gd name="T61" fmla="*/ 100 h 122"/>
                <a:gd name="T62" fmla="*/ 68 w 154"/>
                <a:gd name="T63" fmla="*/ 109 h 122"/>
                <a:gd name="T64" fmla="*/ 37 w 154"/>
                <a:gd name="T65" fmla="*/ 116 h 122"/>
                <a:gd name="T66" fmla="*/ 3 w 154"/>
                <a:gd name="T6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22">
                  <a:moveTo>
                    <a:pt x="3" y="122"/>
                  </a:moveTo>
                  <a:lnTo>
                    <a:pt x="3" y="122"/>
                  </a:lnTo>
                  <a:lnTo>
                    <a:pt x="2" y="116"/>
                  </a:lnTo>
                  <a:lnTo>
                    <a:pt x="0" y="104"/>
                  </a:lnTo>
                  <a:lnTo>
                    <a:pt x="0" y="87"/>
                  </a:lnTo>
                  <a:lnTo>
                    <a:pt x="2" y="76"/>
                  </a:lnTo>
                  <a:lnTo>
                    <a:pt x="3" y="66"/>
                  </a:lnTo>
                  <a:lnTo>
                    <a:pt x="6" y="56"/>
                  </a:lnTo>
                  <a:lnTo>
                    <a:pt x="11" y="45"/>
                  </a:lnTo>
                  <a:lnTo>
                    <a:pt x="17" y="35"/>
                  </a:lnTo>
                  <a:lnTo>
                    <a:pt x="24" y="25"/>
                  </a:lnTo>
                  <a:lnTo>
                    <a:pt x="33" y="18"/>
                  </a:lnTo>
                  <a:lnTo>
                    <a:pt x="45" y="10"/>
                  </a:lnTo>
                  <a:lnTo>
                    <a:pt x="58" y="4"/>
                  </a:lnTo>
                  <a:lnTo>
                    <a:pt x="74" y="1"/>
                  </a:lnTo>
                  <a:lnTo>
                    <a:pt x="74" y="1"/>
                  </a:lnTo>
                  <a:lnTo>
                    <a:pt x="90" y="0"/>
                  </a:lnTo>
                  <a:lnTo>
                    <a:pt x="90" y="0"/>
                  </a:lnTo>
                  <a:lnTo>
                    <a:pt x="105" y="1"/>
                  </a:lnTo>
                  <a:lnTo>
                    <a:pt x="118" y="4"/>
                  </a:lnTo>
                  <a:lnTo>
                    <a:pt x="130" y="9"/>
                  </a:lnTo>
                  <a:lnTo>
                    <a:pt x="140" y="16"/>
                  </a:lnTo>
                  <a:lnTo>
                    <a:pt x="148" y="23"/>
                  </a:lnTo>
                  <a:lnTo>
                    <a:pt x="152" y="31"/>
                  </a:lnTo>
                  <a:lnTo>
                    <a:pt x="154" y="41"/>
                  </a:lnTo>
                  <a:lnTo>
                    <a:pt x="154" y="50"/>
                  </a:lnTo>
                  <a:lnTo>
                    <a:pt x="149" y="60"/>
                  </a:lnTo>
                  <a:lnTo>
                    <a:pt x="140" y="71"/>
                  </a:lnTo>
                  <a:lnTo>
                    <a:pt x="129" y="81"/>
                  </a:lnTo>
                  <a:lnTo>
                    <a:pt x="112" y="91"/>
                  </a:lnTo>
                  <a:lnTo>
                    <a:pt x="93" y="100"/>
                  </a:lnTo>
                  <a:lnTo>
                    <a:pt x="68" y="109"/>
                  </a:lnTo>
                  <a:lnTo>
                    <a:pt x="37" y="116"/>
                  </a:lnTo>
                  <a:lnTo>
                    <a:pt x="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968"/>
            <p:cNvSpPr/>
            <p:nvPr/>
          </p:nvSpPr>
          <p:spPr bwMode="auto">
            <a:xfrm>
              <a:off x="7775575" y="2865438"/>
              <a:ext cx="422275" cy="333375"/>
            </a:xfrm>
            <a:custGeom>
              <a:avLst/>
              <a:gdLst>
                <a:gd name="T0" fmla="*/ 156 w 266"/>
                <a:gd name="T1" fmla="*/ 0 h 210"/>
                <a:gd name="T2" fmla="*/ 156 w 266"/>
                <a:gd name="T3" fmla="*/ 0 h 210"/>
                <a:gd name="T4" fmla="*/ 143 w 266"/>
                <a:gd name="T5" fmla="*/ 0 h 210"/>
                <a:gd name="T6" fmla="*/ 128 w 266"/>
                <a:gd name="T7" fmla="*/ 1 h 210"/>
                <a:gd name="T8" fmla="*/ 128 w 266"/>
                <a:gd name="T9" fmla="*/ 1 h 210"/>
                <a:gd name="T10" fmla="*/ 113 w 266"/>
                <a:gd name="T11" fmla="*/ 4 h 210"/>
                <a:gd name="T12" fmla="*/ 100 w 266"/>
                <a:gd name="T13" fmla="*/ 7 h 210"/>
                <a:gd name="T14" fmla="*/ 87 w 266"/>
                <a:gd name="T15" fmla="*/ 11 h 210"/>
                <a:gd name="T16" fmla="*/ 76 w 266"/>
                <a:gd name="T17" fmla="*/ 17 h 210"/>
                <a:gd name="T18" fmla="*/ 66 w 266"/>
                <a:gd name="T19" fmla="*/ 23 h 210"/>
                <a:gd name="T20" fmla="*/ 56 w 266"/>
                <a:gd name="T21" fmla="*/ 29 h 210"/>
                <a:gd name="T22" fmla="*/ 47 w 266"/>
                <a:gd name="T23" fmla="*/ 36 h 210"/>
                <a:gd name="T24" fmla="*/ 40 w 266"/>
                <a:gd name="T25" fmla="*/ 44 h 210"/>
                <a:gd name="T26" fmla="*/ 32 w 266"/>
                <a:gd name="T27" fmla="*/ 51 h 210"/>
                <a:gd name="T28" fmla="*/ 26 w 266"/>
                <a:gd name="T29" fmla="*/ 60 h 210"/>
                <a:gd name="T30" fmla="*/ 17 w 266"/>
                <a:gd name="T31" fmla="*/ 78 h 210"/>
                <a:gd name="T32" fmla="*/ 10 w 266"/>
                <a:gd name="T33" fmla="*/ 95 h 210"/>
                <a:gd name="T34" fmla="*/ 4 w 266"/>
                <a:gd name="T35" fmla="*/ 114 h 210"/>
                <a:gd name="T36" fmla="*/ 1 w 266"/>
                <a:gd name="T37" fmla="*/ 132 h 210"/>
                <a:gd name="T38" fmla="*/ 0 w 266"/>
                <a:gd name="T39" fmla="*/ 150 h 210"/>
                <a:gd name="T40" fmla="*/ 0 w 266"/>
                <a:gd name="T41" fmla="*/ 166 h 210"/>
                <a:gd name="T42" fmla="*/ 0 w 266"/>
                <a:gd name="T43" fmla="*/ 181 h 210"/>
                <a:gd name="T44" fmla="*/ 3 w 266"/>
                <a:gd name="T45" fmla="*/ 201 h 210"/>
                <a:gd name="T46" fmla="*/ 4 w 266"/>
                <a:gd name="T47" fmla="*/ 210 h 210"/>
                <a:gd name="T48" fmla="*/ 4 w 266"/>
                <a:gd name="T49" fmla="*/ 210 h 210"/>
                <a:gd name="T50" fmla="*/ 35 w 266"/>
                <a:gd name="T51" fmla="*/ 206 h 210"/>
                <a:gd name="T52" fmla="*/ 65 w 266"/>
                <a:gd name="T53" fmla="*/ 200 h 210"/>
                <a:gd name="T54" fmla="*/ 91 w 266"/>
                <a:gd name="T55" fmla="*/ 194 h 210"/>
                <a:gd name="T56" fmla="*/ 116 w 266"/>
                <a:gd name="T57" fmla="*/ 187 h 210"/>
                <a:gd name="T58" fmla="*/ 140 w 266"/>
                <a:gd name="T59" fmla="*/ 181 h 210"/>
                <a:gd name="T60" fmla="*/ 160 w 266"/>
                <a:gd name="T61" fmla="*/ 173 h 210"/>
                <a:gd name="T62" fmla="*/ 178 w 266"/>
                <a:gd name="T63" fmla="*/ 165 h 210"/>
                <a:gd name="T64" fmla="*/ 196 w 266"/>
                <a:gd name="T65" fmla="*/ 157 h 210"/>
                <a:gd name="T66" fmla="*/ 210 w 266"/>
                <a:gd name="T67" fmla="*/ 148 h 210"/>
                <a:gd name="T68" fmla="*/ 222 w 266"/>
                <a:gd name="T69" fmla="*/ 140 h 210"/>
                <a:gd name="T70" fmla="*/ 234 w 266"/>
                <a:gd name="T71" fmla="*/ 131 h 210"/>
                <a:gd name="T72" fmla="*/ 243 w 266"/>
                <a:gd name="T73" fmla="*/ 122 h 210"/>
                <a:gd name="T74" fmla="*/ 251 w 266"/>
                <a:gd name="T75" fmla="*/ 113 h 210"/>
                <a:gd name="T76" fmla="*/ 257 w 266"/>
                <a:gd name="T77" fmla="*/ 104 h 210"/>
                <a:gd name="T78" fmla="*/ 262 w 266"/>
                <a:gd name="T79" fmla="*/ 95 h 210"/>
                <a:gd name="T80" fmla="*/ 265 w 266"/>
                <a:gd name="T81" fmla="*/ 87 h 210"/>
                <a:gd name="T82" fmla="*/ 266 w 266"/>
                <a:gd name="T83" fmla="*/ 78 h 210"/>
                <a:gd name="T84" fmla="*/ 266 w 266"/>
                <a:gd name="T85" fmla="*/ 70 h 210"/>
                <a:gd name="T86" fmla="*/ 265 w 266"/>
                <a:gd name="T87" fmla="*/ 62 h 210"/>
                <a:gd name="T88" fmla="*/ 263 w 266"/>
                <a:gd name="T89" fmla="*/ 54 h 210"/>
                <a:gd name="T90" fmla="*/ 259 w 266"/>
                <a:gd name="T91" fmla="*/ 45 h 210"/>
                <a:gd name="T92" fmla="*/ 254 w 266"/>
                <a:gd name="T93" fmla="*/ 38 h 210"/>
                <a:gd name="T94" fmla="*/ 249 w 266"/>
                <a:gd name="T95" fmla="*/ 32 h 210"/>
                <a:gd name="T96" fmla="*/ 243 w 266"/>
                <a:gd name="T97" fmla="*/ 26 h 210"/>
                <a:gd name="T98" fmla="*/ 234 w 266"/>
                <a:gd name="T99" fmla="*/ 20 h 210"/>
                <a:gd name="T100" fmla="*/ 225 w 266"/>
                <a:gd name="T101" fmla="*/ 14 h 210"/>
                <a:gd name="T102" fmla="*/ 216 w 266"/>
                <a:gd name="T103" fmla="*/ 10 h 210"/>
                <a:gd name="T104" fmla="*/ 204 w 266"/>
                <a:gd name="T105" fmla="*/ 7 h 210"/>
                <a:gd name="T106" fmla="*/ 194 w 266"/>
                <a:gd name="T107" fmla="*/ 4 h 210"/>
                <a:gd name="T108" fmla="*/ 182 w 266"/>
                <a:gd name="T109" fmla="*/ 1 h 210"/>
                <a:gd name="T110" fmla="*/ 169 w 266"/>
                <a:gd name="T111" fmla="*/ 0 h 210"/>
                <a:gd name="T112" fmla="*/ 156 w 266"/>
                <a:gd name="T11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210">
                  <a:moveTo>
                    <a:pt x="156" y="0"/>
                  </a:moveTo>
                  <a:lnTo>
                    <a:pt x="156" y="0"/>
                  </a:lnTo>
                  <a:lnTo>
                    <a:pt x="143" y="0"/>
                  </a:lnTo>
                  <a:lnTo>
                    <a:pt x="128" y="1"/>
                  </a:lnTo>
                  <a:lnTo>
                    <a:pt x="128" y="1"/>
                  </a:lnTo>
                  <a:lnTo>
                    <a:pt x="113" y="4"/>
                  </a:lnTo>
                  <a:lnTo>
                    <a:pt x="100" y="7"/>
                  </a:lnTo>
                  <a:lnTo>
                    <a:pt x="87" y="11"/>
                  </a:lnTo>
                  <a:lnTo>
                    <a:pt x="76" y="17"/>
                  </a:lnTo>
                  <a:lnTo>
                    <a:pt x="66" y="23"/>
                  </a:lnTo>
                  <a:lnTo>
                    <a:pt x="56" y="29"/>
                  </a:lnTo>
                  <a:lnTo>
                    <a:pt x="47" y="36"/>
                  </a:lnTo>
                  <a:lnTo>
                    <a:pt x="40" y="44"/>
                  </a:lnTo>
                  <a:lnTo>
                    <a:pt x="32" y="51"/>
                  </a:lnTo>
                  <a:lnTo>
                    <a:pt x="26" y="60"/>
                  </a:lnTo>
                  <a:lnTo>
                    <a:pt x="17" y="78"/>
                  </a:lnTo>
                  <a:lnTo>
                    <a:pt x="10" y="95"/>
                  </a:lnTo>
                  <a:lnTo>
                    <a:pt x="4" y="114"/>
                  </a:lnTo>
                  <a:lnTo>
                    <a:pt x="1" y="132"/>
                  </a:lnTo>
                  <a:lnTo>
                    <a:pt x="0" y="150"/>
                  </a:lnTo>
                  <a:lnTo>
                    <a:pt x="0" y="166"/>
                  </a:lnTo>
                  <a:lnTo>
                    <a:pt x="0" y="181"/>
                  </a:lnTo>
                  <a:lnTo>
                    <a:pt x="3" y="201"/>
                  </a:lnTo>
                  <a:lnTo>
                    <a:pt x="4" y="210"/>
                  </a:lnTo>
                  <a:lnTo>
                    <a:pt x="4" y="210"/>
                  </a:lnTo>
                  <a:lnTo>
                    <a:pt x="35" y="206"/>
                  </a:lnTo>
                  <a:lnTo>
                    <a:pt x="65" y="200"/>
                  </a:lnTo>
                  <a:lnTo>
                    <a:pt x="91" y="194"/>
                  </a:lnTo>
                  <a:lnTo>
                    <a:pt x="116" y="187"/>
                  </a:lnTo>
                  <a:lnTo>
                    <a:pt x="140" y="181"/>
                  </a:lnTo>
                  <a:lnTo>
                    <a:pt x="160" y="173"/>
                  </a:lnTo>
                  <a:lnTo>
                    <a:pt x="178" y="165"/>
                  </a:lnTo>
                  <a:lnTo>
                    <a:pt x="196" y="157"/>
                  </a:lnTo>
                  <a:lnTo>
                    <a:pt x="210" y="148"/>
                  </a:lnTo>
                  <a:lnTo>
                    <a:pt x="222" y="140"/>
                  </a:lnTo>
                  <a:lnTo>
                    <a:pt x="234" y="131"/>
                  </a:lnTo>
                  <a:lnTo>
                    <a:pt x="243" y="122"/>
                  </a:lnTo>
                  <a:lnTo>
                    <a:pt x="251" y="113"/>
                  </a:lnTo>
                  <a:lnTo>
                    <a:pt x="257" y="104"/>
                  </a:lnTo>
                  <a:lnTo>
                    <a:pt x="262" y="95"/>
                  </a:lnTo>
                  <a:lnTo>
                    <a:pt x="265" y="87"/>
                  </a:lnTo>
                  <a:lnTo>
                    <a:pt x="266" y="78"/>
                  </a:lnTo>
                  <a:lnTo>
                    <a:pt x="266" y="70"/>
                  </a:lnTo>
                  <a:lnTo>
                    <a:pt x="265" y="62"/>
                  </a:lnTo>
                  <a:lnTo>
                    <a:pt x="263" y="54"/>
                  </a:lnTo>
                  <a:lnTo>
                    <a:pt x="259" y="45"/>
                  </a:lnTo>
                  <a:lnTo>
                    <a:pt x="254" y="38"/>
                  </a:lnTo>
                  <a:lnTo>
                    <a:pt x="249" y="32"/>
                  </a:lnTo>
                  <a:lnTo>
                    <a:pt x="243" y="26"/>
                  </a:lnTo>
                  <a:lnTo>
                    <a:pt x="234" y="20"/>
                  </a:lnTo>
                  <a:lnTo>
                    <a:pt x="225" y="14"/>
                  </a:lnTo>
                  <a:lnTo>
                    <a:pt x="216" y="10"/>
                  </a:lnTo>
                  <a:lnTo>
                    <a:pt x="204" y="7"/>
                  </a:lnTo>
                  <a:lnTo>
                    <a:pt x="194" y="4"/>
                  </a:lnTo>
                  <a:lnTo>
                    <a:pt x="182" y="1"/>
                  </a:lnTo>
                  <a:lnTo>
                    <a:pt x="169"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969"/>
            <p:cNvSpPr>
              <a:spLocks noEditPoints="1"/>
            </p:cNvSpPr>
            <p:nvPr/>
          </p:nvSpPr>
          <p:spPr bwMode="auto">
            <a:xfrm>
              <a:off x="7427913" y="3021013"/>
              <a:ext cx="312738" cy="192088"/>
            </a:xfrm>
            <a:custGeom>
              <a:avLst/>
              <a:gdLst>
                <a:gd name="T0" fmla="*/ 123 w 197"/>
                <a:gd name="T1" fmla="*/ 114 h 121"/>
                <a:gd name="T2" fmla="*/ 92 w 197"/>
                <a:gd name="T3" fmla="*/ 111 h 121"/>
                <a:gd name="T4" fmla="*/ 70 w 197"/>
                <a:gd name="T5" fmla="*/ 103 h 121"/>
                <a:gd name="T6" fmla="*/ 57 w 197"/>
                <a:gd name="T7" fmla="*/ 94 h 121"/>
                <a:gd name="T8" fmla="*/ 53 w 197"/>
                <a:gd name="T9" fmla="*/ 83 h 121"/>
                <a:gd name="T10" fmla="*/ 55 w 197"/>
                <a:gd name="T11" fmla="*/ 69 h 121"/>
                <a:gd name="T12" fmla="*/ 64 w 197"/>
                <a:gd name="T13" fmla="*/ 59 h 121"/>
                <a:gd name="T14" fmla="*/ 79 w 197"/>
                <a:gd name="T15" fmla="*/ 50 h 121"/>
                <a:gd name="T16" fmla="*/ 98 w 197"/>
                <a:gd name="T17" fmla="*/ 44 h 121"/>
                <a:gd name="T18" fmla="*/ 108 w 197"/>
                <a:gd name="T19" fmla="*/ 44 h 121"/>
                <a:gd name="T20" fmla="*/ 117 w 197"/>
                <a:gd name="T21" fmla="*/ 44 h 121"/>
                <a:gd name="T22" fmla="*/ 133 w 197"/>
                <a:gd name="T23" fmla="*/ 50 h 121"/>
                <a:gd name="T24" fmla="*/ 145 w 197"/>
                <a:gd name="T25" fmla="*/ 59 h 121"/>
                <a:gd name="T26" fmla="*/ 157 w 197"/>
                <a:gd name="T27" fmla="*/ 77 h 121"/>
                <a:gd name="T28" fmla="*/ 164 w 197"/>
                <a:gd name="T29" fmla="*/ 100 h 121"/>
                <a:gd name="T30" fmla="*/ 166 w 197"/>
                <a:gd name="T31" fmla="*/ 111 h 121"/>
                <a:gd name="T32" fmla="*/ 123 w 197"/>
                <a:gd name="T33" fmla="*/ 114 h 121"/>
                <a:gd name="T34" fmla="*/ 95 w 197"/>
                <a:gd name="T35" fmla="*/ 0 h 121"/>
                <a:gd name="T36" fmla="*/ 78 w 197"/>
                <a:gd name="T37" fmla="*/ 2 h 121"/>
                <a:gd name="T38" fmla="*/ 45 w 197"/>
                <a:gd name="T39" fmla="*/ 11 h 121"/>
                <a:gd name="T40" fmla="*/ 20 w 197"/>
                <a:gd name="T41" fmla="*/ 27 h 121"/>
                <a:gd name="T42" fmla="*/ 4 w 197"/>
                <a:gd name="T43" fmla="*/ 46 h 121"/>
                <a:gd name="T44" fmla="*/ 0 w 197"/>
                <a:gd name="T45" fmla="*/ 67 h 121"/>
                <a:gd name="T46" fmla="*/ 7 w 197"/>
                <a:gd name="T47" fmla="*/ 87 h 121"/>
                <a:gd name="T48" fmla="*/ 29 w 197"/>
                <a:gd name="T49" fmla="*/ 105 h 121"/>
                <a:gd name="T50" fmla="*/ 67 w 197"/>
                <a:gd name="T51" fmla="*/ 117 h 121"/>
                <a:gd name="T52" fmla="*/ 122 w 197"/>
                <a:gd name="T53" fmla="*/ 121 h 121"/>
                <a:gd name="T54" fmla="*/ 157 w 197"/>
                <a:gd name="T55" fmla="*/ 120 h 121"/>
                <a:gd name="T56" fmla="*/ 197 w 197"/>
                <a:gd name="T57" fmla="*/ 115 h 121"/>
                <a:gd name="T58" fmla="*/ 189 w 197"/>
                <a:gd name="T59" fmla="*/ 80 h 121"/>
                <a:gd name="T60" fmla="*/ 176 w 197"/>
                <a:gd name="T61" fmla="*/ 47 h 121"/>
                <a:gd name="T62" fmla="*/ 161 w 197"/>
                <a:gd name="T63" fmla="*/ 27 h 121"/>
                <a:gd name="T64" fmla="*/ 139 w 197"/>
                <a:gd name="T65" fmla="*/ 12 h 121"/>
                <a:gd name="T66" fmla="*/ 113 w 197"/>
                <a:gd name="T67"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7" h="120">
                  <a:moveTo>
                    <a:pt x="123" y="114"/>
                  </a:moveTo>
                  <a:lnTo>
                    <a:pt x="123" y="114"/>
                  </a:lnTo>
                  <a:lnTo>
                    <a:pt x="107" y="112"/>
                  </a:lnTo>
                  <a:lnTo>
                    <a:pt x="92" y="111"/>
                  </a:lnTo>
                  <a:lnTo>
                    <a:pt x="80" y="108"/>
                  </a:lnTo>
                  <a:lnTo>
                    <a:pt x="70" y="103"/>
                  </a:lnTo>
                  <a:lnTo>
                    <a:pt x="63" y="99"/>
                  </a:lnTo>
                  <a:lnTo>
                    <a:pt x="57" y="94"/>
                  </a:lnTo>
                  <a:lnTo>
                    <a:pt x="54" y="89"/>
                  </a:lnTo>
                  <a:lnTo>
                    <a:pt x="53" y="83"/>
                  </a:lnTo>
                  <a:lnTo>
                    <a:pt x="54" y="77"/>
                  </a:lnTo>
                  <a:lnTo>
                    <a:pt x="55" y="69"/>
                  </a:lnTo>
                  <a:lnTo>
                    <a:pt x="60" y="65"/>
                  </a:lnTo>
                  <a:lnTo>
                    <a:pt x="64" y="59"/>
                  </a:lnTo>
                  <a:lnTo>
                    <a:pt x="72" y="55"/>
                  </a:lnTo>
                  <a:lnTo>
                    <a:pt x="79" y="50"/>
                  </a:lnTo>
                  <a:lnTo>
                    <a:pt x="88" y="47"/>
                  </a:lnTo>
                  <a:lnTo>
                    <a:pt x="98" y="44"/>
                  </a:lnTo>
                  <a:lnTo>
                    <a:pt x="98" y="44"/>
                  </a:lnTo>
                  <a:lnTo>
                    <a:pt x="108" y="44"/>
                  </a:lnTo>
                  <a:lnTo>
                    <a:pt x="108" y="44"/>
                  </a:lnTo>
                  <a:lnTo>
                    <a:pt x="117" y="44"/>
                  </a:lnTo>
                  <a:lnTo>
                    <a:pt x="126" y="47"/>
                  </a:lnTo>
                  <a:lnTo>
                    <a:pt x="133" y="50"/>
                  </a:lnTo>
                  <a:lnTo>
                    <a:pt x="141" y="55"/>
                  </a:lnTo>
                  <a:lnTo>
                    <a:pt x="145" y="59"/>
                  </a:lnTo>
                  <a:lnTo>
                    <a:pt x="151" y="65"/>
                  </a:lnTo>
                  <a:lnTo>
                    <a:pt x="157" y="77"/>
                  </a:lnTo>
                  <a:lnTo>
                    <a:pt x="163" y="90"/>
                  </a:lnTo>
                  <a:lnTo>
                    <a:pt x="164" y="100"/>
                  </a:lnTo>
                  <a:lnTo>
                    <a:pt x="166" y="111"/>
                  </a:lnTo>
                  <a:lnTo>
                    <a:pt x="166" y="111"/>
                  </a:lnTo>
                  <a:lnTo>
                    <a:pt x="144" y="112"/>
                  </a:lnTo>
                  <a:lnTo>
                    <a:pt x="123" y="114"/>
                  </a:lnTo>
                  <a:close/>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970"/>
            <p:cNvSpPr/>
            <p:nvPr/>
          </p:nvSpPr>
          <p:spPr bwMode="auto">
            <a:xfrm>
              <a:off x="7512050" y="3090863"/>
              <a:ext cx="179388" cy="111125"/>
            </a:xfrm>
            <a:custGeom>
              <a:avLst/>
              <a:gdLst>
                <a:gd name="T0" fmla="*/ 70 w 113"/>
                <a:gd name="T1" fmla="*/ 70 h 70"/>
                <a:gd name="T2" fmla="*/ 70 w 113"/>
                <a:gd name="T3" fmla="*/ 70 h 70"/>
                <a:gd name="T4" fmla="*/ 54 w 113"/>
                <a:gd name="T5" fmla="*/ 68 h 70"/>
                <a:gd name="T6" fmla="*/ 39 w 113"/>
                <a:gd name="T7" fmla="*/ 67 h 70"/>
                <a:gd name="T8" fmla="*/ 27 w 113"/>
                <a:gd name="T9" fmla="*/ 64 h 70"/>
                <a:gd name="T10" fmla="*/ 17 w 113"/>
                <a:gd name="T11" fmla="*/ 59 h 70"/>
                <a:gd name="T12" fmla="*/ 10 w 113"/>
                <a:gd name="T13" fmla="*/ 55 h 70"/>
                <a:gd name="T14" fmla="*/ 4 w 113"/>
                <a:gd name="T15" fmla="*/ 50 h 70"/>
                <a:gd name="T16" fmla="*/ 1 w 113"/>
                <a:gd name="T17" fmla="*/ 45 h 70"/>
                <a:gd name="T18" fmla="*/ 0 w 113"/>
                <a:gd name="T19" fmla="*/ 39 h 70"/>
                <a:gd name="T20" fmla="*/ 1 w 113"/>
                <a:gd name="T21" fmla="*/ 33 h 70"/>
                <a:gd name="T22" fmla="*/ 2 w 113"/>
                <a:gd name="T23" fmla="*/ 25 h 70"/>
                <a:gd name="T24" fmla="*/ 7 w 113"/>
                <a:gd name="T25" fmla="*/ 21 h 70"/>
                <a:gd name="T26" fmla="*/ 11 w 113"/>
                <a:gd name="T27" fmla="*/ 15 h 70"/>
                <a:gd name="T28" fmla="*/ 19 w 113"/>
                <a:gd name="T29" fmla="*/ 11 h 70"/>
                <a:gd name="T30" fmla="*/ 26 w 113"/>
                <a:gd name="T31" fmla="*/ 6 h 70"/>
                <a:gd name="T32" fmla="*/ 35 w 113"/>
                <a:gd name="T33" fmla="*/ 3 h 70"/>
                <a:gd name="T34" fmla="*/ 45 w 113"/>
                <a:gd name="T35" fmla="*/ 0 h 70"/>
                <a:gd name="T36" fmla="*/ 45 w 113"/>
                <a:gd name="T37" fmla="*/ 0 h 70"/>
                <a:gd name="T38" fmla="*/ 55 w 113"/>
                <a:gd name="T39" fmla="*/ 0 h 70"/>
                <a:gd name="T40" fmla="*/ 55 w 113"/>
                <a:gd name="T41" fmla="*/ 0 h 70"/>
                <a:gd name="T42" fmla="*/ 64 w 113"/>
                <a:gd name="T43" fmla="*/ 0 h 70"/>
                <a:gd name="T44" fmla="*/ 73 w 113"/>
                <a:gd name="T45" fmla="*/ 3 h 70"/>
                <a:gd name="T46" fmla="*/ 80 w 113"/>
                <a:gd name="T47" fmla="*/ 6 h 70"/>
                <a:gd name="T48" fmla="*/ 88 w 113"/>
                <a:gd name="T49" fmla="*/ 11 h 70"/>
                <a:gd name="T50" fmla="*/ 92 w 113"/>
                <a:gd name="T51" fmla="*/ 15 h 70"/>
                <a:gd name="T52" fmla="*/ 98 w 113"/>
                <a:gd name="T53" fmla="*/ 21 h 70"/>
                <a:gd name="T54" fmla="*/ 104 w 113"/>
                <a:gd name="T55" fmla="*/ 33 h 70"/>
                <a:gd name="T56" fmla="*/ 110 w 113"/>
                <a:gd name="T57" fmla="*/ 46 h 70"/>
                <a:gd name="T58" fmla="*/ 111 w 113"/>
                <a:gd name="T59" fmla="*/ 56 h 70"/>
                <a:gd name="T60" fmla="*/ 113 w 113"/>
                <a:gd name="T61" fmla="*/ 67 h 70"/>
                <a:gd name="T62" fmla="*/ 113 w 113"/>
                <a:gd name="T63" fmla="*/ 67 h 70"/>
                <a:gd name="T64" fmla="*/ 91 w 113"/>
                <a:gd name="T65" fmla="*/ 68 h 70"/>
                <a:gd name="T66" fmla="*/ 70 w 113"/>
                <a:gd name="T6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70">
                  <a:moveTo>
                    <a:pt x="70" y="70"/>
                  </a:moveTo>
                  <a:lnTo>
                    <a:pt x="70" y="70"/>
                  </a:lnTo>
                  <a:lnTo>
                    <a:pt x="54" y="68"/>
                  </a:lnTo>
                  <a:lnTo>
                    <a:pt x="39" y="67"/>
                  </a:lnTo>
                  <a:lnTo>
                    <a:pt x="27" y="64"/>
                  </a:lnTo>
                  <a:lnTo>
                    <a:pt x="17" y="59"/>
                  </a:lnTo>
                  <a:lnTo>
                    <a:pt x="10" y="55"/>
                  </a:lnTo>
                  <a:lnTo>
                    <a:pt x="4" y="50"/>
                  </a:lnTo>
                  <a:lnTo>
                    <a:pt x="1" y="45"/>
                  </a:lnTo>
                  <a:lnTo>
                    <a:pt x="0" y="39"/>
                  </a:lnTo>
                  <a:lnTo>
                    <a:pt x="1" y="33"/>
                  </a:lnTo>
                  <a:lnTo>
                    <a:pt x="2" y="25"/>
                  </a:lnTo>
                  <a:lnTo>
                    <a:pt x="7" y="21"/>
                  </a:lnTo>
                  <a:lnTo>
                    <a:pt x="11" y="15"/>
                  </a:lnTo>
                  <a:lnTo>
                    <a:pt x="19" y="11"/>
                  </a:lnTo>
                  <a:lnTo>
                    <a:pt x="26" y="6"/>
                  </a:lnTo>
                  <a:lnTo>
                    <a:pt x="35" y="3"/>
                  </a:lnTo>
                  <a:lnTo>
                    <a:pt x="45" y="0"/>
                  </a:lnTo>
                  <a:lnTo>
                    <a:pt x="45" y="0"/>
                  </a:lnTo>
                  <a:lnTo>
                    <a:pt x="55" y="0"/>
                  </a:lnTo>
                  <a:lnTo>
                    <a:pt x="55" y="0"/>
                  </a:lnTo>
                  <a:lnTo>
                    <a:pt x="64" y="0"/>
                  </a:lnTo>
                  <a:lnTo>
                    <a:pt x="73" y="3"/>
                  </a:lnTo>
                  <a:lnTo>
                    <a:pt x="80" y="6"/>
                  </a:lnTo>
                  <a:lnTo>
                    <a:pt x="88" y="11"/>
                  </a:lnTo>
                  <a:lnTo>
                    <a:pt x="92" y="15"/>
                  </a:lnTo>
                  <a:lnTo>
                    <a:pt x="98" y="21"/>
                  </a:lnTo>
                  <a:lnTo>
                    <a:pt x="104" y="33"/>
                  </a:lnTo>
                  <a:lnTo>
                    <a:pt x="110" y="46"/>
                  </a:lnTo>
                  <a:lnTo>
                    <a:pt x="111" y="56"/>
                  </a:lnTo>
                  <a:lnTo>
                    <a:pt x="113" y="67"/>
                  </a:lnTo>
                  <a:lnTo>
                    <a:pt x="113" y="67"/>
                  </a:lnTo>
                  <a:lnTo>
                    <a:pt x="91" y="68"/>
                  </a:lnTo>
                  <a:lnTo>
                    <a:pt x="70"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971"/>
            <p:cNvSpPr/>
            <p:nvPr/>
          </p:nvSpPr>
          <p:spPr bwMode="auto">
            <a:xfrm>
              <a:off x="7427913" y="3021013"/>
              <a:ext cx="312738" cy="192088"/>
            </a:xfrm>
            <a:custGeom>
              <a:avLst/>
              <a:gdLst>
                <a:gd name="T0" fmla="*/ 95 w 197"/>
                <a:gd name="T1" fmla="*/ 0 h 121"/>
                <a:gd name="T2" fmla="*/ 95 w 197"/>
                <a:gd name="T3" fmla="*/ 0 h 121"/>
                <a:gd name="T4" fmla="*/ 78 w 197"/>
                <a:gd name="T5" fmla="*/ 2 h 121"/>
                <a:gd name="T6" fmla="*/ 78 w 197"/>
                <a:gd name="T7" fmla="*/ 2 h 121"/>
                <a:gd name="T8" fmla="*/ 60 w 197"/>
                <a:gd name="T9" fmla="*/ 6 h 121"/>
                <a:gd name="T10" fmla="*/ 45 w 197"/>
                <a:gd name="T11" fmla="*/ 11 h 121"/>
                <a:gd name="T12" fmla="*/ 30 w 197"/>
                <a:gd name="T13" fmla="*/ 18 h 121"/>
                <a:gd name="T14" fmla="*/ 20 w 197"/>
                <a:gd name="T15" fmla="*/ 27 h 121"/>
                <a:gd name="T16" fmla="*/ 10 w 197"/>
                <a:gd name="T17" fmla="*/ 36 h 121"/>
                <a:gd name="T18" fmla="*/ 4 w 197"/>
                <a:gd name="T19" fmla="*/ 46 h 121"/>
                <a:gd name="T20" fmla="*/ 0 w 197"/>
                <a:gd name="T21" fmla="*/ 56 h 121"/>
                <a:gd name="T22" fmla="*/ 0 w 197"/>
                <a:gd name="T23" fmla="*/ 67 h 121"/>
                <a:gd name="T24" fmla="*/ 2 w 197"/>
                <a:gd name="T25" fmla="*/ 77 h 121"/>
                <a:gd name="T26" fmla="*/ 7 w 197"/>
                <a:gd name="T27" fmla="*/ 87 h 121"/>
                <a:gd name="T28" fmla="*/ 17 w 197"/>
                <a:gd name="T29" fmla="*/ 96 h 121"/>
                <a:gd name="T30" fmla="*/ 29 w 197"/>
                <a:gd name="T31" fmla="*/ 105 h 121"/>
                <a:gd name="T32" fmla="*/ 47 w 197"/>
                <a:gd name="T33" fmla="*/ 111 h 121"/>
                <a:gd name="T34" fmla="*/ 67 w 197"/>
                <a:gd name="T35" fmla="*/ 117 h 121"/>
                <a:gd name="T36" fmla="*/ 92 w 197"/>
                <a:gd name="T37" fmla="*/ 120 h 121"/>
                <a:gd name="T38" fmla="*/ 122 w 197"/>
                <a:gd name="T39" fmla="*/ 121 h 121"/>
                <a:gd name="T40" fmla="*/ 122 w 197"/>
                <a:gd name="T41" fmla="*/ 121 h 121"/>
                <a:gd name="T42" fmla="*/ 157 w 197"/>
                <a:gd name="T43" fmla="*/ 120 h 121"/>
                <a:gd name="T44" fmla="*/ 197 w 197"/>
                <a:gd name="T45" fmla="*/ 115 h 121"/>
                <a:gd name="T46" fmla="*/ 197 w 197"/>
                <a:gd name="T47" fmla="*/ 115 h 121"/>
                <a:gd name="T48" fmla="*/ 194 w 197"/>
                <a:gd name="T49" fmla="*/ 97 h 121"/>
                <a:gd name="T50" fmla="*/ 189 w 197"/>
                <a:gd name="T51" fmla="*/ 80 h 121"/>
                <a:gd name="T52" fmla="*/ 182 w 197"/>
                <a:gd name="T53" fmla="*/ 58 h 121"/>
                <a:gd name="T54" fmla="*/ 176 w 197"/>
                <a:gd name="T55" fmla="*/ 47 h 121"/>
                <a:gd name="T56" fmla="*/ 169 w 197"/>
                <a:gd name="T57" fmla="*/ 37 h 121"/>
                <a:gd name="T58" fmla="*/ 161 w 197"/>
                <a:gd name="T59" fmla="*/ 27 h 121"/>
                <a:gd name="T60" fmla="*/ 151 w 197"/>
                <a:gd name="T61" fmla="*/ 19 h 121"/>
                <a:gd name="T62" fmla="*/ 139 w 197"/>
                <a:gd name="T63" fmla="*/ 12 h 121"/>
                <a:gd name="T64" fmla="*/ 128 w 197"/>
                <a:gd name="T65" fmla="*/ 6 h 121"/>
                <a:gd name="T66" fmla="*/ 113 w 197"/>
                <a:gd name="T67" fmla="*/ 2 h 121"/>
                <a:gd name="T68" fmla="*/ 95 w 197"/>
                <a:gd name="T6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 h="120">
                  <a:moveTo>
                    <a:pt x="95" y="0"/>
                  </a:moveTo>
                  <a:lnTo>
                    <a:pt x="95" y="0"/>
                  </a:lnTo>
                  <a:lnTo>
                    <a:pt x="78" y="2"/>
                  </a:lnTo>
                  <a:lnTo>
                    <a:pt x="78" y="2"/>
                  </a:lnTo>
                  <a:lnTo>
                    <a:pt x="60" y="6"/>
                  </a:lnTo>
                  <a:lnTo>
                    <a:pt x="45" y="11"/>
                  </a:lnTo>
                  <a:lnTo>
                    <a:pt x="30" y="18"/>
                  </a:lnTo>
                  <a:lnTo>
                    <a:pt x="20" y="27"/>
                  </a:lnTo>
                  <a:lnTo>
                    <a:pt x="10" y="36"/>
                  </a:lnTo>
                  <a:lnTo>
                    <a:pt x="4" y="46"/>
                  </a:lnTo>
                  <a:lnTo>
                    <a:pt x="0" y="56"/>
                  </a:lnTo>
                  <a:lnTo>
                    <a:pt x="0" y="67"/>
                  </a:lnTo>
                  <a:lnTo>
                    <a:pt x="2" y="77"/>
                  </a:lnTo>
                  <a:lnTo>
                    <a:pt x="7" y="87"/>
                  </a:lnTo>
                  <a:lnTo>
                    <a:pt x="17" y="96"/>
                  </a:lnTo>
                  <a:lnTo>
                    <a:pt x="29" y="105"/>
                  </a:lnTo>
                  <a:lnTo>
                    <a:pt x="47" y="111"/>
                  </a:lnTo>
                  <a:lnTo>
                    <a:pt x="67" y="117"/>
                  </a:lnTo>
                  <a:lnTo>
                    <a:pt x="92" y="120"/>
                  </a:lnTo>
                  <a:lnTo>
                    <a:pt x="122" y="121"/>
                  </a:lnTo>
                  <a:lnTo>
                    <a:pt x="122" y="121"/>
                  </a:lnTo>
                  <a:lnTo>
                    <a:pt x="157" y="120"/>
                  </a:lnTo>
                  <a:lnTo>
                    <a:pt x="197" y="115"/>
                  </a:lnTo>
                  <a:lnTo>
                    <a:pt x="197" y="115"/>
                  </a:lnTo>
                  <a:lnTo>
                    <a:pt x="194" y="97"/>
                  </a:lnTo>
                  <a:lnTo>
                    <a:pt x="189" y="80"/>
                  </a:lnTo>
                  <a:lnTo>
                    <a:pt x="182" y="58"/>
                  </a:lnTo>
                  <a:lnTo>
                    <a:pt x="176" y="47"/>
                  </a:lnTo>
                  <a:lnTo>
                    <a:pt x="169" y="37"/>
                  </a:lnTo>
                  <a:lnTo>
                    <a:pt x="161" y="27"/>
                  </a:lnTo>
                  <a:lnTo>
                    <a:pt x="151" y="19"/>
                  </a:lnTo>
                  <a:lnTo>
                    <a:pt x="139" y="12"/>
                  </a:lnTo>
                  <a:lnTo>
                    <a:pt x="128" y="6"/>
                  </a:lnTo>
                  <a:lnTo>
                    <a:pt x="113" y="2"/>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972"/>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973"/>
            <p:cNvSpPr/>
            <p:nvPr/>
          </p:nvSpPr>
          <p:spPr bwMode="auto">
            <a:xfrm>
              <a:off x="8029575" y="2995613"/>
              <a:ext cx="320675" cy="168275"/>
            </a:xfrm>
            <a:custGeom>
              <a:avLst/>
              <a:gdLst>
                <a:gd name="T0" fmla="*/ 168 w 202"/>
                <a:gd name="T1" fmla="*/ 0 h 106"/>
                <a:gd name="T2" fmla="*/ 168 w 202"/>
                <a:gd name="T3" fmla="*/ 0 h 106"/>
                <a:gd name="T4" fmla="*/ 167 w 202"/>
                <a:gd name="T5" fmla="*/ 3 h 106"/>
                <a:gd name="T6" fmla="*/ 162 w 202"/>
                <a:gd name="T7" fmla="*/ 10 h 106"/>
                <a:gd name="T8" fmla="*/ 153 w 202"/>
                <a:gd name="T9" fmla="*/ 22 h 106"/>
                <a:gd name="T10" fmla="*/ 139 w 202"/>
                <a:gd name="T11" fmla="*/ 37 h 106"/>
                <a:gd name="T12" fmla="*/ 128 w 202"/>
                <a:gd name="T13" fmla="*/ 44 h 106"/>
                <a:gd name="T14" fmla="*/ 118 w 202"/>
                <a:gd name="T15" fmla="*/ 53 h 106"/>
                <a:gd name="T16" fmla="*/ 103 w 202"/>
                <a:gd name="T17" fmla="*/ 62 h 106"/>
                <a:gd name="T18" fmla="*/ 89 w 202"/>
                <a:gd name="T19" fmla="*/ 71 h 106"/>
                <a:gd name="T20" fmla="*/ 69 w 202"/>
                <a:gd name="T21" fmla="*/ 80 h 106"/>
                <a:gd name="T22" fmla="*/ 49 w 202"/>
                <a:gd name="T23" fmla="*/ 88 h 106"/>
                <a:gd name="T24" fmla="*/ 27 w 202"/>
                <a:gd name="T25" fmla="*/ 97 h 106"/>
                <a:gd name="T26" fmla="*/ 0 w 202"/>
                <a:gd name="T27" fmla="*/ 106 h 106"/>
                <a:gd name="T28" fmla="*/ 0 w 202"/>
                <a:gd name="T29" fmla="*/ 106 h 106"/>
                <a:gd name="T30" fmla="*/ 21 w 202"/>
                <a:gd name="T31" fmla="*/ 105 h 106"/>
                <a:gd name="T32" fmla="*/ 41 w 202"/>
                <a:gd name="T33" fmla="*/ 102 h 106"/>
                <a:gd name="T34" fmla="*/ 61 w 202"/>
                <a:gd name="T35" fmla="*/ 99 h 106"/>
                <a:gd name="T36" fmla="*/ 80 w 202"/>
                <a:gd name="T37" fmla="*/ 94 h 106"/>
                <a:gd name="T38" fmla="*/ 114 w 202"/>
                <a:gd name="T39" fmla="*/ 84 h 106"/>
                <a:gd name="T40" fmla="*/ 143 w 202"/>
                <a:gd name="T41" fmla="*/ 72 h 106"/>
                <a:gd name="T42" fmla="*/ 168 w 202"/>
                <a:gd name="T43" fmla="*/ 60 h 106"/>
                <a:gd name="T44" fmla="*/ 186 w 202"/>
                <a:gd name="T45" fmla="*/ 52 h 106"/>
                <a:gd name="T46" fmla="*/ 202 w 202"/>
                <a:gd name="T47" fmla="*/ 41 h 106"/>
                <a:gd name="T48" fmla="*/ 168 w 202"/>
                <a:gd name="T4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05">
                  <a:moveTo>
                    <a:pt x="168" y="0"/>
                  </a:moveTo>
                  <a:lnTo>
                    <a:pt x="168" y="0"/>
                  </a:lnTo>
                  <a:lnTo>
                    <a:pt x="167" y="3"/>
                  </a:lnTo>
                  <a:lnTo>
                    <a:pt x="162" y="10"/>
                  </a:lnTo>
                  <a:lnTo>
                    <a:pt x="153" y="22"/>
                  </a:lnTo>
                  <a:lnTo>
                    <a:pt x="139" y="37"/>
                  </a:lnTo>
                  <a:lnTo>
                    <a:pt x="128" y="44"/>
                  </a:lnTo>
                  <a:lnTo>
                    <a:pt x="118" y="53"/>
                  </a:lnTo>
                  <a:lnTo>
                    <a:pt x="103" y="62"/>
                  </a:lnTo>
                  <a:lnTo>
                    <a:pt x="89" y="71"/>
                  </a:lnTo>
                  <a:lnTo>
                    <a:pt x="69" y="80"/>
                  </a:lnTo>
                  <a:lnTo>
                    <a:pt x="49" y="88"/>
                  </a:lnTo>
                  <a:lnTo>
                    <a:pt x="27" y="97"/>
                  </a:lnTo>
                  <a:lnTo>
                    <a:pt x="0" y="106"/>
                  </a:lnTo>
                  <a:lnTo>
                    <a:pt x="0" y="106"/>
                  </a:lnTo>
                  <a:lnTo>
                    <a:pt x="21" y="105"/>
                  </a:lnTo>
                  <a:lnTo>
                    <a:pt x="41" y="102"/>
                  </a:lnTo>
                  <a:lnTo>
                    <a:pt x="61" y="99"/>
                  </a:lnTo>
                  <a:lnTo>
                    <a:pt x="80" y="94"/>
                  </a:lnTo>
                  <a:lnTo>
                    <a:pt x="114" y="84"/>
                  </a:lnTo>
                  <a:lnTo>
                    <a:pt x="143" y="72"/>
                  </a:lnTo>
                  <a:lnTo>
                    <a:pt x="168" y="60"/>
                  </a:lnTo>
                  <a:lnTo>
                    <a:pt x="186" y="52"/>
                  </a:lnTo>
                  <a:lnTo>
                    <a:pt x="202" y="41"/>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974"/>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975"/>
            <p:cNvSpPr/>
            <p:nvPr/>
          </p:nvSpPr>
          <p:spPr bwMode="auto">
            <a:xfrm>
              <a:off x="7183438" y="3222626"/>
              <a:ext cx="339725" cy="112713"/>
            </a:xfrm>
            <a:custGeom>
              <a:avLst/>
              <a:gdLst>
                <a:gd name="T0" fmla="*/ 139 w 214"/>
                <a:gd name="T1" fmla="*/ 0 h 71"/>
                <a:gd name="T2" fmla="*/ 139 w 214"/>
                <a:gd name="T3" fmla="*/ 0 h 71"/>
                <a:gd name="T4" fmla="*/ 111 w 214"/>
                <a:gd name="T5" fmla="*/ 0 h 71"/>
                <a:gd name="T6" fmla="*/ 84 w 214"/>
                <a:gd name="T7" fmla="*/ 3 h 71"/>
                <a:gd name="T8" fmla="*/ 61 w 214"/>
                <a:gd name="T9" fmla="*/ 6 h 71"/>
                <a:gd name="T10" fmla="*/ 40 w 214"/>
                <a:gd name="T11" fmla="*/ 10 h 71"/>
                <a:gd name="T12" fmla="*/ 11 w 214"/>
                <a:gd name="T13" fmla="*/ 18 h 71"/>
                <a:gd name="T14" fmla="*/ 0 w 214"/>
                <a:gd name="T15" fmla="*/ 20 h 71"/>
                <a:gd name="T16" fmla="*/ 18 w 214"/>
                <a:gd name="T17" fmla="*/ 71 h 71"/>
                <a:gd name="T18" fmla="*/ 18 w 214"/>
                <a:gd name="T19" fmla="*/ 71 h 71"/>
                <a:gd name="T20" fmla="*/ 20 w 214"/>
                <a:gd name="T21" fmla="*/ 68 h 71"/>
                <a:gd name="T22" fmla="*/ 27 w 214"/>
                <a:gd name="T23" fmla="*/ 62 h 71"/>
                <a:gd name="T24" fmla="*/ 39 w 214"/>
                <a:gd name="T25" fmla="*/ 53 h 71"/>
                <a:gd name="T26" fmla="*/ 58 w 214"/>
                <a:gd name="T27" fmla="*/ 41 h 71"/>
                <a:gd name="T28" fmla="*/ 84 w 214"/>
                <a:gd name="T29" fmla="*/ 31 h 71"/>
                <a:gd name="T30" fmla="*/ 99 w 214"/>
                <a:gd name="T31" fmla="*/ 25 h 71"/>
                <a:gd name="T32" fmla="*/ 118 w 214"/>
                <a:gd name="T33" fmla="*/ 20 h 71"/>
                <a:gd name="T34" fmla="*/ 137 w 214"/>
                <a:gd name="T35" fmla="*/ 16 h 71"/>
                <a:gd name="T36" fmla="*/ 161 w 214"/>
                <a:gd name="T37" fmla="*/ 12 h 71"/>
                <a:gd name="T38" fmla="*/ 186 w 214"/>
                <a:gd name="T39" fmla="*/ 9 h 71"/>
                <a:gd name="T40" fmla="*/ 214 w 214"/>
                <a:gd name="T41" fmla="*/ 7 h 71"/>
                <a:gd name="T42" fmla="*/ 214 w 214"/>
                <a:gd name="T43" fmla="*/ 7 h 71"/>
                <a:gd name="T44" fmla="*/ 195 w 214"/>
                <a:gd name="T45" fmla="*/ 3 h 71"/>
                <a:gd name="T46" fmla="*/ 176 w 214"/>
                <a:gd name="T47" fmla="*/ 1 h 71"/>
                <a:gd name="T48" fmla="*/ 156 w 214"/>
                <a:gd name="T49" fmla="*/ 0 h 71"/>
                <a:gd name="T50" fmla="*/ 139 w 214"/>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71">
                  <a:moveTo>
                    <a:pt x="139" y="0"/>
                  </a:moveTo>
                  <a:lnTo>
                    <a:pt x="139" y="0"/>
                  </a:lnTo>
                  <a:lnTo>
                    <a:pt x="111" y="0"/>
                  </a:lnTo>
                  <a:lnTo>
                    <a:pt x="84" y="3"/>
                  </a:lnTo>
                  <a:lnTo>
                    <a:pt x="61" y="6"/>
                  </a:lnTo>
                  <a:lnTo>
                    <a:pt x="40" y="10"/>
                  </a:lnTo>
                  <a:lnTo>
                    <a:pt x="11" y="18"/>
                  </a:lnTo>
                  <a:lnTo>
                    <a:pt x="0" y="20"/>
                  </a:lnTo>
                  <a:lnTo>
                    <a:pt x="18" y="71"/>
                  </a:lnTo>
                  <a:lnTo>
                    <a:pt x="18" y="71"/>
                  </a:lnTo>
                  <a:lnTo>
                    <a:pt x="20" y="68"/>
                  </a:lnTo>
                  <a:lnTo>
                    <a:pt x="27" y="62"/>
                  </a:lnTo>
                  <a:lnTo>
                    <a:pt x="39" y="53"/>
                  </a:lnTo>
                  <a:lnTo>
                    <a:pt x="58" y="41"/>
                  </a:lnTo>
                  <a:lnTo>
                    <a:pt x="84" y="31"/>
                  </a:lnTo>
                  <a:lnTo>
                    <a:pt x="99" y="25"/>
                  </a:lnTo>
                  <a:lnTo>
                    <a:pt x="118" y="20"/>
                  </a:lnTo>
                  <a:lnTo>
                    <a:pt x="137" y="16"/>
                  </a:lnTo>
                  <a:lnTo>
                    <a:pt x="161" y="12"/>
                  </a:lnTo>
                  <a:lnTo>
                    <a:pt x="186" y="9"/>
                  </a:lnTo>
                  <a:lnTo>
                    <a:pt x="214" y="7"/>
                  </a:lnTo>
                  <a:lnTo>
                    <a:pt x="214" y="7"/>
                  </a:lnTo>
                  <a:lnTo>
                    <a:pt x="195" y="3"/>
                  </a:lnTo>
                  <a:lnTo>
                    <a:pt x="176" y="1"/>
                  </a:lnTo>
                  <a:lnTo>
                    <a:pt x="156" y="0"/>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976"/>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977"/>
            <p:cNvSpPr/>
            <p:nvPr/>
          </p:nvSpPr>
          <p:spPr bwMode="auto">
            <a:xfrm>
              <a:off x="7429500" y="3471863"/>
              <a:ext cx="373063" cy="530225"/>
            </a:xfrm>
            <a:custGeom>
              <a:avLst/>
              <a:gdLst>
                <a:gd name="T0" fmla="*/ 194 w 235"/>
                <a:gd name="T1" fmla="*/ 0 h 334"/>
                <a:gd name="T2" fmla="*/ 0 w 235"/>
                <a:gd name="T3" fmla="*/ 27 h 334"/>
                <a:gd name="T4" fmla="*/ 41 w 235"/>
                <a:gd name="T5" fmla="*/ 334 h 334"/>
                <a:gd name="T6" fmla="*/ 235 w 235"/>
                <a:gd name="T7" fmla="*/ 308 h 334"/>
                <a:gd name="T8" fmla="*/ 194 w 235"/>
                <a:gd name="T9" fmla="*/ 0 h 334"/>
              </a:gdLst>
              <a:ahLst/>
              <a:cxnLst>
                <a:cxn ang="0">
                  <a:pos x="T0" y="T1"/>
                </a:cxn>
                <a:cxn ang="0">
                  <a:pos x="T2" y="T3"/>
                </a:cxn>
                <a:cxn ang="0">
                  <a:pos x="T4" y="T5"/>
                </a:cxn>
                <a:cxn ang="0">
                  <a:pos x="T6" y="T7"/>
                </a:cxn>
                <a:cxn ang="0">
                  <a:pos x="T8" y="T9"/>
                </a:cxn>
              </a:cxnLst>
              <a:rect l="0" t="0" r="r" b="b"/>
              <a:pathLst>
                <a:path w="235" h="334">
                  <a:moveTo>
                    <a:pt x="194" y="0"/>
                  </a:moveTo>
                  <a:lnTo>
                    <a:pt x="0" y="27"/>
                  </a:lnTo>
                  <a:lnTo>
                    <a:pt x="41" y="334"/>
                  </a:lnTo>
                  <a:lnTo>
                    <a:pt x="235"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978"/>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979"/>
            <p:cNvSpPr/>
            <p:nvPr/>
          </p:nvSpPr>
          <p:spPr bwMode="auto">
            <a:xfrm>
              <a:off x="7880350" y="3411538"/>
              <a:ext cx="376238" cy="530225"/>
            </a:xfrm>
            <a:custGeom>
              <a:avLst/>
              <a:gdLst>
                <a:gd name="T0" fmla="*/ 194 w 237"/>
                <a:gd name="T1" fmla="*/ 0 h 334"/>
                <a:gd name="T2" fmla="*/ 0 w 237"/>
                <a:gd name="T3" fmla="*/ 27 h 334"/>
                <a:gd name="T4" fmla="*/ 41 w 237"/>
                <a:gd name="T5" fmla="*/ 334 h 334"/>
                <a:gd name="T6" fmla="*/ 237 w 237"/>
                <a:gd name="T7" fmla="*/ 308 h 334"/>
                <a:gd name="T8" fmla="*/ 194 w 237"/>
                <a:gd name="T9" fmla="*/ 0 h 334"/>
              </a:gdLst>
              <a:ahLst/>
              <a:cxnLst>
                <a:cxn ang="0">
                  <a:pos x="T0" y="T1"/>
                </a:cxn>
                <a:cxn ang="0">
                  <a:pos x="T2" y="T3"/>
                </a:cxn>
                <a:cxn ang="0">
                  <a:pos x="T4" y="T5"/>
                </a:cxn>
                <a:cxn ang="0">
                  <a:pos x="T6" y="T7"/>
                </a:cxn>
                <a:cxn ang="0">
                  <a:pos x="T8" y="T9"/>
                </a:cxn>
              </a:cxnLst>
              <a:rect l="0" t="0" r="r" b="b"/>
              <a:pathLst>
                <a:path w="236" h="334">
                  <a:moveTo>
                    <a:pt x="194" y="0"/>
                  </a:moveTo>
                  <a:lnTo>
                    <a:pt x="0" y="27"/>
                  </a:lnTo>
                  <a:lnTo>
                    <a:pt x="41" y="334"/>
                  </a:lnTo>
                  <a:lnTo>
                    <a:pt x="237" y="308"/>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980"/>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close/>
                </a:path>
              </a:pathLst>
            </a:custGeom>
            <a:solidFill>
              <a:srgbClr val="F5F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981"/>
            <p:cNvSpPr/>
            <p:nvPr/>
          </p:nvSpPr>
          <p:spPr bwMode="auto">
            <a:xfrm>
              <a:off x="7334250" y="3182938"/>
              <a:ext cx="915988" cy="303213"/>
            </a:xfrm>
            <a:custGeom>
              <a:avLst/>
              <a:gdLst>
                <a:gd name="T0" fmla="*/ 560 w 577"/>
                <a:gd name="T1" fmla="*/ 0 h 191"/>
                <a:gd name="T2" fmla="*/ 0 w 577"/>
                <a:gd name="T3" fmla="*/ 76 h 191"/>
                <a:gd name="T4" fmla="*/ 16 w 577"/>
                <a:gd name="T5" fmla="*/ 191 h 191"/>
                <a:gd name="T6" fmla="*/ 577 w 577"/>
                <a:gd name="T7" fmla="*/ 115 h 191"/>
                <a:gd name="T8" fmla="*/ 560 w 577"/>
                <a:gd name="T9" fmla="*/ 0 h 191"/>
              </a:gdLst>
              <a:ahLst/>
              <a:cxnLst>
                <a:cxn ang="0">
                  <a:pos x="T0" y="T1"/>
                </a:cxn>
                <a:cxn ang="0">
                  <a:pos x="T2" y="T3"/>
                </a:cxn>
                <a:cxn ang="0">
                  <a:pos x="T4" y="T5"/>
                </a:cxn>
                <a:cxn ang="0">
                  <a:pos x="T6" y="T7"/>
                </a:cxn>
                <a:cxn ang="0">
                  <a:pos x="T8" y="T9"/>
                </a:cxn>
              </a:cxnLst>
              <a:rect l="0" t="0" r="r" b="b"/>
              <a:pathLst>
                <a:path w="577" h="191">
                  <a:moveTo>
                    <a:pt x="560" y="0"/>
                  </a:moveTo>
                  <a:lnTo>
                    <a:pt x="0" y="76"/>
                  </a:lnTo>
                  <a:lnTo>
                    <a:pt x="16" y="191"/>
                  </a:lnTo>
                  <a:lnTo>
                    <a:pt x="577" y="115"/>
                  </a:lnTo>
                  <a:lnTo>
                    <a:pt x="5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982" y="5863172"/>
            <a:ext cx="3298803" cy="1004944"/>
          </a:xfrm>
          <a:prstGeom prst="rect">
            <a:avLst/>
          </a:prstGeom>
        </p:spPr>
      </p:pic>
      <p:pic>
        <p:nvPicPr>
          <p:cNvPr id="82" name="图片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726" y="5860919"/>
            <a:ext cx="3298803" cy="100494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rcRect t="14039" r="26755"/>
          <a:stretch>
            <a:fillRect/>
          </a:stretch>
        </p:blipFill>
        <p:spPr>
          <a:xfrm>
            <a:off x="1731421" y="0"/>
            <a:ext cx="7412579" cy="1179146"/>
          </a:xfrm>
          <a:prstGeom prst="rect">
            <a:avLst/>
          </a:prstGeom>
        </p:spPr>
      </p:pic>
      <p:pic>
        <p:nvPicPr>
          <p:cNvPr id="84" name="图片 83"/>
          <p:cNvPicPr>
            <a:picLocks noChangeAspect="1"/>
          </p:cNvPicPr>
          <p:nvPr/>
        </p:nvPicPr>
        <p:blipFill>
          <a:blip r:embed="rId6">
            <a:extLst>
              <a:ext uri="{28A0092B-C50C-407E-A947-70E740481C1C}">
                <a14:useLocalDpi xmlns:a14="http://schemas.microsoft.com/office/drawing/2010/main" val="0"/>
              </a:ext>
            </a:extLst>
          </a:blip>
          <a:srcRect l="12337" t="5480"/>
          <a:stretch>
            <a:fillRect/>
          </a:stretch>
        </p:blipFill>
        <p:spPr>
          <a:xfrm>
            <a:off x="-11876" y="0"/>
            <a:ext cx="1832698" cy="2958978"/>
          </a:xfrm>
          <a:prstGeom prst="rect">
            <a:avLst/>
          </a:prstGeom>
        </p:spPr>
      </p:pic>
      <p:sp>
        <p:nvSpPr>
          <p:cNvPr id="2" name="Title 1"/>
          <p:cNvSpPr>
            <a:spLocks noGrp="1"/>
          </p:cNvSpPr>
          <p:nvPr>
            <p:ph type="title" hasCustomPrompt="1"/>
          </p:nvPr>
        </p:nvSpPr>
        <p:spPr>
          <a:xfrm>
            <a:off x="628650" y="2406607"/>
            <a:ext cx="7886700" cy="1311128"/>
          </a:xfrm>
        </p:spPr>
        <p:txBody>
          <a:bodyPr>
            <a:normAutofit/>
          </a:bodyPr>
          <a:lstStyle>
            <a:lvl1pPr algn="ctr">
              <a:defRPr sz="6600" b="1"/>
            </a:lvl1pPr>
          </a:lstStyle>
          <a:p>
            <a:r>
              <a:rPr lang="zh-CN" altLang="en-US"/>
              <a:t>单击此处编辑标题</a:t>
            </a:r>
            <a:endParaRPr lang="en-US"/>
          </a:p>
        </p:txBody>
      </p:sp>
      <p:sp>
        <p:nvSpPr>
          <p:cNvPr id="3" name="Date Placeholder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0" y="457200"/>
            <a:ext cx="3123900" cy="1600200"/>
          </a:xfrm>
        </p:spPr>
        <p:txBody>
          <a:bodyPr anchor="t" anchorCtr="0">
            <a:normAutofit/>
          </a:bodyPr>
          <a:lstStyle>
            <a:lvl1pPr>
              <a:defRPr sz="3200"/>
            </a:lvl1pPr>
          </a:lstStyle>
          <a:p>
            <a:r>
              <a:rPr lang="zh-CN" altLang="en-US"/>
              <a:t>单击此处编辑母版标题样式</a:t>
            </a:r>
            <a:endParaRPr lang="zh-CN" altLang="en-US"/>
          </a:p>
        </p:txBody>
      </p:sp>
      <p:sp>
        <p:nvSpPr>
          <p:cNvPr id="3" name="图片占位符 2"/>
          <p:cNvSpPr>
            <a:spLocks noGrp="1" noChangeAspect="1"/>
          </p:cNvSpPr>
          <p:nvPr>
            <p:ph type="pic" idx="1"/>
          </p:nvPr>
        </p:nvSpPr>
        <p:spPr>
          <a:xfrm>
            <a:off x="3888000" y="457200"/>
            <a:ext cx="46278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transition/>
  <p:hf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100" y="365125"/>
            <a:ext cx="984250" cy="5811838"/>
          </a:xfrm>
        </p:spPr>
        <p:txBody>
          <a:bodyPr vert="eaVert">
            <a:normAutofit/>
          </a:bodyPr>
          <a:lstStyle>
            <a:lvl1pPr>
              <a:defRPr sz="3600"/>
            </a:lvl1p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5125"/>
            <a:ext cx="6813550" cy="5811838"/>
          </a:xfrm>
        </p:spPr>
        <p:txBody>
          <a:bodyPr vert="eaVert"/>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69CA8-9440-412E-B75F-774F30CB1F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97693-E41F-43B8-8D97-0CEF64E8FC50}" type="slidenum">
              <a:rPr lang="zh-CN" altLang="en-US" smtClean="0"/>
            </a:fld>
            <a:endParaRPr lang="zh-CN" altLang="en-US"/>
          </a:p>
        </p:txBody>
      </p:sp>
    </p:spTree>
  </p:cSld>
  <p:clrMapOvr>
    <a:masterClrMapping/>
  </p:clrMapOvr>
  <p:transition/>
  <p:hf dt="0"/>
</p:sldLayout>
</file>

<file path=ppt/slideMasters/_rels/slideMaster1.xml.rels><?xml version="1.0" encoding="UTF-8" standalone="yes"?>
<Relationships xmlns="http://schemas.openxmlformats.org/package/2006/relationships"><Relationship Id="rId99" Type="http://schemas.openxmlformats.org/officeDocument/2006/relationships/slideLayout" Target="../slideLayouts/slideLayout99.xml"/><Relationship Id="rId98" Type="http://schemas.openxmlformats.org/officeDocument/2006/relationships/slideLayout" Target="../slideLayouts/slideLayout98.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 Type="http://schemas.openxmlformats.org/officeDocument/2006/relationships/slideLayout" Target="../slideLayouts/slideLayout9.xml"/><Relationship Id="rId89" Type="http://schemas.openxmlformats.org/officeDocument/2006/relationships/slideLayout" Target="../slideLayouts/slideLayout89.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80" Type="http://schemas.openxmlformats.org/officeDocument/2006/relationships/slideLayout" Target="../slideLayouts/slideLayout80.xml"/><Relationship Id="rId8" Type="http://schemas.openxmlformats.org/officeDocument/2006/relationships/slideLayout" Target="../slideLayouts/slideLayout8.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5" Type="http://schemas.openxmlformats.org/officeDocument/2006/relationships/theme" Target="../theme/theme1.xml"/><Relationship Id="rId154" Type="http://schemas.openxmlformats.org/officeDocument/2006/relationships/tags" Target="../tags/tag3.xml"/><Relationship Id="rId153" Type="http://schemas.openxmlformats.org/officeDocument/2006/relationships/tags" Target="../tags/tag2.xml"/><Relationship Id="rId152" Type="http://schemas.openxmlformats.org/officeDocument/2006/relationships/tags" Target="../tags/tag1.xml"/><Relationship Id="rId151" Type="http://schemas.openxmlformats.org/officeDocument/2006/relationships/image" Target="../media/image7.jpeg"/><Relationship Id="rId150" Type="http://schemas.openxmlformats.org/officeDocument/2006/relationships/slideLayout" Target="../slideLayouts/slideLayout150.xml"/><Relationship Id="rId15" Type="http://schemas.openxmlformats.org/officeDocument/2006/relationships/slideLayout" Target="../slideLayouts/slideLayout15.xml"/><Relationship Id="rId149" Type="http://schemas.openxmlformats.org/officeDocument/2006/relationships/slideLayout" Target="../slideLayouts/slideLayout149.xml"/><Relationship Id="rId148" Type="http://schemas.openxmlformats.org/officeDocument/2006/relationships/slideLayout" Target="../slideLayouts/slideLayout148.xml"/><Relationship Id="rId147" Type="http://schemas.openxmlformats.org/officeDocument/2006/relationships/slideLayout" Target="../slideLayouts/slideLayout147.xml"/><Relationship Id="rId146" Type="http://schemas.openxmlformats.org/officeDocument/2006/relationships/slideLayout" Target="../slideLayouts/slideLayout146.xml"/><Relationship Id="rId145" Type="http://schemas.openxmlformats.org/officeDocument/2006/relationships/slideLayout" Target="../slideLayouts/slideLayout145.xml"/><Relationship Id="rId144" Type="http://schemas.openxmlformats.org/officeDocument/2006/relationships/slideLayout" Target="../slideLayouts/slideLayout144.xml"/><Relationship Id="rId143" Type="http://schemas.openxmlformats.org/officeDocument/2006/relationships/slideLayout" Target="../slideLayouts/slideLayout143.xml"/><Relationship Id="rId142" Type="http://schemas.openxmlformats.org/officeDocument/2006/relationships/slideLayout" Target="../slideLayouts/slideLayout14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14" Type="http://schemas.openxmlformats.org/officeDocument/2006/relationships/slideLayout" Target="../slideLayouts/slideLayout14.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125" Type="http://schemas.openxmlformats.org/officeDocument/2006/relationships/slideLayout" Target="../slideLayouts/slideLayout125.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121" Type="http://schemas.openxmlformats.org/officeDocument/2006/relationships/slideLayout" Target="../slideLayouts/slideLayout121.xml"/><Relationship Id="rId120" Type="http://schemas.openxmlformats.org/officeDocument/2006/relationships/slideLayout" Target="../slideLayouts/slideLayout120.xml"/><Relationship Id="rId12" Type="http://schemas.openxmlformats.org/officeDocument/2006/relationships/slideLayout" Target="../slideLayouts/slideLayout12.xml"/><Relationship Id="rId119" Type="http://schemas.openxmlformats.org/officeDocument/2006/relationships/slideLayout" Target="../slideLayouts/slideLayout119.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4" Type="http://schemas.openxmlformats.org/officeDocument/2006/relationships/slideLayout" Target="../slideLayouts/slideLayout114.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110" Type="http://schemas.openxmlformats.org/officeDocument/2006/relationships/slideLayout" Target="../slideLayouts/slideLayout110.xml"/><Relationship Id="rId11" Type="http://schemas.openxmlformats.org/officeDocument/2006/relationships/slideLayout" Target="../slideLayouts/slideLayout11.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2"/>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custDataLst>
              <p:tags r:id="rId15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59C69CA8-9440-412E-B75F-774F30CB1F81}"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FB697693-E41F-43B8-8D97-0CEF64E8FC50}" type="slidenum">
              <a:rPr lang="zh-CN" altLang="en-US" smtClean="0"/>
            </a:fld>
            <a:endParaRPr lang="zh-CN" altLang="en-US"/>
          </a:p>
        </p:txBody>
      </p:sp>
      <p:sp>
        <p:nvSpPr>
          <p:cNvPr id="11" name="KSO_TEMPLATE" hidden="1"/>
          <p:cNvSpPr/>
          <p:nvPr>
            <p:custDataLst>
              <p:tags r:id="rId15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Lst>
  <p:transition/>
  <p:hf hdr="0" dt="0"/>
  <p:txStyles>
    <p:title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tags" Target="../tags/tag4.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41.xml"/><Relationship Id="rId4" Type="http://schemas.openxmlformats.org/officeDocument/2006/relationships/tags" Target="../tags/tag1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51.xml"/><Relationship Id="rId4" Type="http://schemas.openxmlformats.org/officeDocument/2006/relationships/tags" Target="../tags/tag10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1.xml.rels><?xml version="1.0" encoding="UTF-8" standalone="yes"?>
<Relationships xmlns="http://schemas.openxmlformats.org/package/2006/relationships"><Relationship Id="rId6" Type="http://schemas.openxmlformats.org/officeDocument/2006/relationships/slideLayout" Target="../slideLayouts/slideLayout50.xml"/><Relationship Id="rId5" Type="http://schemas.openxmlformats.org/officeDocument/2006/relationships/tags" Target="../tags/tag103.xml"/><Relationship Id="rId4" Type="http://schemas.openxmlformats.org/officeDocument/2006/relationships/image" Target="../media/image7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2.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tags" Target="../tags/tag10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3.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0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4.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6.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5.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10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6.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108.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7.xml.rels><?xml version="1.0" encoding="UTF-8" standalone="yes"?>
<Relationships xmlns="http://schemas.openxmlformats.org/package/2006/relationships"><Relationship Id="rId5" Type="http://schemas.openxmlformats.org/officeDocument/2006/relationships/slideLayout" Target="../slideLayouts/slideLayout44.xml"/><Relationship Id="rId4" Type="http://schemas.openxmlformats.org/officeDocument/2006/relationships/tags" Target="../tags/tag109.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8.xml.rels><?xml version="1.0" encoding="UTF-8" standalone="yes"?>
<Relationships xmlns="http://schemas.openxmlformats.org/package/2006/relationships"><Relationship Id="rId6" Type="http://schemas.openxmlformats.org/officeDocument/2006/relationships/slideLayout" Target="../slideLayouts/slideLayout43.xml"/><Relationship Id="rId5" Type="http://schemas.openxmlformats.org/officeDocument/2006/relationships/tags" Target="../tags/tag110.xml"/><Relationship Id="rId4" Type="http://schemas.openxmlformats.org/officeDocument/2006/relationships/image" Target="../media/image77.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0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1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40.xml"/><Relationship Id="rId4" Type="http://schemas.openxmlformats.org/officeDocument/2006/relationships/tags" Target="../tags/tag1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0.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tags" Target="../tags/tag11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tags" Target="../tags/tag11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2.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tags" Target="../tags/tag114.xml"/><Relationship Id="rId4" Type="http://schemas.openxmlformats.org/officeDocument/2006/relationships/image" Target="../media/image7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3.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tags" Target="../tags/tag11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tags" Target="../tags/tag116.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5.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11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118.xml"/><Relationship Id="rId4" Type="http://schemas.openxmlformats.org/officeDocument/2006/relationships/image" Target="../media/image79.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tags" Target="../tags/tag119.xml"/><Relationship Id="rId4" Type="http://schemas.openxmlformats.org/officeDocument/2006/relationships/image" Target="../media/image80.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8.xml.rels><?xml version="1.0" encoding="UTF-8" standalone="yes"?>
<Relationships xmlns="http://schemas.openxmlformats.org/package/2006/relationships"><Relationship Id="rId6" Type="http://schemas.openxmlformats.org/officeDocument/2006/relationships/slideLayout" Target="../slideLayouts/slideLayout33.xml"/><Relationship Id="rId5" Type="http://schemas.openxmlformats.org/officeDocument/2006/relationships/tags" Target="../tags/tag120.xml"/><Relationship Id="rId4" Type="http://schemas.openxmlformats.org/officeDocument/2006/relationships/image" Target="../media/image81.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19.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121.xml"/><Relationship Id="rId4" Type="http://schemas.openxmlformats.org/officeDocument/2006/relationships/image" Target="../media/image82.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9.xml"/><Relationship Id="rId4" Type="http://schemas.openxmlformats.org/officeDocument/2006/relationships/tags" Target="../tags/tag1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0.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tags" Target="../tags/tag12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tags" Target="../tags/tag12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2.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tags" Target="../tags/tag124.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3.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tags" Target="../tags/tag12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4.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tags" Target="../tags/tag126.xml"/><Relationship Id="rId4" Type="http://schemas.openxmlformats.org/officeDocument/2006/relationships/image" Target="../media/image8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5.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tags" Target="../tags/tag12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6.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tags" Target="../tags/tag128.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7.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tags" Target="../tags/tag129.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8.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tags" Target="../tags/tag130.xml"/><Relationship Id="rId4" Type="http://schemas.openxmlformats.org/officeDocument/2006/relationships/image" Target="../media/image8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29.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tags" Target="../tags/tag131.xml"/><Relationship Id="rId4" Type="http://schemas.openxmlformats.org/officeDocument/2006/relationships/image" Target="../media/image87.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8.xml"/><Relationship Id="rId4" Type="http://schemas.openxmlformats.org/officeDocument/2006/relationships/tags" Target="../tags/tag1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0.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13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1.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133.xml"/><Relationship Id="rId4" Type="http://schemas.openxmlformats.org/officeDocument/2006/relationships/image" Target="../media/image8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image" Target="../media/image89.jpeg"/></Relationships>
</file>

<file path=ppt/slides/_rels/slide133.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13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36.xml"/><Relationship Id="rId4" Type="http://schemas.openxmlformats.org/officeDocument/2006/relationships/image" Target="../media/image90.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91.jpe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image" Target="../media/image92.jpeg"/></Relationships>
</file>

<file path=ppt/slides/_rels/slide137.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tags" Target="../tags/tag139.xml"/><Relationship Id="rId4" Type="http://schemas.openxmlformats.org/officeDocument/2006/relationships/image" Target="../media/image9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8.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140.xml"/><Relationship Id="rId4" Type="http://schemas.openxmlformats.org/officeDocument/2006/relationships/image" Target="../media/image9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39.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4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7.xml"/><Relationship Id="rId5" Type="http://schemas.openxmlformats.org/officeDocument/2006/relationships/tags" Target="../tags/tag16.xml"/><Relationship Id="rId4" Type="http://schemas.openxmlformats.org/officeDocument/2006/relationships/image" Target="../media/image1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40.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tags" Target="../tags/tag14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4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4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4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44.xml"/><Relationship Id="rId2" Type="http://schemas.openxmlformats.org/officeDocument/2006/relationships/image" Target="../media/image12.jpeg"/><Relationship Id="rId1" Type="http://schemas.openxmlformats.org/officeDocument/2006/relationships/image" Target="../media/image11.png"/></Relationships>
</file>

<file path=ppt/slides/_rels/slide143.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14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6.xml"/><Relationship Id="rId4" Type="http://schemas.openxmlformats.org/officeDocument/2006/relationships/tags" Target="../tags/tag1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35.xml"/><Relationship Id="rId4" Type="http://schemas.openxmlformats.org/officeDocument/2006/relationships/tags" Target="../tags/tag18.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4.xml"/><Relationship Id="rId4" Type="http://schemas.openxmlformats.org/officeDocument/2006/relationships/tags" Target="../tags/tag19.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3.xml"/><Relationship Id="rId4" Type="http://schemas.openxmlformats.org/officeDocument/2006/relationships/tags" Target="../tags/tag2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32.xml"/><Relationship Id="rId4" Type="http://schemas.openxmlformats.org/officeDocument/2006/relationships/tags" Target="../tags/tag2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tags" Target="../tags/tag5.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31.xml"/><Relationship Id="rId4" Type="http://schemas.openxmlformats.org/officeDocument/2006/relationships/tags" Target="../tags/tag2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30.xml"/><Relationship Id="rId5" Type="http://schemas.openxmlformats.org/officeDocument/2006/relationships/tags" Target="../tags/tag23.xml"/><Relationship Id="rId4" Type="http://schemas.openxmlformats.org/officeDocument/2006/relationships/image" Target="../media/image1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9.xml"/><Relationship Id="rId4" Type="http://schemas.openxmlformats.org/officeDocument/2006/relationships/tags" Target="../tags/tag2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28.xml"/><Relationship Id="rId6" Type="http://schemas.openxmlformats.org/officeDocument/2006/relationships/tags" Target="../tags/tag25.xml"/><Relationship Id="rId5" Type="http://schemas.openxmlformats.org/officeDocument/2006/relationships/image" Target="../media/image16.jpeg"/><Relationship Id="rId4" Type="http://schemas.openxmlformats.org/officeDocument/2006/relationships/image" Target="../media/image1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27.xml"/><Relationship Id="rId6" Type="http://schemas.openxmlformats.org/officeDocument/2006/relationships/tags" Target="../tags/tag26.xml"/><Relationship Id="rId5" Type="http://schemas.openxmlformats.org/officeDocument/2006/relationships/image" Target="../media/image17.jpeg"/><Relationship Id="rId4" Type="http://schemas.openxmlformats.org/officeDocument/2006/relationships/hyperlink" Target="http://www.cqxcjx.com/infoimg/200733102910.jpg" TargetMode="Externa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26.xml"/><Relationship Id="rId6" Type="http://schemas.openxmlformats.org/officeDocument/2006/relationships/tags" Target="../tags/tag27.xml"/><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25.xml"/><Relationship Id="rId6" Type="http://schemas.openxmlformats.org/officeDocument/2006/relationships/tags" Target="../tags/tag28.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24.xml"/><Relationship Id="rId4" Type="http://schemas.openxmlformats.org/officeDocument/2006/relationships/tags" Target="../tags/tag29.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23.xml"/><Relationship Id="rId5" Type="http://schemas.openxmlformats.org/officeDocument/2006/relationships/tags" Target="../tags/tag30.xml"/><Relationship Id="rId4" Type="http://schemas.openxmlformats.org/officeDocument/2006/relationships/image" Target="../media/image22.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22.xml"/><Relationship Id="rId5" Type="http://schemas.openxmlformats.org/officeDocument/2006/relationships/tags" Target="../tags/tag31.xml"/><Relationship Id="rId4" Type="http://schemas.openxmlformats.org/officeDocument/2006/relationships/image" Target="../media/image2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tags" Target="../tags/tag6.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21.xml"/><Relationship Id="rId5" Type="http://schemas.openxmlformats.org/officeDocument/2006/relationships/tags" Target="../tags/tag32.xml"/><Relationship Id="rId4" Type="http://schemas.openxmlformats.org/officeDocument/2006/relationships/image" Target="../media/image2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20.xml"/><Relationship Id="rId5" Type="http://schemas.openxmlformats.org/officeDocument/2006/relationships/tags" Target="../tags/tag33.xml"/><Relationship Id="rId4" Type="http://schemas.openxmlformats.org/officeDocument/2006/relationships/image" Target="../media/image2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19.xml"/><Relationship Id="rId5" Type="http://schemas.openxmlformats.org/officeDocument/2006/relationships/tags" Target="../tags/tag34.xml"/><Relationship Id="rId4" Type="http://schemas.openxmlformats.org/officeDocument/2006/relationships/image" Target="../media/image2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18.xml"/><Relationship Id="rId5" Type="http://schemas.openxmlformats.org/officeDocument/2006/relationships/tags" Target="../tags/tag35.xml"/><Relationship Id="rId4" Type="http://schemas.openxmlformats.org/officeDocument/2006/relationships/image" Target="../media/image27.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17.xml"/><Relationship Id="rId5" Type="http://schemas.openxmlformats.org/officeDocument/2006/relationships/tags" Target="../tags/tag36.xml"/><Relationship Id="rId4" Type="http://schemas.openxmlformats.org/officeDocument/2006/relationships/image" Target="../media/image2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16.xml"/><Relationship Id="rId5" Type="http://schemas.openxmlformats.org/officeDocument/2006/relationships/tags" Target="../tags/tag37.xml"/><Relationship Id="rId4" Type="http://schemas.openxmlformats.org/officeDocument/2006/relationships/image" Target="../media/image29.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15.xml"/><Relationship Id="rId5" Type="http://schemas.openxmlformats.org/officeDocument/2006/relationships/tags" Target="../tags/tag38.xml"/><Relationship Id="rId4" Type="http://schemas.openxmlformats.org/officeDocument/2006/relationships/image" Target="../media/image30.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114.xml"/><Relationship Id="rId6" Type="http://schemas.openxmlformats.org/officeDocument/2006/relationships/tags" Target="../tags/tag39.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13.xml"/><Relationship Id="rId5" Type="http://schemas.openxmlformats.org/officeDocument/2006/relationships/tags" Target="../tags/tag40.xml"/><Relationship Id="rId4" Type="http://schemas.openxmlformats.org/officeDocument/2006/relationships/image" Target="../media/image33.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12.xml"/><Relationship Id="rId6" Type="http://schemas.openxmlformats.org/officeDocument/2006/relationships/tags" Target="../tags/tag41.xml"/><Relationship Id="rId5" Type="http://schemas.openxmlformats.org/officeDocument/2006/relationships/image" Target="../media/image34.jpeg"/><Relationship Id="rId4" Type="http://schemas.openxmlformats.org/officeDocument/2006/relationships/image" Target="../media/image21.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46.xml"/><Relationship Id="rId4" Type="http://schemas.openxmlformats.org/officeDocument/2006/relationships/tags" Target="../tags/tag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11.xml"/><Relationship Id="rId4" Type="http://schemas.openxmlformats.org/officeDocument/2006/relationships/tags" Target="../tags/tag4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10.xml"/><Relationship Id="rId4" Type="http://schemas.openxmlformats.org/officeDocument/2006/relationships/tags" Target="../tags/tag4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09.xml"/><Relationship Id="rId4" Type="http://schemas.openxmlformats.org/officeDocument/2006/relationships/tags" Target="../tags/tag4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08.xml"/><Relationship Id="rId4" Type="http://schemas.openxmlformats.org/officeDocument/2006/relationships/tags" Target="../tags/tag4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07.xml"/><Relationship Id="rId6" Type="http://schemas.openxmlformats.org/officeDocument/2006/relationships/tags" Target="../tags/tag46.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06.xml"/><Relationship Id="rId4" Type="http://schemas.openxmlformats.org/officeDocument/2006/relationships/tags" Target="../tags/tag4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05.xml"/><Relationship Id="rId5" Type="http://schemas.openxmlformats.org/officeDocument/2006/relationships/tags" Target="../tags/tag48.xml"/><Relationship Id="rId4" Type="http://schemas.openxmlformats.org/officeDocument/2006/relationships/image" Target="../media/image37.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104.xml"/><Relationship Id="rId5" Type="http://schemas.openxmlformats.org/officeDocument/2006/relationships/tags" Target="../tags/tag49.xml"/><Relationship Id="rId4" Type="http://schemas.openxmlformats.org/officeDocument/2006/relationships/image" Target="../media/image3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03.xml"/><Relationship Id="rId5" Type="http://schemas.openxmlformats.org/officeDocument/2006/relationships/tags" Target="../tags/tag50.xml"/><Relationship Id="rId4" Type="http://schemas.openxmlformats.org/officeDocument/2006/relationships/image" Target="../media/image3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02.xml"/><Relationship Id="rId4" Type="http://schemas.openxmlformats.org/officeDocument/2006/relationships/tags" Target="../tags/tag5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tags" Target="../tags/tag8.xml"/><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01.xml"/><Relationship Id="rId5" Type="http://schemas.openxmlformats.org/officeDocument/2006/relationships/tags" Target="../tags/tag52.xml"/><Relationship Id="rId4" Type="http://schemas.openxmlformats.org/officeDocument/2006/relationships/image" Target="../media/image39.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00.xml"/><Relationship Id="rId4" Type="http://schemas.openxmlformats.org/officeDocument/2006/relationships/tags" Target="../tags/tag5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99.xml"/><Relationship Id="rId4" Type="http://schemas.openxmlformats.org/officeDocument/2006/relationships/tags" Target="../tags/tag5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98.xml"/><Relationship Id="rId5" Type="http://schemas.openxmlformats.org/officeDocument/2006/relationships/tags" Target="../tags/tag55.xml"/><Relationship Id="rId4" Type="http://schemas.openxmlformats.org/officeDocument/2006/relationships/image" Target="../media/image40.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97.xml"/><Relationship Id="rId4" Type="http://schemas.openxmlformats.org/officeDocument/2006/relationships/tags" Target="../tags/tag56.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96.xml"/><Relationship Id="rId5" Type="http://schemas.openxmlformats.org/officeDocument/2006/relationships/tags" Target="../tags/tag57.xml"/><Relationship Id="rId4" Type="http://schemas.openxmlformats.org/officeDocument/2006/relationships/image" Target="../media/image41.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95.xml"/><Relationship Id="rId5" Type="http://schemas.openxmlformats.org/officeDocument/2006/relationships/tags" Target="../tags/tag58.xml"/><Relationship Id="rId4" Type="http://schemas.openxmlformats.org/officeDocument/2006/relationships/image" Target="../media/image42.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94.xml"/><Relationship Id="rId5" Type="http://schemas.openxmlformats.org/officeDocument/2006/relationships/tags" Target="../tags/tag59.xml"/><Relationship Id="rId4" Type="http://schemas.openxmlformats.org/officeDocument/2006/relationships/image" Target="../media/image4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93.xml"/><Relationship Id="rId4" Type="http://schemas.openxmlformats.org/officeDocument/2006/relationships/tags" Target="../tags/tag6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92.xml"/><Relationship Id="rId4" Type="http://schemas.openxmlformats.org/officeDocument/2006/relationships/tags" Target="../tags/tag6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44.xml"/><Relationship Id="rId4" Type="http://schemas.openxmlformats.org/officeDocument/2006/relationships/tags" Target="../tags/tag9.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91.xml"/><Relationship Id="rId4" Type="http://schemas.openxmlformats.org/officeDocument/2006/relationships/tags" Target="../tags/tag62.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90.xml"/><Relationship Id="rId5" Type="http://schemas.openxmlformats.org/officeDocument/2006/relationships/tags" Target="../tags/tag63.xml"/><Relationship Id="rId4" Type="http://schemas.openxmlformats.org/officeDocument/2006/relationships/image" Target="../media/image4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89.xml"/><Relationship Id="rId5" Type="http://schemas.openxmlformats.org/officeDocument/2006/relationships/tags" Target="../tags/tag64.xml"/><Relationship Id="rId4" Type="http://schemas.openxmlformats.org/officeDocument/2006/relationships/image" Target="../media/image4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3.xml.rels><?xml version="1.0" encoding="UTF-8" standalone="yes"?>
<Relationships xmlns="http://schemas.openxmlformats.org/package/2006/relationships"><Relationship Id="rId6" Type="http://schemas.openxmlformats.org/officeDocument/2006/relationships/slideLayout" Target="../slideLayouts/slideLayout88.xml"/><Relationship Id="rId5" Type="http://schemas.openxmlformats.org/officeDocument/2006/relationships/tags" Target="../tags/tag65.xml"/><Relationship Id="rId4" Type="http://schemas.openxmlformats.org/officeDocument/2006/relationships/image" Target="../media/image46.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4.xml.rels><?xml version="1.0" encoding="UTF-8" standalone="yes"?>
<Relationships xmlns="http://schemas.openxmlformats.org/package/2006/relationships"><Relationship Id="rId6" Type="http://schemas.openxmlformats.org/officeDocument/2006/relationships/slideLayout" Target="../slideLayouts/slideLayout87.xml"/><Relationship Id="rId5" Type="http://schemas.openxmlformats.org/officeDocument/2006/relationships/tags" Target="../tags/tag66.xml"/><Relationship Id="rId4" Type="http://schemas.openxmlformats.org/officeDocument/2006/relationships/image" Target="../media/image47.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86.xml"/><Relationship Id="rId4" Type="http://schemas.openxmlformats.org/officeDocument/2006/relationships/tags" Target="../tags/tag6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85.xml"/><Relationship Id="rId4" Type="http://schemas.openxmlformats.org/officeDocument/2006/relationships/tags" Target="../tags/tag68.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7.xml.rels><?xml version="1.0" encoding="UTF-8" standalone="yes"?>
<Relationships xmlns="http://schemas.openxmlformats.org/package/2006/relationships"><Relationship Id="rId6" Type="http://schemas.openxmlformats.org/officeDocument/2006/relationships/slideLayout" Target="../slideLayouts/slideLayout84.xml"/><Relationship Id="rId5" Type="http://schemas.openxmlformats.org/officeDocument/2006/relationships/tags" Target="../tags/tag69.xml"/><Relationship Id="rId4" Type="http://schemas.openxmlformats.org/officeDocument/2006/relationships/image" Target="../media/image4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83.xml"/><Relationship Id="rId5" Type="http://schemas.openxmlformats.org/officeDocument/2006/relationships/tags" Target="../tags/tag70.xml"/><Relationship Id="rId4" Type="http://schemas.openxmlformats.org/officeDocument/2006/relationships/image" Target="../media/image49.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82.xml"/><Relationship Id="rId4" Type="http://schemas.openxmlformats.org/officeDocument/2006/relationships/tags" Target="../tags/tag7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81.xml"/><Relationship Id="rId5" Type="http://schemas.openxmlformats.org/officeDocument/2006/relationships/tags" Target="../tags/tag72.xml"/><Relationship Id="rId4" Type="http://schemas.openxmlformats.org/officeDocument/2006/relationships/image" Target="../media/image50.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80.xml"/><Relationship Id="rId4" Type="http://schemas.openxmlformats.org/officeDocument/2006/relationships/tags" Target="../tags/tag73.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79.xml"/><Relationship Id="rId5" Type="http://schemas.openxmlformats.org/officeDocument/2006/relationships/tags" Target="../tags/tag74.xml"/><Relationship Id="rId4" Type="http://schemas.openxmlformats.org/officeDocument/2006/relationships/image" Target="../media/image51.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3.xml.rels><?xml version="1.0" encoding="UTF-8" standalone="yes"?>
<Relationships xmlns="http://schemas.openxmlformats.org/package/2006/relationships"><Relationship Id="rId6" Type="http://schemas.openxmlformats.org/officeDocument/2006/relationships/slideLayout" Target="../slideLayouts/slideLayout78.xml"/><Relationship Id="rId5" Type="http://schemas.openxmlformats.org/officeDocument/2006/relationships/tags" Target="../tags/tag75.xml"/><Relationship Id="rId4" Type="http://schemas.openxmlformats.org/officeDocument/2006/relationships/image" Target="../media/image52.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77.xml"/><Relationship Id="rId5" Type="http://schemas.openxmlformats.org/officeDocument/2006/relationships/tags" Target="../tags/tag76.xml"/><Relationship Id="rId4" Type="http://schemas.openxmlformats.org/officeDocument/2006/relationships/image" Target="../media/image53.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76.xml"/><Relationship Id="rId4" Type="http://schemas.openxmlformats.org/officeDocument/2006/relationships/tags" Target="../tags/tag77.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75.xml"/><Relationship Id="rId4" Type="http://schemas.openxmlformats.org/officeDocument/2006/relationships/tags" Target="../tags/tag78.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74.xml"/><Relationship Id="rId5" Type="http://schemas.openxmlformats.org/officeDocument/2006/relationships/tags" Target="../tags/tag79.xml"/><Relationship Id="rId4" Type="http://schemas.openxmlformats.org/officeDocument/2006/relationships/image" Target="../media/image5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73.xml"/><Relationship Id="rId4" Type="http://schemas.openxmlformats.org/officeDocument/2006/relationships/tags" Target="../tags/tag8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72.xml"/><Relationship Id="rId4" Type="http://schemas.openxmlformats.org/officeDocument/2006/relationships/tags" Target="../tags/tag8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43.xml"/><Relationship Id="rId4" Type="http://schemas.openxmlformats.org/officeDocument/2006/relationships/tags" Target="../tags/tag1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71.xml"/><Relationship Id="rId5" Type="http://schemas.openxmlformats.org/officeDocument/2006/relationships/tags" Target="../tags/tag82.xml"/><Relationship Id="rId4" Type="http://schemas.openxmlformats.org/officeDocument/2006/relationships/image" Target="../media/image5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70.xml"/><Relationship Id="rId5" Type="http://schemas.openxmlformats.org/officeDocument/2006/relationships/tags" Target="../tags/tag83.xml"/><Relationship Id="rId4" Type="http://schemas.openxmlformats.org/officeDocument/2006/relationships/image" Target="../media/image5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2.xml.rels><?xml version="1.0" encoding="UTF-8" standalone="yes"?>
<Relationships xmlns="http://schemas.openxmlformats.org/package/2006/relationships"><Relationship Id="rId5" Type="http://schemas.openxmlformats.org/officeDocument/2006/relationships/slideLayout" Target="../slideLayouts/slideLayout69.xml"/><Relationship Id="rId4" Type="http://schemas.openxmlformats.org/officeDocument/2006/relationships/tags" Target="../tags/tag84.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68.xml"/><Relationship Id="rId4" Type="http://schemas.openxmlformats.org/officeDocument/2006/relationships/tags" Target="../tags/tag85.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67.xml"/><Relationship Id="rId4" Type="http://schemas.openxmlformats.org/officeDocument/2006/relationships/tags" Target="../tags/tag86.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tags" Target="../tags/tag87.xml"/><Relationship Id="rId4" Type="http://schemas.openxmlformats.org/officeDocument/2006/relationships/image" Target="../media/image57.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65.xml"/><Relationship Id="rId5" Type="http://schemas.openxmlformats.org/officeDocument/2006/relationships/tags" Target="../tags/tag88.xml"/><Relationship Id="rId4" Type="http://schemas.openxmlformats.org/officeDocument/2006/relationships/image" Target="../media/image5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7.xml.rels><?xml version="1.0" encoding="UTF-8" standalone="yes"?>
<Relationships xmlns="http://schemas.openxmlformats.org/package/2006/relationships"><Relationship Id="rId7" Type="http://schemas.openxmlformats.org/officeDocument/2006/relationships/slideLayout" Target="../slideLayouts/slideLayout64.xml"/><Relationship Id="rId6" Type="http://schemas.openxmlformats.org/officeDocument/2006/relationships/tags" Target="../tags/tag89.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63.xml"/><Relationship Id="rId4" Type="http://schemas.openxmlformats.org/officeDocument/2006/relationships/tags" Target="../tags/tag9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62.xml"/><Relationship Id="rId7" Type="http://schemas.openxmlformats.org/officeDocument/2006/relationships/tags" Target="../tags/tag9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42.xml"/><Relationship Id="rId4" Type="http://schemas.openxmlformats.org/officeDocument/2006/relationships/tags" Target="../tags/tag11.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0.xml.rels><?xml version="1.0" encoding="UTF-8" standalone="yes"?>
<Relationships xmlns="http://schemas.openxmlformats.org/package/2006/relationships"><Relationship Id="rId6" Type="http://schemas.openxmlformats.org/officeDocument/2006/relationships/slideLayout" Target="../slideLayouts/slideLayout61.xml"/><Relationship Id="rId5" Type="http://schemas.openxmlformats.org/officeDocument/2006/relationships/tags" Target="../tags/tag92.xml"/><Relationship Id="rId4" Type="http://schemas.openxmlformats.org/officeDocument/2006/relationships/image" Target="../media/image64.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60.xml"/><Relationship Id="rId5" Type="http://schemas.openxmlformats.org/officeDocument/2006/relationships/tags" Target="../tags/tag93.xml"/><Relationship Id="rId4" Type="http://schemas.openxmlformats.org/officeDocument/2006/relationships/image" Target="../media/image65.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2.xml.rels><?xml version="1.0" encoding="UTF-8" standalone="yes"?>
<Relationships xmlns="http://schemas.openxmlformats.org/package/2006/relationships"><Relationship Id="rId7" Type="http://schemas.openxmlformats.org/officeDocument/2006/relationships/slideLayout" Target="../slideLayouts/slideLayout59.xml"/><Relationship Id="rId6" Type="http://schemas.openxmlformats.org/officeDocument/2006/relationships/tags" Target="../tags/tag94.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3.xml.rels><?xml version="1.0" encoding="UTF-8" standalone="yes"?>
<Relationships xmlns="http://schemas.openxmlformats.org/package/2006/relationships"><Relationship Id="rId6" Type="http://schemas.openxmlformats.org/officeDocument/2006/relationships/slideLayout" Target="../slideLayouts/slideLayout58.xml"/><Relationship Id="rId5" Type="http://schemas.openxmlformats.org/officeDocument/2006/relationships/tags" Target="../tags/tag95.xml"/><Relationship Id="rId4" Type="http://schemas.openxmlformats.org/officeDocument/2006/relationships/image" Target="../media/image68.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57.xml"/><Relationship Id="rId6" Type="http://schemas.openxmlformats.org/officeDocument/2006/relationships/tags" Target="../tags/tag96.xml"/><Relationship Id="rId5" Type="http://schemas.openxmlformats.org/officeDocument/2006/relationships/image" Target="../media/image70.png"/><Relationship Id="rId4" Type="http://schemas.openxmlformats.org/officeDocument/2006/relationships/image" Target="../media/image69.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5.xml.rels><?xml version="1.0" encoding="UTF-8" standalone="yes"?>
<Relationships xmlns="http://schemas.openxmlformats.org/package/2006/relationships"><Relationship Id="rId7" Type="http://schemas.openxmlformats.org/officeDocument/2006/relationships/slideLayout" Target="../slideLayouts/slideLayout56.xml"/><Relationship Id="rId6" Type="http://schemas.openxmlformats.org/officeDocument/2006/relationships/tags" Target="../tags/tag97.xml"/><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6.xml.rels><?xml version="1.0" encoding="UTF-8" standalone="yes"?>
<Relationships xmlns="http://schemas.openxmlformats.org/package/2006/relationships"><Relationship Id="rId6" Type="http://schemas.openxmlformats.org/officeDocument/2006/relationships/slideLayout" Target="../slideLayouts/slideLayout55.xml"/><Relationship Id="rId5" Type="http://schemas.openxmlformats.org/officeDocument/2006/relationships/tags" Target="../tags/tag98.xml"/><Relationship Id="rId4" Type="http://schemas.openxmlformats.org/officeDocument/2006/relationships/image" Target="../media/image73.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7.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tags" Target="../tags/tag99.xml"/><Relationship Id="rId4" Type="http://schemas.openxmlformats.org/officeDocument/2006/relationships/image" Target="../media/image74.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8.xml.rels><?xml version="1.0" encoding="UTF-8" standalone="yes"?>
<Relationships xmlns="http://schemas.openxmlformats.org/package/2006/relationships"><Relationship Id="rId5" Type="http://schemas.openxmlformats.org/officeDocument/2006/relationships/slideLayout" Target="../slideLayouts/slideLayout53.xml"/><Relationship Id="rId4" Type="http://schemas.openxmlformats.org/officeDocument/2006/relationships/tags" Target="../tags/tag100.xml"/><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52.xml"/><Relationship Id="rId5" Type="http://schemas.openxmlformats.org/officeDocument/2006/relationships/tags" Target="../tags/tag101.xml"/><Relationship Id="rId4" Type="http://schemas.openxmlformats.org/officeDocument/2006/relationships/image" Target="../media/image75.png"/><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1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101" name="Picture 2" descr="E:\工作\PPT\MBEC.png"/>
          <p:cNvPicPr>
            <a:picLocks noChangeAspect="1" noChangeArrowheads="1"/>
          </p:cNvPicPr>
          <p:nvPr/>
        </p:nvPicPr>
        <p:blipFill>
          <a:blip r:embed="rId1"/>
          <a:stretch>
            <a:fillRect/>
          </a:stretch>
        </p:blipFill>
        <p:spPr bwMode="auto">
          <a:xfrm>
            <a:off x="0" y="6454775"/>
            <a:ext cx="428625" cy="428625"/>
          </a:xfrm>
          <a:prstGeom prst="rect">
            <a:avLst/>
          </a:prstGeom>
          <a:solidFill>
            <a:schemeClr val="bg1"/>
          </a:solidFill>
          <a:ln w="9525">
            <a:noFill/>
            <a:miter lim="800000"/>
            <a:headEnd/>
            <a:tailEnd/>
          </a:ln>
        </p:spPr>
      </p:pic>
      <p:sp>
        <p:nvSpPr>
          <p:cNvPr id="41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1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104" name="标题 3"/>
          <p:cNvSpPr>
            <a:spLocks noChangeArrowheads="1"/>
          </p:cNvSpPr>
          <p:nvPr/>
        </p:nvSpPr>
        <p:spPr bwMode="auto">
          <a:xfrm>
            <a:off x="500063" y="0"/>
            <a:ext cx="6629400" cy="785813"/>
          </a:xfrm>
          <a:prstGeom prst="rect">
            <a:avLst/>
          </a:prstGeom>
          <a:noFill/>
          <a:ln w="9525">
            <a:noFill/>
            <a:miter lim="800000"/>
          </a:ln>
        </p:spPr>
        <p:txBody>
          <a:bodyPr anchor="ctr"/>
          <a:lstStyle/>
          <a:p>
            <a:pPr algn="ct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引   言</a:t>
            </a:r>
            <a:endParaRPr lang="zh-CN" altLang="en-US"/>
          </a:p>
        </p:txBody>
      </p:sp>
      <p:sp>
        <p:nvSpPr>
          <p:cNvPr id="4105" name="TextBox 13"/>
          <p:cNvSpPr>
            <a:spLocks noChangeArrowheads="1"/>
          </p:cNvSpPr>
          <p:nvPr/>
        </p:nvSpPr>
        <p:spPr bwMode="auto">
          <a:xfrm>
            <a:off x="107950" y="836613"/>
            <a:ext cx="9037638" cy="5084762"/>
          </a:xfrm>
          <a:prstGeom prst="rect">
            <a:avLst/>
          </a:prstGeom>
          <a:noFill/>
          <a:ln w="9525">
            <a:noFill/>
            <a:miter lim="800000"/>
          </a:ln>
        </p:spPr>
        <p:txBody>
          <a:bodyPr>
            <a:spAutoFit/>
          </a:bodyPr>
          <a:lstStyle/>
          <a:p>
            <a:pPr>
              <a:lnSpc>
                <a:spcPts val="3500"/>
              </a:lnSpc>
            </a:pPr>
            <a:r>
              <a:rPr lang="zh-CN" altLang="en-US" sz="28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endParaRPr lang="zh-CN" altLang="en-US" sz="28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500"/>
              </a:lnSpc>
            </a:pPr>
            <a:r>
              <a:rPr lang="zh-CN" altLang="en-US" sz="28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rPr>
              <a:t>根据《安全生产法》第二十七条规定和国家关于特殊工种考核管理办法，以及中国中铁、</a:t>
            </a:r>
            <a:r>
              <a:rPr lang="zh-CN" altLang="en-US" sz="2400" b="1" smtClean="0">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rPr>
              <a:t>集团公司等</a:t>
            </a:r>
            <a:r>
              <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rPr>
              <a:t>上级领导单位关于在工程项目深入开展全员安全教育培训工作的有关通知精神，为加强特种作业管理，提高特殊工种人员的法律和安全意识，防范各类与特种作业有关的事故发生。结合项目生产实际，决定对特殊工种人员进行一次全员安全教育培训。</a:t>
            </a:r>
            <a:endPar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500"/>
              </a:lnSpc>
            </a:pPr>
            <a:r>
              <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rPr>
              <a:t>   主要培训法律法规、标准、施工纪律、规章制度、事故案例和有关新工艺、新技术、新装备等知识。</a:t>
            </a:r>
            <a:endPar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500"/>
              </a:lnSpc>
            </a:pPr>
            <a:r>
              <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rPr>
              <a:t>   请参加培训的人员认真听课。</a:t>
            </a:r>
            <a:endPar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endParaRPr>
          </a:p>
          <a:p>
            <a:pPr eaLnBrk="1" hangingPunct="1">
              <a:lnSpc>
                <a:spcPct val="150000"/>
              </a:lnSpc>
            </a:pPr>
            <a:endParaRPr lang="zh-CN" altLang="en-US" sz="2400" b="1">
              <a:solidFill>
                <a:srgbClr val="FFFF00"/>
              </a:solidFill>
              <a:latin typeface="楷体_GB2312" panose="02010609030101010101" pitchFamily="49" charset="-122"/>
              <a:ea typeface="楷体_GB2312" panose="02010609030101010101" pitchFamily="49" charset="-122"/>
              <a:sym typeface="楷体_GB2312" panose="02010609030101010101"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childTnLst>
                                    <p:set>
                                      <p:cBhvr>
                                        <p:cTn id="6" dur="1" fill="hold">
                                          <p:stCondLst>
                                            <p:cond delay="0"/>
                                          </p:stCondLst>
                                        </p:cTn>
                                        <p:tgtEl>
                                          <p:spTgt spid="4105"/>
                                        </p:tgtEl>
                                        <p:attrNameLst>
                                          <p:attrName>style.visibility</p:attrName>
                                        </p:attrNameLst>
                                      </p:cBhvr>
                                      <p:to>
                                        <p:strVal val="visible"/>
                                      </p:to>
                                    </p:set>
                                    <p:animEffect filter="">
                                      <p:cBhvr>
                                        <p:cTn id="7" dur="1000"/>
                                        <p:tgtEl>
                                          <p:spTgt spid="4105"/>
                                        </p:tgtEl>
                                      </p:cBhvr>
                                    </p:animEffect>
                                    <p:anim calcmode="lin" valueType="num">
                                      <p:cBhvr>
                                        <p:cTn id="8" dur="1000" fill="hold"/>
                                        <p:tgtEl>
                                          <p:spTgt spid="4105"/>
                                        </p:tgtEl>
                                        <p:attrNameLst>
                                          <p:attrName>ppt_x</p:attrName>
                                        </p:attrNameLst>
                                      </p:cBhvr>
                                      <p:tavLst>
                                        <p:tav tm="0">
                                          <p:val>
                                            <p:strVal val="#ppt_x"/>
                                          </p:val>
                                        </p:tav>
                                        <p:tav tm="100000">
                                          <p:val>
                                            <p:strVal val="#ppt_x"/>
                                          </p:val>
                                        </p:tav>
                                      </p:tavLst>
                                    </p:anim>
                                    <p:anim calcmode="lin" valueType="num">
                                      <p:cBhvr>
                                        <p:cTn id="9" dur="1000" fill="hold"/>
                                        <p:tgtEl>
                                          <p:spTgt spid="4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29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29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29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29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29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29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2297" name="TextBox 14"/>
          <p:cNvSpPr>
            <a:spLocks noChangeArrowheads="1"/>
          </p:cNvSpPr>
          <p:nvPr/>
        </p:nvSpPr>
        <p:spPr bwMode="auto">
          <a:xfrm>
            <a:off x="34925" y="836613"/>
            <a:ext cx="9074150" cy="4537075"/>
          </a:xfrm>
          <a:prstGeom prst="rect">
            <a:avLst/>
          </a:prstGeom>
          <a:noFill/>
          <a:ln w="9525">
            <a:noFill/>
            <a:miter lim="800000"/>
          </a:ln>
        </p:spPr>
        <p:txBody>
          <a:bodyPr>
            <a:spAutoFit/>
          </a:bodyPr>
          <a:lstStyle/>
          <a:p>
            <a:pPr>
              <a:lnSpc>
                <a:spcPts val="35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二、特种作业人员需要掌握《劳动法》中的主要内容：</a:t>
            </a:r>
            <a:endPar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500"/>
              </a:lnSpc>
            </a:pP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1、第五十四条：用人单位必须为劳动者提供符合国家规定的劳动安全卫生条件和必要的劳动防护用品，对从事有职业危害作业的劳动者应当定期进行健康检查。</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2、第五十五条：从事特种作业的劳动者必须经过专门培训并取得特种作业资格。</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3、第五十六条：劳动者在劳动过程中必须严格遵守安全操作规程。劳动者对用人单位管理人员违章指挥、强令冒险作业，有权拒绝执行；对危害生命和身体健康的行为，有权提出批评、检举和控告。</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297"/>
                                        </p:tgtEl>
                                        <p:attrNameLst>
                                          <p:attrName>style.visibility</p:attrName>
                                        </p:attrNameLst>
                                      </p:cBhvr>
                                      <p:to>
                                        <p:strVal val="visible"/>
                                      </p:to>
                                    </p:set>
                                    <p:animEffect filter="">
                                      <p:cBhvr>
                                        <p:cTn id="7" dur="1000"/>
                                        <p:tgtEl>
                                          <p:spTgt spid="12297"/>
                                        </p:tgtEl>
                                      </p:cBhvr>
                                    </p:animEffect>
                                    <p:anim calcmode="lin" valueType="num">
                                      <p:cBhvr>
                                        <p:cTn id="8" dur="1000" fill="hold"/>
                                        <p:tgtEl>
                                          <p:spTgt spid="12297"/>
                                        </p:tgtEl>
                                        <p:attrNameLst>
                                          <p:attrName>ppt_x</p:attrName>
                                        </p:attrNameLst>
                                      </p:cBhvr>
                                      <p:tavLst>
                                        <p:tav tm="0">
                                          <p:val>
                                            <p:strVal val="#ppt_x"/>
                                          </p:val>
                                        </p:tav>
                                        <p:tav tm="100000">
                                          <p:val>
                                            <p:strVal val="#ppt_x"/>
                                          </p:val>
                                        </p:tav>
                                      </p:tavLst>
                                    </p:anim>
                                    <p:anim calcmode="lin" valueType="num">
                                      <p:cBhvr>
                                        <p:cTn id="9" dur="1000" fill="hold"/>
                                        <p:tgtEl>
                                          <p:spTgt spid="122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2297">
                                            <p:txEl>
                                              <p:pRg st="0" end="0"/>
                                            </p:txEl>
                                          </p:spTgt>
                                        </p:tgtEl>
                                        <p:attrNameLst>
                                          <p:attrName>style.visibility</p:attrName>
                                        </p:attrNameLst>
                                      </p:cBhvr>
                                      <p:to>
                                        <p:strVal val="visible"/>
                                      </p:to>
                                    </p:set>
                                    <p:anim calcmode="lin" valueType="num">
                                      <p:cBhvr>
                                        <p:cTn id="13" dur="500" fill="hold"/>
                                        <p:tgtEl>
                                          <p:spTgt spid="1229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229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2297">
                                            <p:txEl>
                                              <p:pRg st="1" end="1"/>
                                            </p:txEl>
                                          </p:spTgt>
                                        </p:tgtEl>
                                        <p:attrNameLst>
                                          <p:attrName>style.visibility</p:attrName>
                                        </p:attrNameLst>
                                      </p:cBhvr>
                                      <p:to>
                                        <p:strVal val="visible"/>
                                      </p:to>
                                    </p:set>
                                    <p:anim calcmode="lin" valueType="num">
                                      <p:cBhvr>
                                        <p:cTn id="18" dur="500" fill="hold"/>
                                        <p:tgtEl>
                                          <p:spTgt spid="1229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229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2297">
                                            <p:txEl>
                                              <p:pRg st="2" end="2"/>
                                            </p:txEl>
                                          </p:spTgt>
                                        </p:tgtEl>
                                        <p:attrNameLst>
                                          <p:attrName>style.visibility</p:attrName>
                                        </p:attrNameLst>
                                      </p:cBhvr>
                                      <p:to>
                                        <p:strVal val="visible"/>
                                      </p:to>
                                    </p:set>
                                    <p:anim calcmode="lin" valueType="num">
                                      <p:cBhvr>
                                        <p:cTn id="23" dur="500" fill="hold"/>
                                        <p:tgtEl>
                                          <p:spTgt spid="1229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229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2297">
                                            <p:txEl>
                                              <p:pRg st="3" end="3"/>
                                            </p:txEl>
                                          </p:spTgt>
                                        </p:tgtEl>
                                        <p:attrNameLst>
                                          <p:attrName>style.visibility</p:attrName>
                                        </p:attrNameLst>
                                      </p:cBhvr>
                                      <p:to>
                                        <p:strVal val="visible"/>
                                      </p:to>
                                    </p:set>
                                    <p:anim calcmode="lin" valueType="num">
                                      <p:cBhvr>
                                        <p:cTn id="28" dur="500" fill="hold"/>
                                        <p:tgtEl>
                                          <p:spTgt spid="1229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229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445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445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445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445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445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445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4457"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以下根据白沙沱项目《安全管理体系》，结合现场实际情况针对特种作业讲解：</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安全管理具体指标：</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1、杜绝一般及以上生产安全责任事故；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2、杜绝一般C类及以上铁路交通责任事故；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3、杜一般及以上道路交通事故、火灾事故；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4、杜绝一般及以上特种设备责任事故；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4457"/>
                                        </p:tgtEl>
                                        <p:attrNameLst>
                                          <p:attrName>style.visibility</p:attrName>
                                        </p:attrNameLst>
                                      </p:cBhvr>
                                      <p:to>
                                        <p:strVal val="visible"/>
                                      </p:to>
                                    </p:set>
                                    <p:animEffect filter="">
                                      <p:cBhvr>
                                        <p:cTn id="7" dur="1000"/>
                                        <p:tgtEl>
                                          <p:spTgt spid="104457"/>
                                        </p:tgtEl>
                                      </p:cBhvr>
                                    </p:animEffect>
                                    <p:anim calcmode="lin" valueType="num">
                                      <p:cBhvr>
                                        <p:cTn id="8" dur="1000" fill="hold"/>
                                        <p:tgtEl>
                                          <p:spTgt spid="104457"/>
                                        </p:tgtEl>
                                        <p:attrNameLst>
                                          <p:attrName>ppt_x</p:attrName>
                                        </p:attrNameLst>
                                      </p:cBhvr>
                                      <p:tavLst>
                                        <p:tav tm="0">
                                          <p:val>
                                            <p:strVal val="#ppt_x"/>
                                          </p:val>
                                        </p:tav>
                                        <p:tav tm="100000">
                                          <p:val>
                                            <p:strVal val="#ppt_x"/>
                                          </p:val>
                                        </p:tav>
                                      </p:tavLst>
                                    </p:anim>
                                    <p:anim calcmode="lin" valueType="num">
                                      <p:cBhvr>
                                        <p:cTn id="9" dur="1000" fill="hold"/>
                                        <p:tgtEl>
                                          <p:spTgt spid="1044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4457">
                                            <p:txEl>
                                              <p:pRg st="0" end="0"/>
                                            </p:txEl>
                                          </p:spTgt>
                                        </p:tgtEl>
                                        <p:attrNameLst>
                                          <p:attrName>style.visibility</p:attrName>
                                        </p:attrNameLst>
                                      </p:cBhvr>
                                      <p:to>
                                        <p:strVal val="visible"/>
                                      </p:to>
                                    </p:set>
                                    <p:anim calcmode="lin" valueType="num">
                                      <p:cBhvr>
                                        <p:cTn id="13" dur="500" fill="hold"/>
                                        <p:tgtEl>
                                          <p:spTgt spid="10445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445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4457">
                                            <p:txEl>
                                              <p:pRg st="1" end="1"/>
                                            </p:txEl>
                                          </p:spTgt>
                                        </p:tgtEl>
                                        <p:attrNameLst>
                                          <p:attrName>style.visibility</p:attrName>
                                        </p:attrNameLst>
                                      </p:cBhvr>
                                      <p:to>
                                        <p:strVal val="visible"/>
                                      </p:to>
                                    </p:set>
                                    <p:anim calcmode="lin" valueType="num">
                                      <p:cBhvr>
                                        <p:cTn id="18" dur="500" fill="hold"/>
                                        <p:tgtEl>
                                          <p:spTgt spid="10445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445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4457">
                                            <p:txEl>
                                              <p:pRg st="2" end="2"/>
                                            </p:txEl>
                                          </p:spTgt>
                                        </p:tgtEl>
                                        <p:attrNameLst>
                                          <p:attrName>style.visibility</p:attrName>
                                        </p:attrNameLst>
                                      </p:cBhvr>
                                      <p:to>
                                        <p:strVal val="visible"/>
                                      </p:to>
                                    </p:set>
                                    <p:anim calcmode="lin" valueType="num">
                                      <p:cBhvr>
                                        <p:cTn id="23" dur="500" fill="hold"/>
                                        <p:tgtEl>
                                          <p:spTgt spid="10445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445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4457">
                                            <p:txEl>
                                              <p:pRg st="3" end="3"/>
                                            </p:txEl>
                                          </p:spTgt>
                                        </p:tgtEl>
                                        <p:attrNameLst>
                                          <p:attrName>style.visibility</p:attrName>
                                        </p:attrNameLst>
                                      </p:cBhvr>
                                      <p:to>
                                        <p:strVal val="visible"/>
                                      </p:to>
                                    </p:set>
                                    <p:anim calcmode="lin" valueType="num">
                                      <p:cBhvr>
                                        <p:cTn id="28" dur="500" fill="hold"/>
                                        <p:tgtEl>
                                          <p:spTgt spid="10445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0445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4457">
                                            <p:txEl>
                                              <p:pRg st="5" end="5"/>
                                            </p:txEl>
                                          </p:spTgt>
                                        </p:tgtEl>
                                        <p:attrNameLst>
                                          <p:attrName>style.visibility</p:attrName>
                                        </p:attrNameLst>
                                      </p:cBhvr>
                                      <p:to>
                                        <p:strVal val="visible"/>
                                      </p:to>
                                    </p:set>
                                    <p:anim calcmode="lin" valueType="num">
                                      <p:cBhvr>
                                        <p:cTn id="33" dur="500" fill="hold"/>
                                        <p:tgtEl>
                                          <p:spTgt spid="104457">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104457">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04457">
                                            <p:txEl>
                                              <p:pRg st="7" end="7"/>
                                            </p:txEl>
                                          </p:spTgt>
                                        </p:tgtEl>
                                        <p:attrNameLst>
                                          <p:attrName>style.visibility</p:attrName>
                                        </p:attrNameLst>
                                      </p:cBhvr>
                                      <p:to>
                                        <p:strVal val="visible"/>
                                      </p:to>
                                    </p:set>
                                    <p:anim calcmode="lin" valueType="num">
                                      <p:cBhvr>
                                        <p:cTn id="38" dur="500" fill="hold"/>
                                        <p:tgtEl>
                                          <p:spTgt spid="104457">
                                            <p:txEl>
                                              <p:pRg st="7" end="7"/>
                                            </p:txEl>
                                          </p:spTgt>
                                        </p:tgtEl>
                                        <p:attrNameLst>
                                          <p:attrName>ppt_x</p:attrName>
                                        </p:attrNameLst>
                                      </p:cBhvr>
                                      <p:tavLst>
                                        <p:tav tm="0">
                                          <p:val>
                                            <p:strVal val="1+#ppt_w/2"/>
                                          </p:val>
                                        </p:tav>
                                        <p:tav tm="100000">
                                          <p:val>
                                            <p:strVal val="#ppt_x"/>
                                          </p:val>
                                        </p:tav>
                                      </p:tavLst>
                                    </p:anim>
                                    <p:anim calcmode="lin" valueType="num">
                                      <p:cBhvr>
                                        <p:cTn id="39" dur="500" fill="hold"/>
                                        <p:tgtEl>
                                          <p:spTgt spid="104457">
                                            <p:txEl>
                                              <p:pRg st="7" end="7"/>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04457">
                                            <p:txEl>
                                              <p:pRg st="9" end="9"/>
                                            </p:txEl>
                                          </p:spTgt>
                                        </p:tgtEl>
                                        <p:attrNameLst>
                                          <p:attrName>style.visibility</p:attrName>
                                        </p:attrNameLst>
                                      </p:cBhvr>
                                      <p:to>
                                        <p:strVal val="visible"/>
                                      </p:to>
                                    </p:set>
                                    <p:anim calcmode="lin" valueType="num">
                                      <p:cBhvr>
                                        <p:cTn id="43" dur="500" fill="hold"/>
                                        <p:tgtEl>
                                          <p:spTgt spid="104457">
                                            <p:txEl>
                                              <p:pRg st="9" end="9"/>
                                            </p:txEl>
                                          </p:spTgt>
                                        </p:tgtEl>
                                        <p:attrNameLst>
                                          <p:attrName>ppt_x</p:attrName>
                                        </p:attrNameLst>
                                      </p:cBhvr>
                                      <p:tavLst>
                                        <p:tav tm="0">
                                          <p:val>
                                            <p:strVal val="1+#ppt_w/2"/>
                                          </p:val>
                                        </p:tav>
                                        <p:tav tm="100000">
                                          <p:val>
                                            <p:strVal val="#ppt_x"/>
                                          </p:val>
                                        </p:tav>
                                      </p:tavLst>
                                    </p:anim>
                                    <p:anim calcmode="lin" valueType="num">
                                      <p:cBhvr>
                                        <p:cTn id="44" dur="500" fill="hold"/>
                                        <p:tgtEl>
                                          <p:spTgt spid="104457">
                                            <p:txEl>
                                              <p:pRg st="9" end="9"/>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04457">
                                            <p:txEl>
                                              <p:pRg st="11" end="11"/>
                                            </p:txEl>
                                          </p:spTgt>
                                        </p:tgtEl>
                                        <p:attrNameLst>
                                          <p:attrName>style.visibility</p:attrName>
                                        </p:attrNameLst>
                                      </p:cBhvr>
                                      <p:to>
                                        <p:strVal val="visible"/>
                                      </p:to>
                                    </p:set>
                                    <p:anim calcmode="lin" valueType="num">
                                      <p:cBhvr>
                                        <p:cTn id="48" dur="500" fill="hold"/>
                                        <p:tgtEl>
                                          <p:spTgt spid="104457">
                                            <p:txEl>
                                              <p:pRg st="11" end="11"/>
                                            </p:txEl>
                                          </p:spTgt>
                                        </p:tgtEl>
                                        <p:attrNameLst>
                                          <p:attrName>ppt_x</p:attrName>
                                        </p:attrNameLst>
                                      </p:cBhvr>
                                      <p:tavLst>
                                        <p:tav tm="0">
                                          <p:val>
                                            <p:strVal val="1+#ppt_w/2"/>
                                          </p:val>
                                        </p:tav>
                                        <p:tav tm="100000">
                                          <p:val>
                                            <p:strVal val="#ppt_x"/>
                                          </p:val>
                                        </p:tav>
                                      </p:tavLst>
                                    </p:anim>
                                    <p:anim calcmode="lin" valueType="num">
                                      <p:cBhvr>
                                        <p:cTn id="49" dur="500" fill="hold"/>
                                        <p:tgtEl>
                                          <p:spTgt spid="10445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547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547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547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547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547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548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5481"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一、履行安全生产职责:</a:t>
            </a:r>
            <a:endPar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105482" name="Picture 10"/>
          <p:cNvPicPr>
            <a:picLocks noChangeAspect="1" noChangeArrowheads="1"/>
          </p:cNvPicPr>
          <p:nvPr/>
        </p:nvPicPr>
        <p:blipFill>
          <a:blip r:embed="rId4"/>
          <a:stretch>
            <a:fillRect/>
          </a:stretch>
        </p:blipFill>
        <p:spPr bwMode="auto">
          <a:xfrm>
            <a:off x="109538" y="1341438"/>
            <a:ext cx="8961437" cy="51847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5481"/>
                                        </p:tgtEl>
                                        <p:attrNameLst>
                                          <p:attrName>style.visibility</p:attrName>
                                        </p:attrNameLst>
                                      </p:cBhvr>
                                      <p:to>
                                        <p:strVal val="visible"/>
                                      </p:to>
                                    </p:set>
                                    <p:animEffect filter="">
                                      <p:cBhvr>
                                        <p:cTn id="7" dur="1000"/>
                                        <p:tgtEl>
                                          <p:spTgt spid="105481"/>
                                        </p:tgtEl>
                                      </p:cBhvr>
                                    </p:animEffect>
                                    <p:anim calcmode="lin" valueType="num">
                                      <p:cBhvr>
                                        <p:cTn id="8" dur="1000" fill="hold"/>
                                        <p:tgtEl>
                                          <p:spTgt spid="105481"/>
                                        </p:tgtEl>
                                        <p:attrNameLst>
                                          <p:attrName>ppt_x</p:attrName>
                                        </p:attrNameLst>
                                      </p:cBhvr>
                                      <p:tavLst>
                                        <p:tav tm="0">
                                          <p:val>
                                            <p:strVal val="#ppt_x"/>
                                          </p:val>
                                        </p:tav>
                                        <p:tav tm="100000">
                                          <p:val>
                                            <p:strVal val="#ppt_x"/>
                                          </p:val>
                                        </p:tav>
                                      </p:tavLst>
                                    </p:anim>
                                    <p:anim calcmode="lin" valueType="num">
                                      <p:cBhvr>
                                        <p:cTn id="9" dur="1000" fill="hold"/>
                                        <p:tgtEl>
                                          <p:spTgt spid="1054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5481">
                                            <p:txEl>
                                              <p:pRg st="0" end="0"/>
                                            </p:txEl>
                                          </p:spTgt>
                                        </p:tgtEl>
                                        <p:attrNameLst>
                                          <p:attrName>style.visibility</p:attrName>
                                        </p:attrNameLst>
                                      </p:cBhvr>
                                      <p:to>
                                        <p:strVal val="visible"/>
                                      </p:to>
                                    </p:set>
                                    <p:anim calcmode="lin" valueType="num">
                                      <p:cBhvr>
                                        <p:cTn id="13" dur="500" fill="hold"/>
                                        <p:tgtEl>
                                          <p:spTgt spid="10548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548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64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65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650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65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65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650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6505"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二、执行安全管理制度:</a:t>
            </a:r>
            <a:endPar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1、安全生产教育培训制度：（摘录）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①所有施工生产的人员应接受安全培训，熟悉有关安全生产规章制度和安全操作规程，具备必要的安全生产知识，掌握本岗位的安全操作技能，增强预防事故、控制职业危害和应急处理的能力。</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②新员工上岗前应进行三级（公司级、项目二分部级、作业队班组级）安全培训，不少于24学时；离职一年以上重新上岗或调整工作岗位的员工应进行相应的分部级和作业队班组级安全教育。</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③实施</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四新</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时，作业人员重新进行有针对性的安全培训。</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（1）新工艺、新产品、新设备、新材料的特点及操作方法。</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（2）四新投产过程中存在的危险因素、危险区以及预防方法。</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（3）新的安全防护装置的特点和使用方法。</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（4）专项安全管理制度及安全操作规程内容和要求。</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（5）正确使用个人防护用品的要求。</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6505"/>
                                        </p:tgtEl>
                                        <p:attrNameLst>
                                          <p:attrName>style.visibility</p:attrName>
                                        </p:attrNameLst>
                                      </p:cBhvr>
                                      <p:to>
                                        <p:strVal val="visible"/>
                                      </p:to>
                                    </p:set>
                                    <p:animEffect filter="">
                                      <p:cBhvr>
                                        <p:cTn id="7" dur="1000"/>
                                        <p:tgtEl>
                                          <p:spTgt spid="106505"/>
                                        </p:tgtEl>
                                      </p:cBhvr>
                                    </p:animEffect>
                                    <p:anim calcmode="lin" valueType="num">
                                      <p:cBhvr>
                                        <p:cTn id="8" dur="1000" fill="hold"/>
                                        <p:tgtEl>
                                          <p:spTgt spid="106505"/>
                                        </p:tgtEl>
                                        <p:attrNameLst>
                                          <p:attrName>ppt_x</p:attrName>
                                        </p:attrNameLst>
                                      </p:cBhvr>
                                      <p:tavLst>
                                        <p:tav tm="0">
                                          <p:val>
                                            <p:strVal val="#ppt_x"/>
                                          </p:val>
                                        </p:tav>
                                        <p:tav tm="100000">
                                          <p:val>
                                            <p:strVal val="#ppt_x"/>
                                          </p:val>
                                        </p:tav>
                                      </p:tavLst>
                                    </p:anim>
                                    <p:anim calcmode="lin" valueType="num">
                                      <p:cBhvr>
                                        <p:cTn id="9" dur="1000" fill="hold"/>
                                        <p:tgtEl>
                                          <p:spTgt spid="1065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6505">
                                            <p:txEl>
                                              <p:pRg st="0" end="0"/>
                                            </p:txEl>
                                          </p:spTgt>
                                        </p:tgtEl>
                                        <p:attrNameLst>
                                          <p:attrName>style.visibility</p:attrName>
                                        </p:attrNameLst>
                                      </p:cBhvr>
                                      <p:to>
                                        <p:strVal val="visible"/>
                                      </p:to>
                                    </p:set>
                                    <p:anim calcmode="lin" valueType="num">
                                      <p:cBhvr>
                                        <p:cTn id="13" dur="500" fill="hold"/>
                                        <p:tgtEl>
                                          <p:spTgt spid="10650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650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6505">
                                            <p:txEl>
                                              <p:pRg st="1" end="1"/>
                                            </p:txEl>
                                          </p:spTgt>
                                        </p:tgtEl>
                                        <p:attrNameLst>
                                          <p:attrName>style.visibility</p:attrName>
                                        </p:attrNameLst>
                                      </p:cBhvr>
                                      <p:to>
                                        <p:strVal val="visible"/>
                                      </p:to>
                                    </p:set>
                                    <p:anim calcmode="lin" valueType="num">
                                      <p:cBhvr>
                                        <p:cTn id="18" dur="500" fill="hold"/>
                                        <p:tgtEl>
                                          <p:spTgt spid="10650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650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6505">
                                            <p:txEl>
                                              <p:pRg st="2" end="2"/>
                                            </p:txEl>
                                          </p:spTgt>
                                        </p:tgtEl>
                                        <p:attrNameLst>
                                          <p:attrName>style.visibility</p:attrName>
                                        </p:attrNameLst>
                                      </p:cBhvr>
                                      <p:to>
                                        <p:strVal val="visible"/>
                                      </p:to>
                                    </p:set>
                                    <p:anim calcmode="lin" valueType="num">
                                      <p:cBhvr>
                                        <p:cTn id="23" dur="500" fill="hold"/>
                                        <p:tgtEl>
                                          <p:spTgt spid="10650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650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6505">
                                            <p:txEl>
                                              <p:pRg st="3" end="3"/>
                                            </p:txEl>
                                          </p:spTgt>
                                        </p:tgtEl>
                                        <p:attrNameLst>
                                          <p:attrName>style.visibility</p:attrName>
                                        </p:attrNameLst>
                                      </p:cBhvr>
                                      <p:to>
                                        <p:strVal val="visible"/>
                                      </p:to>
                                    </p:set>
                                    <p:anim calcmode="lin" valueType="num">
                                      <p:cBhvr>
                                        <p:cTn id="28" dur="500" fill="hold"/>
                                        <p:tgtEl>
                                          <p:spTgt spid="10650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0650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6505">
                                            <p:txEl>
                                              <p:pRg st="4" end="4"/>
                                            </p:txEl>
                                          </p:spTgt>
                                        </p:tgtEl>
                                        <p:attrNameLst>
                                          <p:attrName>style.visibility</p:attrName>
                                        </p:attrNameLst>
                                      </p:cBhvr>
                                      <p:to>
                                        <p:strVal val="visible"/>
                                      </p:to>
                                    </p:set>
                                    <p:anim calcmode="lin" valueType="num">
                                      <p:cBhvr>
                                        <p:cTn id="33" dur="500" fill="hold"/>
                                        <p:tgtEl>
                                          <p:spTgt spid="10650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06505">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06505">
                                            <p:txEl>
                                              <p:pRg st="5" end="5"/>
                                            </p:txEl>
                                          </p:spTgt>
                                        </p:tgtEl>
                                        <p:attrNameLst>
                                          <p:attrName>style.visibility</p:attrName>
                                        </p:attrNameLst>
                                      </p:cBhvr>
                                      <p:to>
                                        <p:strVal val="visible"/>
                                      </p:to>
                                    </p:set>
                                    <p:anim calcmode="lin" valueType="num">
                                      <p:cBhvr>
                                        <p:cTn id="38" dur="500" fill="hold"/>
                                        <p:tgtEl>
                                          <p:spTgt spid="106505">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06505">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06505">
                                            <p:txEl>
                                              <p:pRg st="6" end="6"/>
                                            </p:txEl>
                                          </p:spTgt>
                                        </p:tgtEl>
                                        <p:attrNameLst>
                                          <p:attrName>style.visibility</p:attrName>
                                        </p:attrNameLst>
                                      </p:cBhvr>
                                      <p:to>
                                        <p:strVal val="visible"/>
                                      </p:to>
                                    </p:set>
                                    <p:anim calcmode="lin" valueType="num">
                                      <p:cBhvr>
                                        <p:cTn id="43" dur="500" fill="hold"/>
                                        <p:tgtEl>
                                          <p:spTgt spid="106505">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06505">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06505">
                                            <p:txEl>
                                              <p:pRg st="7" end="7"/>
                                            </p:txEl>
                                          </p:spTgt>
                                        </p:tgtEl>
                                        <p:attrNameLst>
                                          <p:attrName>style.visibility</p:attrName>
                                        </p:attrNameLst>
                                      </p:cBhvr>
                                      <p:to>
                                        <p:strVal val="visible"/>
                                      </p:to>
                                    </p:set>
                                    <p:anim calcmode="lin" valueType="num">
                                      <p:cBhvr>
                                        <p:cTn id="48" dur="500" fill="hold"/>
                                        <p:tgtEl>
                                          <p:spTgt spid="106505">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106505">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106505">
                                            <p:txEl>
                                              <p:pRg st="8" end="8"/>
                                            </p:txEl>
                                          </p:spTgt>
                                        </p:tgtEl>
                                        <p:attrNameLst>
                                          <p:attrName>style.visibility</p:attrName>
                                        </p:attrNameLst>
                                      </p:cBhvr>
                                      <p:to>
                                        <p:strVal val="visible"/>
                                      </p:to>
                                    </p:set>
                                    <p:anim calcmode="lin" valueType="num">
                                      <p:cBhvr>
                                        <p:cTn id="53" dur="500" fill="hold"/>
                                        <p:tgtEl>
                                          <p:spTgt spid="106505">
                                            <p:txEl>
                                              <p:pRg st="8" end="8"/>
                                            </p:txEl>
                                          </p:spTgt>
                                        </p:tgtEl>
                                        <p:attrNameLst>
                                          <p:attrName>ppt_x</p:attrName>
                                        </p:attrNameLst>
                                      </p:cBhvr>
                                      <p:tavLst>
                                        <p:tav tm="0">
                                          <p:val>
                                            <p:strVal val="1+#ppt_w/2"/>
                                          </p:val>
                                        </p:tav>
                                        <p:tav tm="100000">
                                          <p:val>
                                            <p:strVal val="#ppt_x"/>
                                          </p:val>
                                        </p:tav>
                                      </p:tavLst>
                                    </p:anim>
                                    <p:anim calcmode="lin" valueType="num">
                                      <p:cBhvr>
                                        <p:cTn id="54" dur="500" fill="hold"/>
                                        <p:tgtEl>
                                          <p:spTgt spid="106505">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nodeType="afterEffect">
                                  <p:childTnLst>
                                    <p:set>
                                      <p:cBhvr>
                                        <p:cTn id="57" dur="1" fill="hold">
                                          <p:stCondLst>
                                            <p:cond delay="0"/>
                                          </p:stCondLst>
                                        </p:cTn>
                                        <p:tgtEl>
                                          <p:spTgt spid="106505">
                                            <p:txEl>
                                              <p:pRg st="9" end="9"/>
                                            </p:txEl>
                                          </p:spTgt>
                                        </p:tgtEl>
                                        <p:attrNameLst>
                                          <p:attrName>style.visibility</p:attrName>
                                        </p:attrNameLst>
                                      </p:cBhvr>
                                      <p:to>
                                        <p:strVal val="visible"/>
                                      </p:to>
                                    </p:set>
                                    <p:anim calcmode="lin" valueType="num">
                                      <p:cBhvr>
                                        <p:cTn id="58" dur="500" fill="hold"/>
                                        <p:tgtEl>
                                          <p:spTgt spid="106505">
                                            <p:txEl>
                                              <p:pRg st="9" end="9"/>
                                            </p:txEl>
                                          </p:spTgt>
                                        </p:tgtEl>
                                        <p:attrNameLst>
                                          <p:attrName>ppt_x</p:attrName>
                                        </p:attrNameLst>
                                      </p:cBhvr>
                                      <p:tavLst>
                                        <p:tav tm="0">
                                          <p:val>
                                            <p:strVal val="1+#ppt_w/2"/>
                                          </p:val>
                                        </p:tav>
                                        <p:tav tm="100000">
                                          <p:val>
                                            <p:strVal val="#ppt_x"/>
                                          </p:val>
                                        </p:tav>
                                      </p:tavLst>
                                    </p:anim>
                                    <p:anim calcmode="lin" valueType="num">
                                      <p:cBhvr>
                                        <p:cTn id="59" dur="500" fill="hold"/>
                                        <p:tgtEl>
                                          <p:spTgt spid="10650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5"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75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75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752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752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752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752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7529" name="TextBox 14"/>
          <p:cNvSpPr>
            <a:spLocks noChangeArrowheads="1"/>
          </p:cNvSpPr>
          <p:nvPr/>
        </p:nvSpPr>
        <p:spPr bwMode="auto">
          <a:xfrm>
            <a:off x="38100" y="836613"/>
            <a:ext cx="9107488" cy="53752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2、安全技术交底制度：（摘录）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①重点部位的施工在开始作业前，由现场技术负责人根据专项施工组织设计的要求，对作业班组的班组长及全体参加作业的员工进行交底，并做好交底记录；交底双方签字后生效。</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②每一道工序在开工前，由现场技术负责人对其进行有针对性的安全技术交底，并做好记录；交底双方在安全技术交底书上签字后生效。</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③作业班组的班组长根据每道工序安全技术交底书的内容向本班组内参加该项目施工作业的员工进行交底，并做好交底记录。</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安全技术交底的主要内容：</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1）本施工项目的施工作业点和危险点； 2）针对危险点的具体预防措施；                                                           3）应注意的安全事项；4）相应的安全操作规程和标准；5）发生事故后应及时采取的避难和急救措施。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7529"/>
                                        </p:tgtEl>
                                        <p:attrNameLst>
                                          <p:attrName>style.visibility</p:attrName>
                                        </p:attrNameLst>
                                      </p:cBhvr>
                                      <p:to>
                                        <p:strVal val="visible"/>
                                      </p:to>
                                    </p:set>
                                    <p:animEffect filter="">
                                      <p:cBhvr>
                                        <p:cTn id="7" dur="1000"/>
                                        <p:tgtEl>
                                          <p:spTgt spid="107529"/>
                                        </p:tgtEl>
                                      </p:cBhvr>
                                    </p:animEffect>
                                    <p:anim calcmode="lin" valueType="num">
                                      <p:cBhvr>
                                        <p:cTn id="8" dur="1000" fill="hold"/>
                                        <p:tgtEl>
                                          <p:spTgt spid="107529"/>
                                        </p:tgtEl>
                                        <p:attrNameLst>
                                          <p:attrName>ppt_x</p:attrName>
                                        </p:attrNameLst>
                                      </p:cBhvr>
                                      <p:tavLst>
                                        <p:tav tm="0">
                                          <p:val>
                                            <p:strVal val="#ppt_x"/>
                                          </p:val>
                                        </p:tav>
                                        <p:tav tm="100000">
                                          <p:val>
                                            <p:strVal val="#ppt_x"/>
                                          </p:val>
                                        </p:tav>
                                      </p:tavLst>
                                    </p:anim>
                                    <p:anim calcmode="lin" valueType="num">
                                      <p:cBhvr>
                                        <p:cTn id="9" dur="1000" fill="hold"/>
                                        <p:tgtEl>
                                          <p:spTgt spid="1075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7529">
                                            <p:txEl>
                                              <p:pRg st="1" end="1"/>
                                            </p:txEl>
                                          </p:spTgt>
                                        </p:tgtEl>
                                        <p:attrNameLst>
                                          <p:attrName>style.visibility</p:attrName>
                                        </p:attrNameLst>
                                      </p:cBhvr>
                                      <p:to>
                                        <p:strVal val="visible"/>
                                      </p:to>
                                    </p:set>
                                    <p:anim calcmode="lin" valueType="num">
                                      <p:cBhvr>
                                        <p:cTn id="13" dur="500" fill="hold"/>
                                        <p:tgtEl>
                                          <p:spTgt spid="107529">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107529">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7529">
                                            <p:txEl>
                                              <p:pRg st="2" end="2"/>
                                            </p:txEl>
                                          </p:spTgt>
                                        </p:tgtEl>
                                        <p:attrNameLst>
                                          <p:attrName>style.visibility</p:attrName>
                                        </p:attrNameLst>
                                      </p:cBhvr>
                                      <p:to>
                                        <p:strVal val="visible"/>
                                      </p:to>
                                    </p:set>
                                    <p:anim calcmode="lin" valueType="num">
                                      <p:cBhvr>
                                        <p:cTn id="18" dur="500" fill="hold"/>
                                        <p:tgtEl>
                                          <p:spTgt spid="107529">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107529">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7529">
                                            <p:txEl>
                                              <p:pRg st="3" end="3"/>
                                            </p:txEl>
                                          </p:spTgt>
                                        </p:tgtEl>
                                        <p:attrNameLst>
                                          <p:attrName>style.visibility</p:attrName>
                                        </p:attrNameLst>
                                      </p:cBhvr>
                                      <p:to>
                                        <p:strVal val="visible"/>
                                      </p:to>
                                    </p:set>
                                    <p:anim calcmode="lin" valueType="num">
                                      <p:cBhvr>
                                        <p:cTn id="23" dur="500" fill="hold"/>
                                        <p:tgtEl>
                                          <p:spTgt spid="107529">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107529">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7529">
                                            <p:txEl>
                                              <p:pRg st="5" end="5"/>
                                            </p:txEl>
                                          </p:spTgt>
                                        </p:tgtEl>
                                        <p:attrNameLst>
                                          <p:attrName>style.visibility</p:attrName>
                                        </p:attrNameLst>
                                      </p:cBhvr>
                                      <p:to>
                                        <p:strVal val="visible"/>
                                      </p:to>
                                    </p:set>
                                    <p:anim calcmode="lin" valueType="num">
                                      <p:cBhvr>
                                        <p:cTn id="28" dur="500" fill="hold"/>
                                        <p:tgtEl>
                                          <p:spTgt spid="107529">
                                            <p:txEl>
                                              <p:pRg st="5" end="5"/>
                                            </p:txEl>
                                          </p:spTgt>
                                        </p:tgtEl>
                                        <p:attrNameLst>
                                          <p:attrName>ppt_x</p:attrName>
                                        </p:attrNameLst>
                                      </p:cBhvr>
                                      <p:tavLst>
                                        <p:tav tm="0">
                                          <p:val>
                                            <p:strVal val="1+#ppt_w/2"/>
                                          </p:val>
                                        </p:tav>
                                        <p:tav tm="100000">
                                          <p:val>
                                            <p:strVal val="#ppt_x"/>
                                          </p:val>
                                        </p:tav>
                                      </p:tavLst>
                                    </p:anim>
                                    <p:anim calcmode="lin" valueType="num">
                                      <p:cBhvr>
                                        <p:cTn id="29" dur="500" fill="hold"/>
                                        <p:tgtEl>
                                          <p:spTgt spid="107529">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7529">
                                            <p:txEl>
                                              <p:pRg st="6" end="6"/>
                                            </p:txEl>
                                          </p:spTgt>
                                        </p:tgtEl>
                                        <p:attrNameLst>
                                          <p:attrName>style.visibility</p:attrName>
                                        </p:attrNameLst>
                                      </p:cBhvr>
                                      <p:to>
                                        <p:strVal val="visible"/>
                                      </p:to>
                                    </p:set>
                                    <p:anim calcmode="lin" valueType="num">
                                      <p:cBhvr>
                                        <p:cTn id="33" dur="500" fill="hold"/>
                                        <p:tgtEl>
                                          <p:spTgt spid="107529">
                                            <p:txEl>
                                              <p:pRg st="6" end="6"/>
                                            </p:txEl>
                                          </p:spTgt>
                                        </p:tgtEl>
                                        <p:attrNameLst>
                                          <p:attrName>ppt_x</p:attrName>
                                        </p:attrNameLst>
                                      </p:cBhvr>
                                      <p:tavLst>
                                        <p:tav tm="0">
                                          <p:val>
                                            <p:strVal val="1+#ppt_w/2"/>
                                          </p:val>
                                        </p:tav>
                                        <p:tav tm="100000">
                                          <p:val>
                                            <p:strVal val="#ppt_x"/>
                                          </p:val>
                                        </p:tav>
                                      </p:tavLst>
                                    </p:anim>
                                    <p:anim calcmode="lin" valueType="num">
                                      <p:cBhvr>
                                        <p:cTn id="34" dur="500" fill="hold"/>
                                        <p:tgtEl>
                                          <p:spTgt spid="10752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85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85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854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855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855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855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8553" name="TextBox 14"/>
          <p:cNvSpPr>
            <a:spLocks noChangeArrowheads="1"/>
          </p:cNvSpPr>
          <p:nvPr/>
        </p:nvSpPr>
        <p:spPr bwMode="auto">
          <a:xfrm>
            <a:off x="38100" y="836613"/>
            <a:ext cx="9107488" cy="4968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3、班组安全活动制度：（摘录）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①班前，班组长应组织集合本班组作业人员进行简短交底，重点交代：本作业内容存在的较大安全风险及规避注意事项、安全操作要点，如何正确穿戴劳动防护用品，应遵守的劳动纪律，案例等事宜。班后，重点讲评本工作班中班组人员存在哪些违章违纪现象，提醒其不再犯。时间不得少于10分钟，班组活动原则上是每天进行，但每周至少应记录三次。</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②每个职工必须明确本人当日的工作内容、安全生产要求及安全注意事项，不断提高安全生产意识。</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③班组活动必须结合每个职工思想特点、健康状况、工作性质、劳动用品穿戴、季节气候变化及一切伤害安全生产的因素。</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8553"/>
                                        </p:tgtEl>
                                        <p:attrNameLst>
                                          <p:attrName>style.visibility</p:attrName>
                                        </p:attrNameLst>
                                      </p:cBhvr>
                                      <p:to>
                                        <p:strVal val="visible"/>
                                      </p:to>
                                    </p:set>
                                    <p:animEffect filter="">
                                      <p:cBhvr>
                                        <p:cTn id="7" dur="1000"/>
                                        <p:tgtEl>
                                          <p:spTgt spid="108553"/>
                                        </p:tgtEl>
                                      </p:cBhvr>
                                    </p:animEffect>
                                    <p:anim calcmode="lin" valueType="num">
                                      <p:cBhvr>
                                        <p:cTn id="8" dur="1000" fill="hold"/>
                                        <p:tgtEl>
                                          <p:spTgt spid="108553"/>
                                        </p:tgtEl>
                                        <p:attrNameLst>
                                          <p:attrName>ppt_x</p:attrName>
                                        </p:attrNameLst>
                                      </p:cBhvr>
                                      <p:tavLst>
                                        <p:tav tm="0">
                                          <p:val>
                                            <p:strVal val="#ppt_x"/>
                                          </p:val>
                                        </p:tav>
                                        <p:tav tm="100000">
                                          <p:val>
                                            <p:strVal val="#ppt_x"/>
                                          </p:val>
                                        </p:tav>
                                      </p:tavLst>
                                    </p:anim>
                                    <p:anim calcmode="lin" valueType="num">
                                      <p:cBhvr>
                                        <p:cTn id="9" dur="1000" fill="hold"/>
                                        <p:tgtEl>
                                          <p:spTgt spid="1085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8553">
                                            <p:txEl>
                                              <p:pRg st="0" end="0"/>
                                            </p:txEl>
                                          </p:spTgt>
                                        </p:tgtEl>
                                        <p:attrNameLst>
                                          <p:attrName>style.visibility</p:attrName>
                                        </p:attrNameLst>
                                      </p:cBhvr>
                                      <p:to>
                                        <p:strVal val="visible"/>
                                      </p:to>
                                    </p:set>
                                    <p:anim calcmode="lin" valueType="num">
                                      <p:cBhvr>
                                        <p:cTn id="13" dur="500" fill="hold"/>
                                        <p:tgtEl>
                                          <p:spTgt spid="10855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855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8553">
                                            <p:txEl>
                                              <p:pRg st="1" end="1"/>
                                            </p:txEl>
                                          </p:spTgt>
                                        </p:tgtEl>
                                        <p:attrNameLst>
                                          <p:attrName>style.visibility</p:attrName>
                                        </p:attrNameLst>
                                      </p:cBhvr>
                                      <p:to>
                                        <p:strVal val="visible"/>
                                      </p:to>
                                    </p:set>
                                    <p:anim calcmode="lin" valueType="num">
                                      <p:cBhvr>
                                        <p:cTn id="18" dur="500" fill="hold"/>
                                        <p:tgtEl>
                                          <p:spTgt spid="10855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855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8553">
                                            <p:txEl>
                                              <p:pRg st="2" end="2"/>
                                            </p:txEl>
                                          </p:spTgt>
                                        </p:tgtEl>
                                        <p:attrNameLst>
                                          <p:attrName>style.visibility</p:attrName>
                                        </p:attrNameLst>
                                      </p:cBhvr>
                                      <p:to>
                                        <p:strVal val="visible"/>
                                      </p:to>
                                    </p:set>
                                    <p:anim calcmode="lin" valueType="num">
                                      <p:cBhvr>
                                        <p:cTn id="23" dur="500" fill="hold"/>
                                        <p:tgtEl>
                                          <p:spTgt spid="10855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855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8553">
                                            <p:txEl>
                                              <p:pRg st="3" end="3"/>
                                            </p:txEl>
                                          </p:spTgt>
                                        </p:tgtEl>
                                        <p:attrNameLst>
                                          <p:attrName>style.visibility</p:attrName>
                                        </p:attrNameLst>
                                      </p:cBhvr>
                                      <p:to>
                                        <p:strVal val="visible"/>
                                      </p:to>
                                    </p:set>
                                    <p:anim calcmode="lin" valueType="num">
                                      <p:cBhvr>
                                        <p:cTn id="28" dur="500" fill="hold"/>
                                        <p:tgtEl>
                                          <p:spTgt spid="10855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08553">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8553">
                                            <p:txEl>
                                              <p:pRg st="5" end="5"/>
                                            </p:txEl>
                                          </p:spTgt>
                                        </p:tgtEl>
                                        <p:attrNameLst>
                                          <p:attrName>style.visibility</p:attrName>
                                        </p:attrNameLst>
                                      </p:cBhvr>
                                      <p:to>
                                        <p:strVal val="visible"/>
                                      </p:to>
                                    </p:set>
                                    <p:anim calcmode="lin" valueType="num">
                                      <p:cBhvr>
                                        <p:cTn id="33" dur="500" fill="hold"/>
                                        <p:tgtEl>
                                          <p:spTgt spid="108553">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10855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3"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95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95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957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95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95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95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09577" name="TextBox 14"/>
          <p:cNvSpPr>
            <a:spLocks noChangeArrowheads="1"/>
          </p:cNvSpPr>
          <p:nvPr/>
        </p:nvSpPr>
        <p:spPr bwMode="auto">
          <a:xfrm>
            <a:off x="38100" y="836613"/>
            <a:ext cx="9107488" cy="41560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4、特种作业人员持证上岗制度：（摘录）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①等特种作业人员必须按照国家有关规定经过专门的安全作业培训，并取得特种作业操作资格证书后，方可上岗作业。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②项目部对所有特种作业人员进场前，必须进行人员持证情况检查审核和登记，并建立特种作业人员专门档案，进行动态管理。</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③特种作业人员上岗时必须携带本人特种作业操作证原件或过塑的复印件，随时接受各级安全检查。</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④特种作业人员必须在证件到期前和复审日期之前重新考核和复审。</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9577"/>
                                        </p:tgtEl>
                                        <p:attrNameLst>
                                          <p:attrName>style.visibility</p:attrName>
                                        </p:attrNameLst>
                                      </p:cBhvr>
                                      <p:to>
                                        <p:strVal val="visible"/>
                                      </p:to>
                                    </p:set>
                                    <p:animEffect filter="">
                                      <p:cBhvr>
                                        <p:cTn id="7" dur="1000"/>
                                        <p:tgtEl>
                                          <p:spTgt spid="109577"/>
                                        </p:tgtEl>
                                      </p:cBhvr>
                                    </p:animEffect>
                                    <p:anim calcmode="lin" valueType="num">
                                      <p:cBhvr>
                                        <p:cTn id="8" dur="1000" fill="hold"/>
                                        <p:tgtEl>
                                          <p:spTgt spid="109577"/>
                                        </p:tgtEl>
                                        <p:attrNameLst>
                                          <p:attrName>ppt_x</p:attrName>
                                        </p:attrNameLst>
                                      </p:cBhvr>
                                      <p:tavLst>
                                        <p:tav tm="0">
                                          <p:val>
                                            <p:strVal val="#ppt_x"/>
                                          </p:val>
                                        </p:tav>
                                        <p:tav tm="100000">
                                          <p:val>
                                            <p:strVal val="#ppt_x"/>
                                          </p:val>
                                        </p:tav>
                                      </p:tavLst>
                                    </p:anim>
                                    <p:anim calcmode="lin" valueType="num">
                                      <p:cBhvr>
                                        <p:cTn id="9" dur="1000" fill="hold"/>
                                        <p:tgtEl>
                                          <p:spTgt spid="1095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9577">
                                            <p:txEl>
                                              <p:pRg st="0" end="0"/>
                                            </p:txEl>
                                          </p:spTgt>
                                        </p:tgtEl>
                                        <p:attrNameLst>
                                          <p:attrName>style.visibility</p:attrName>
                                        </p:attrNameLst>
                                      </p:cBhvr>
                                      <p:to>
                                        <p:strVal val="visible"/>
                                      </p:to>
                                    </p:set>
                                    <p:anim calcmode="lin" valueType="num">
                                      <p:cBhvr>
                                        <p:cTn id="13" dur="500" fill="hold"/>
                                        <p:tgtEl>
                                          <p:spTgt spid="10957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957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9577">
                                            <p:txEl>
                                              <p:pRg st="1" end="1"/>
                                            </p:txEl>
                                          </p:spTgt>
                                        </p:tgtEl>
                                        <p:attrNameLst>
                                          <p:attrName>style.visibility</p:attrName>
                                        </p:attrNameLst>
                                      </p:cBhvr>
                                      <p:to>
                                        <p:strVal val="visible"/>
                                      </p:to>
                                    </p:set>
                                    <p:anim calcmode="lin" valueType="num">
                                      <p:cBhvr>
                                        <p:cTn id="18" dur="500" fill="hold"/>
                                        <p:tgtEl>
                                          <p:spTgt spid="10957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957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9577">
                                            <p:txEl>
                                              <p:pRg st="2" end="2"/>
                                            </p:txEl>
                                          </p:spTgt>
                                        </p:tgtEl>
                                        <p:attrNameLst>
                                          <p:attrName>style.visibility</p:attrName>
                                        </p:attrNameLst>
                                      </p:cBhvr>
                                      <p:to>
                                        <p:strVal val="visible"/>
                                      </p:to>
                                    </p:set>
                                    <p:anim calcmode="lin" valueType="num">
                                      <p:cBhvr>
                                        <p:cTn id="23" dur="500" fill="hold"/>
                                        <p:tgtEl>
                                          <p:spTgt spid="10957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957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9577">
                                            <p:txEl>
                                              <p:pRg st="3" end="3"/>
                                            </p:txEl>
                                          </p:spTgt>
                                        </p:tgtEl>
                                        <p:attrNameLst>
                                          <p:attrName>style.visibility</p:attrName>
                                        </p:attrNameLst>
                                      </p:cBhvr>
                                      <p:to>
                                        <p:strVal val="visible"/>
                                      </p:to>
                                    </p:set>
                                    <p:anim calcmode="lin" valueType="num">
                                      <p:cBhvr>
                                        <p:cTn id="28" dur="500" fill="hold"/>
                                        <p:tgtEl>
                                          <p:spTgt spid="10957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0957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9577">
                                            <p:txEl>
                                              <p:pRg st="4" end="4"/>
                                            </p:txEl>
                                          </p:spTgt>
                                        </p:tgtEl>
                                        <p:attrNameLst>
                                          <p:attrName>style.visibility</p:attrName>
                                        </p:attrNameLst>
                                      </p:cBhvr>
                                      <p:to>
                                        <p:strVal val="visible"/>
                                      </p:to>
                                    </p:set>
                                    <p:anim calcmode="lin" valueType="num">
                                      <p:cBhvr>
                                        <p:cTn id="33" dur="500" fill="hold"/>
                                        <p:tgtEl>
                                          <p:spTgt spid="109577">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0957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09577">
                                            <p:txEl>
                                              <p:pRg st="6" end="6"/>
                                            </p:txEl>
                                          </p:spTgt>
                                        </p:tgtEl>
                                        <p:attrNameLst>
                                          <p:attrName>style.visibility</p:attrName>
                                        </p:attrNameLst>
                                      </p:cBhvr>
                                      <p:to>
                                        <p:strVal val="visible"/>
                                      </p:to>
                                    </p:set>
                                    <p:anim calcmode="lin" valueType="num">
                                      <p:cBhvr>
                                        <p:cTn id="38" dur="500" fill="hold"/>
                                        <p:tgtEl>
                                          <p:spTgt spid="109577">
                                            <p:txEl>
                                              <p:pRg st="6" end="6"/>
                                            </p:txEl>
                                          </p:spTgt>
                                        </p:tgtEl>
                                        <p:attrNameLst>
                                          <p:attrName>ppt_x</p:attrName>
                                        </p:attrNameLst>
                                      </p:cBhvr>
                                      <p:tavLst>
                                        <p:tav tm="0">
                                          <p:val>
                                            <p:strVal val="1+#ppt_w/2"/>
                                          </p:val>
                                        </p:tav>
                                        <p:tav tm="100000">
                                          <p:val>
                                            <p:strVal val="#ppt_x"/>
                                          </p:val>
                                        </p:tav>
                                      </p:tavLst>
                                    </p:anim>
                                    <p:anim calcmode="lin" valueType="num">
                                      <p:cBhvr>
                                        <p:cTn id="39" dur="500" fill="hold"/>
                                        <p:tgtEl>
                                          <p:spTgt spid="10957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7"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05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05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059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05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05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06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0601" name="TextBox 14"/>
          <p:cNvSpPr>
            <a:spLocks noChangeArrowheads="1"/>
          </p:cNvSpPr>
          <p:nvPr/>
        </p:nvSpPr>
        <p:spPr bwMode="auto">
          <a:xfrm>
            <a:off x="38100" y="836613"/>
            <a:ext cx="9107488" cy="4968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5、安全生产检查制度：（摘录）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①生产班组操作人员应严格执行班前、班后安全检查制度，对施工机械、设备、作业环境等进行认真的安全检查，不符合安全工作条件的，不得进行施工作业。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②在隐患没有消除前，必须采取可靠的防护措施，否则不得施工，如有危及人身安全的紧急隐患，应立即停止施工作业。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安全生产检查的主要内容：安全意识、安全制度、安全教育培训、大临设施、施工机械、起重机械、高空作业、水上施工、营业线施工、隧道施工安全防护、施工现场道路、物料堆放、施工用电、安全防护设施、劳动防护用品、消防设施、安全警示标志、危险源告知牌等设置和使用情况，以及违章指挥、违章操作、违反劳动纪律等</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三违</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现象。</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0601"/>
                                        </p:tgtEl>
                                        <p:attrNameLst>
                                          <p:attrName>style.visibility</p:attrName>
                                        </p:attrNameLst>
                                      </p:cBhvr>
                                      <p:to>
                                        <p:strVal val="visible"/>
                                      </p:to>
                                    </p:set>
                                    <p:animEffect filter="">
                                      <p:cBhvr>
                                        <p:cTn id="7" dur="1000"/>
                                        <p:tgtEl>
                                          <p:spTgt spid="110601"/>
                                        </p:tgtEl>
                                      </p:cBhvr>
                                    </p:animEffect>
                                    <p:anim calcmode="lin" valueType="num">
                                      <p:cBhvr>
                                        <p:cTn id="8" dur="1000" fill="hold"/>
                                        <p:tgtEl>
                                          <p:spTgt spid="110601"/>
                                        </p:tgtEl>
                                        <p:attrNameLst>
                                          <p:attrName>ppt_x</p:attrName>
                                        </p:attrNameLst>
                                      </p:cBhvr>
                                      <p:tavLst>
                                        <p:tav tm="0">
                                          <p:val>
                                            <p:strVal val="#ppt_x"/>
                                          </p:val>
                                        </p:tav>
                                        <p:tav tm="100000">
                                          <p:val>
                                            <p:strVal val="#ppt_x"/>
                                          </p:val>
                                        </p:tav>
                                      </p:tavLst>
                                    </p:anim>
                                    <p:anim calcmode="lin" valueType="num">
                                      <p:cBhvr>
                                        <p:cTn id="9" dur="1000" fill="hold"/>
                                        <p:tgtEl>
                                          <p:spTgt spid="1106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0601">
                                            <p:txEl>
                                              <p:pRg st="0" end="0"/>
                                            </p:txEl>
                                          </p:spTgt>
                                        </p:tgtEl>
                                        <p:attrNameLst>
                                          <p:attrName>style.visibility</p:attrName>
                                        </p:attrNameLst>
                                      </p:cBhvr>
                                      <p:to>
                                        <p:strVal val="visible"/>
                                      </p:to>
                                    </p:set>
                                    <p:anim calcmode="lin" valueType="num">
                                      <p:cBhvr>
                                        <p:cTn id="13" dur="500" fill="hold"/>
                                        <p:tgtEl>
                                          <p:spTgt spid="11060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060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0601">
                                            <p:txEl>
                                              <p:pRg st="1" end="1"/>
                                            </p:txEl>
                                          </p:spTgt>
                                        </p:tgtEl>
                                        <p:attrNameLst>
                                          <p:attrName>style.visibility</p:attrName>
                                        </p:attrNameLst>
                                      </p:cBhvr>
                                      <p:to>
                                        <p:strVal val="visible"/>
                                      </p:to>
                                    </p:set>
                                    <p:anim calcmode="lin" valueType="num">
                                      <p:cBhvr>
                                        <p:cTn id="18" dur="500" fill="hold"/>
                                        <p:tgtEl>
                                          <p:spTgt spid="11060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060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0601">
                                            <p:txEl>
                                              <p:pRg st="2" end="2"/>
                                            </p:txEl>
                                          </p:spTgt>
                                        </p:tgtEl>
                                        <p:attrNameLst>
                                          <p:attrName>style.visibility</p:attrName>
                                        </p:attrNameLst>
                                      </p:cBhvr>
                                      <p:to>
                                        <p:strVal val="visible"/>
                                      </p:to>
                                    </p:set>
                                    <p:anim calcmode="lin" valueType="num">
                                      <p:cBhvr>
                                        <p:cTn id="23" dur="500" fill="hold"/>
                                        <p:tgtEl>
                                          <p:spTgt spid="11060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0601">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0601">
                                            <p:txEl>
                                              <p:pRg st="3" end="3"/>
                                            </p:txEl>
                                          </p:spTgt>
                                        </p:tgtEl>
                                        <p:attrNameLst>
                                          <p:attrName>style.visibility</p:attrName>
                                        </p:attrNameLst>
                                      </p:cBhvr>
                                      <p:to>
                                        <p:strVal val="visible"/>
                                      </p:to>
                                    </p:set>
                                    <p:anim calcmode="lin" valueType="num">
                                      <p:cBhvr>
                                        <p:cTn id="28" dur="500" fill="hold"/>
                                        <p:tgtEl>
                                          <p:spTgt spid="110601">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060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0601">
                                            <p:txEl>
                                              <p:pRg st="4" end="4"/>
                                            </p:txEl>
                                          </p:spTgt>
                                        </p:tgtEl>
                                        <p:attrNameLst>
                                          <p:attrName>style.visibility</p:attrName>
                                        </p:attrNameLst>
                                      </p:cBhvr>
                                      <p:to>
                                        <p:strVal val="visible"/>
                                      </p:to>
                                    </p:set>
                                    <p:anim calcmode="lin" valueType="num">
                                      <p:cBhvr>
                                        <p:cTn id="33" dur="500" fill="hold"/>
                                        <p:tgtEl>
                                          <p:spTgt spid="110601">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060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1"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161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162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162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162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162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162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1625"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6、安全质量奖惩制度：（摘录）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安全质量考核奖励与处罚规定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1、依据上级领导以及项目部日常巡检、专项检查及月度综合大检查情况，对违章违规作业开据的安全、质量处罚单进行扣罚。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2、结合成都质量安全监督站、渝黔公司、监理单位及局集团公司、局项目部等上级单位安全、质量检查及扣分罚款情况，进行奖励与扣罚。</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3、各工区施工现场设立</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施工现场安全文明施工奖惩规定</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标识牌，明确显见性安全违章行为扣罚措施。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具体内容参照项目下发的《安全质量管理考核奖罚规定》来实施</a:t>
            </a:r>
            <a:endParaRPr lang="zh-CN" altLang="en-US" sz="20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1625"/>
                                        </p:tgtEl>
                                        <p:attrNameLst>
                                          <p:attrName>style.visibility</p:attrName>
                                        </p:attrNameLst>
                                      </p:cBhvr>
                                      <p:to>
                                        <p:strVal val="visible"/>
                                      </p:to>
                                    </p:set>
                                    <p:animEffect filter="">
                                      <p:cBhvr>
                                        <p:cTn id="7" dur="1000"/>
                                        <p:tgtEl>
                                          <p:spTgt spid="111625"/>
                                        </p:tgtEl>
                                      </p:cBhvr>
                                    </p:animEffect>
                                    <p:anim calcmode="lin" valueType="num">
                                      <p:cBhvr>
                                        <p:cTn id="8" dur="1000" fill="hold"/>
                                        <p:tgtEl>
                                          <p:spTgt spid="111625"/>
                                        </p:tgtEl>
                                        <p:attrNameLst>
                                          <p:attrName>ppt_x</p:attrName>
                                        </p:attrNameLst>
                                      </p:cBhvr>
                                      <p:tavLst>
                                        <p:tav tm="0">
                                          <p:val>
                                            <p:strVal val="#ppt_x"/>
                                          </p:val>
                                        </p:tav>
                                        <p:tav tm="100000">
                                          <p:val>
                                            <p:strVal val="#ppt_x"/>
                                          </p:val>
                                        </p:tav>
                                      </p:tavLst>
                                    </p:anim>
                                    <p:anim calcmode="lin" valueType="num">
                                      <p:cBhvr>
                                        <p:cTn id="9" dur="1000" fill="hold"/>
                                        <p:tgtEl>
                                          <p:spTgt spid="1116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1625">
                                            <p:txEl>
                                              <p:pRg st="0" end="0"/>
                                            </p:txEl>
                                          </p:spTgt>
                                        </p:tgtEl>
                                        <p:attrNameLst>
                                          <p:attrName>style.visibility</p:attrName>
                                        </p:attrNameLst>
                                      </p:cBhvr>
                                      <p:to>
                                        <p:strVal val="visible"/>
                                      </p:to>
                                    </p:set>
                                    <p:anim calcmode="lin" valueType="num">
                                      <p:cBhvr>
                                        <p:cTn id="13" dur="500" fill="hold"/>
                                        <p:tgtEl>
                                          <p:spTgt spid="11162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162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1625">
                                            <p:txEl>
                                              <p:pRg st="1" end="1"/>
                                            </p:txEl>
                                          </p:spTgt>
                                        </p:tgtEl>
                                        <p:attrNameLst>
                                          <p:attrName>style.visibility</p:attrName>
                                        </p:attrNameLst>
                                      </p:cBhvr>
                                      <p:to>
                                        <p:strVal val="visible"/>
                                      </p:to>
                                    </p:set>
                                    <p:anim calcmode="lin" valueType="num">
                                      <p:cBhvr>
                                        <p:cTn id="18" dur="500" fill="hold"/>
                                        <p:tgtEl>
                                          <p:spTgt spid="11162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162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1625">
                                            <p:txEl>
                                              <p:pRg st="2" end="2"/>
                                            </p:txEl>
                                          </p:spTgt>
                                        </p:tgtEl>
                                        <p:attrNameLst>
                                          <p:attrName>style.visibility</p:attrName>
                                        </p:attrNameLst>
                                      </p:cBhvr>
                                      <p:to>
                                        <p:strVal val="visible"/>
                                      </p:to>
                                    </p:set>
                                    <p:anim calcmode="lin" valueType="num">
                                      <p:cBhvr>
                                        <p:cTn id="23" dur="500" fill="hold"/>
                                        <p:tgtEl>
                                          <p:spTgt spid="11162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162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1625">
                                            <p:txEl>
                                              <p:pRg st="3" end="3"/>
                                            </p:txEl>
                                          </p:spTgt>
                                        </p:tgtEl>
                                        <p:attrNameLst>
                                          <p:attrName>style.visibility</p:attrName>
                                        </p:attrNameLst>
                                      </p:cBhvr>
                                      <p:to>
                                        <p:strVal val="visible"/>
                                      </p:to>
                                    </p:set>
                                    <p:anim calcmode="lin" valueType="num">
                                      <p:cBhvr>
                                        <p:cTn id="28" dur="500" fill="hold"/>
                                        <p:tgtEl>
                                          <p:spTgt spid="11162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162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1625">
                                            <p:txEl>
                                              <p:pRg st="4" end="4"/>
                                            </p:txEl>
                                          </p:spTgt>
                                        </p:tgtEl>
                                        <p:attrNameLst>
                                          <p:attrName>style.visibility</p:attrName>
                                        </p:attrNameLst>
                                      </p:cBhvr>
                                      <p:to>
                                        <p:strVal val="visible"/>
                                      </p:to>
                                    </p:set>
                                    <p:anim calcmode="lin" valueType="num">
                                      <p:cBhvr>
                                        <p:cTn id="33" dur="500" fill="hold"/>
                                        <p:tgtEl>
                                          <p:spTgt spid="11162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1625">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1625">
                                            <p:txEl>
                                              <p:pRg st="5" end="5"/>
                                            </p:txEl>
                                          </p:spTgt>
                                        </p:tgtEl>
                                        <p:attrNameLst>
                                          <p:attrName>style.visibility</p:attrName>
                                        </p:attrNameLst>
                                      </p:cBhvr>
                                      <p:to>
                                        <p:strVal val="visible"/>
                                      </p:to>
                                    </p:set>
                                    <p:anim calcmode="lin" valueType="num">
                                      <p:cBhvr>
                                        <p:cTn id="38" dur="500" fill="hold"/>
                                        <p:tgtEl>
                                          <p:spTgt spid="111625">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11625">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1625">
                                            <p:txEl>
                                              <p:pRg st="6" end="6"/>
                                            </p:txEl>
                                          </p:spTgt>
                                        </p:tgtEl>
                                        <p:attrNameLst>
                                          <p:attrName>style.visibility</p:attrName>
                                        </p:attrNameLst>
                                      </p:cBhvr>
                                      <p:to>
                                        <p:strVal val="visible"/>
                                      </p:to>
                                    </p:set>
                                    <p:anim calcmode="lin" valueType="num">
                                      <p:cBhvr>
                                        <p:cTn id="43" dur="500" fill="hold"/>
                                        <p:tgtEl>
                                          <p:spTgt spid="111625">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11625">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11625">
                                            <p:txEl>
                                              <p:pRg st="7" end="7"/>
                                            </p:txEl>
                                          </p:spTgt>
                                        </p:tgtEl>
                                        <p:attrNameLst>
                                          <p:attrName>style.visibility</p:attrName>
                                        </p:attrNameLst>
                                      </p:cBhvr>
                                      <p:to>
                                        <p:strVal val="visible"/>
                                      </p:to>
                                    </p:set>
                                    <p:anim calcmode="lin" valueType="num">
                                      <p:cBhvr>
                                        <p:cTn id="48" dur="500" fill="hold"/>
                                        <p:tgtEl>
                                          <p:spTgt spid="111625">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11162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5"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26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26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264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264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264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264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2649"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7、生产安全事故应急救援、报告制度：（摘录）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①一般事故的应急响应；</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当事故或紧急情况发生后，应明确由谁向谁汇报，同时采取什么措施防止事态扩大。现场领导如何组织处理，同时，在多少时间内向项目领导或主管部门汇报。</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②重大事故的应急响应</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重大事故发生后，由谁在最短时间内向项目领导汇报，如何组织抢救、由谁指挥、配合对伤员、财物的急救处理，防止事故扩大。</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pic>
        <p:nvPicPr>
          <p:cNvPr id="112650" name="Picture 10"/>
          <p:cNvPicPr>
            <a:picLocks noChangeAspect="1" noChangeArrowheads="1"/>
          </p:cNvPicPr>
          <p:nvPr/>
        </p:nvPicPr>
        <p:blipFill>
          <a:blip r:embed="rId4"/>
          <a:stretch>
            <a:fillRect/>
          </a:stretch>
        </p:blipFill>
        <p:spPr bwMode="auto">
          <a:xfrm>
            <a:off x="3060700" y="4157663"/>
            <a:ext cx="5802313" cy="24479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2649"/>
                                        </p:tgtEl>
                                        <p:attrNameLst>
                                          <p:attrName>style.visibility</p:attrName>
                                        </p:attrNameLst>
                                      </p:cBhvr>
                                      <p:to>
                                        <p:strVal val="visible"/>
                                      </p:to>
                                    </p:set>
                                    <p:animEffect filter="">
                                      <p:cBhvr>
                                        <p:cTn id="7" dur="1000"/>
                                        <p:tgtEl>
                                          <p:spTgt spid="112649"/>
                                        </p:tgtEl>
                                      </p:cBhvr>
                                    </p:animEffect>
                                    <p:anim calcmode="lin" valueType="num">
                                      <p:cBhvr>
                                        <p:cTn id="8" dur="1000" fill="hold"/>
                                        <p:tgtEl>
                                          <p:spTgt spid="112649"/>
                                        </p:tgtEl>
                                        <p:attrNameLst>
                                          <p:attrName>ppt_x</p:attrName>
                                        </p:attrNameLst>
                                      </p:cBhvr>
                                      <p:tavLst>
                                        <p:tav tm="0">
                                          <p:val>
                                            <p:strVal val="#ppt_x"/>
                                          </p:val>
                                        </p:tav>
                                        <p:tav tm="100000">
                                          <p:val>
                                            <p:strVal val="#ppt_x"/>
                                          </p:val>
                                        </p:tav>
                                      </p:tavLst>
                                    </p:anim>
                                    <p:anim calcmode="lin" valueType="num">
                                      <p:cBhvr>
                                        <p:cTn id="9" dur="1000" fill="hold"/>
                                        <p:tgtEl>
                                          <p:spTgt spid="1126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2649">
                                            <p:txEl>
                                              <p:pRg st="0" end="0"/>
                                            </p:txEl>
                                          </p:spTgt>
                                        </p:tgtEl>
                                        <p:attrNameLst>
                                          <p:attrName>style.visibility</p:attrName>
                                        </p:attrNameLst>
                                      </p:cBhvr>
                                      <p:to>
                                        <p:strVal val="visible"/>
                                      </p:to>
                                    </p:set>
                                    <p:anim calcmode="lin" valueType="num">
                                      <p:cBhvr>
                                        <p:cTn id="13" dur="500" fill="hold"/>
                                        <p:tgtEl>
                                          <p:spTgt spid="11264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264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2649">
                                            <p:txEl>
                                              <p:pRg st="1" end="1"/>
                                            </p:txEl>
                                          </p:spTgt>
                                        </p:tgtEl>
                                        <p:attrNameLst>
                                          <p:attrName>style.visibility</p:attrName>
                                        </p:attrNameLst>
                                      </p:cBhvr>
                                      <p:to>
                                        <p:strVal val="visible"/>
                                      </p:to>
                                    </p:set>
                                    <p:anim calcmode="lin" valueType="num">
                                      <p:cBhvr>
                                        <p:cTn id="18" dur="500" fill="hold"/>
                                        <p:tgtEl>
                                          <p:spTgt spid="11264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264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2649">
                                            <p:txEl>
                                              <p:pRg st="2" end="2"/>
                                            </p:txEl>
                                          </p:spTgt>
                                        </p:tgtEl>
                                        <p:attrNameLst>
                                          <p:attrName>style.visibility</p:attrName>
                                        </p:attrNameLst>
                                      </p:cBhvr>
                                      <p:to>
                                        <p:strVal val="visible"/>
                                      </p:to>
                                    </p:set>
                                    <p:anim calcmode="lin" valueType="num">
                                      <p:cBhvr>
                                        <p:cTn id="23" dur="500" fill="hold"/>
                                        <p:tgtEl>
                                          <p:spTgt spid="11264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264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2649">
                                            <p:txEl>
                                              <p:pRg st="3" end="3"/>
                                            </p:txEl>
                                          </p:spTgt>
                                        </p:tgtEl>
                                        <p:attrNameLst>
                                          <p:attrName>style.visibility</p:attrName>
                                        </p:attrNameLst>
                                      </p:cBhvr>
                                      <p:to>
                                        <p:strVal val="visible"/>
                                      </p:to>
                                    </p:set>
                                    <p:anim calcmode="lin" valueType="num">
                                      <p:cBhvr>
                                        <p:cTn id="28" dur="500" fill="hold"/>
                                        <p:tgtEl>
                                          <p:spTgt spid="11264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264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2649">
                                            <p:txEl>
                                              <p:pRg st="4" end="4"/>
                                            </p:txEl>
                                          </p:spTgt>
                                        </p:tgtEl>
                                        <p:attrNameLst>
                                          <p:attrName>style.visibility</p:attrName>
                                        </p:attrNameLst>
                                      </p:cBhvr>
                                      <p:to>
                                        <p:strVal val="visible"/>
                                      </p:to>
                                    </p:set>
                                    <p:anim calcmode="lin" valueType="num">
                                      <p:cBhvr>
                                        <p:cTn id="33" dur="500" fill="hold"/>
                                        <p:tgtEl>
                                          <p:spTgt spid="112649">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264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2649">
                                            <p:txEl>
                                              <p:pRg st="6" end="6"/>
                                            </p:txEl>
                                          </p:spTgt>
                                        </p:tgtEl>
                                        <p:attrNameLst>
                                          <p:attrName>style.visibility</p:attrName>
                                        </p:attrNameLst>
                                      </p:cBhvr>
                                      <p:to>
                                        <p:strVal val="visible"/>
                                      </p:to>
                                    </p:set>
                                    <p:anim calcmode="lin" valueType="num">
                                      <p:cBhvr>
                                        <p:cTn id="38" dur="500" fill="hold"/>
                                        <p:tgtEl>
                                          <p:spTgt spid="112649">
                                            <p:txEl>
                                              <p:pRg st="6" end="6"/>
                                            </p:txEl>
                                          </p:spTgt>
                                        </p:tgtEl>
                                        <p:attrNameLst>
                                          <p:attrName>ppt_x</p:attrName>
                                        </p:attrNameLst>
                                      </p:cBhvr>
                                      <p:tavLst>
                                        <p:tav tm="0">
                                          <p:val>
                                            <p:strVal val="1+#ppt_w/2"/>
                                          </p:val>
                                        </p:tav>
                                        <p:tav tm="100000">
                                          <p:val>
                                            <p:strVal val="#ppt_x"/>
                                          </p:val>
                                        </p:tav>
                                      </p:tavLst>
                                    </p:anim>
                                    <p:anim calcmode="lin" valueType="num">
                                      <p:cBhvr>
                                        <p:cTn id="39" dur="500" fill="hold"/>
                                        <p:tgtEl>
                                          <p:spTgt spid="112649">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2649">
                                            <p:txEl>
                                              <p:pRg st="7" end="7"/>
                                            </p:txEl>
                                          </p:spTgt>
                                        </p:tgtEl>
                                        <p:attrNameLst>
                                          <p:attrName>style.visibility</p:attrName>
                                        </p:attrNameLst>
                                      </p:cBhvr>
                                      <p:to>
                                        <p:strVal val="visible"/>
                                      </p:to>
                                    </p:set>
                                    <p:anim calcmode="lin" valueType="num">
                                      <p:cBhvr>
                                        <p:cTn id="43" dur="500" fill="hold"/>
                                        <p:tgtEl>
                                          <p:spTgt spid="112649">
                                            <p:txEl>
                                              <p:pRg st="7" end="7"/>
                                            </p:txEl>
                                          </p:spTgt>
                                        </p:tgtEl>
                                        <p:attrNameLst>
                                          <p:attrName>ppt_x</p:attrName>
                                        </p:attrNameLst>
                                      </p:cBhvr>
                                      <p:tavLst>
                                        <p:tav tm="0">
                                          <p:val>
                                            <p:strVal val="1+#ppt_w/2"/>
                                          </p:val>
                                        </p:tav>
                                        <p:tav tm="100000">
                                          <p:val>
                                            <p:strVal val="#ppt_x"/>
                                          </p:val>
                                        </p:tav>
                                      </p:tavLst>
                                    </p:anim>
                                    <p:anim calcmode="lin" valueType="num">
                                      <p:cBhvr>
                                        <p:cTn id="44" dur="500" fill="hold"/>
                                        <p:tgtEl>
                                          <p:spTgt spid="11264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9"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36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36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36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36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36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36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3673" name="TextBox 14"/>
          <p:cNvSpPr>
            <a:spLocks noChangeArrowheads="1"/>
          </p:cNvSpPr>
          <p:nvPr/>
        </p:nvSpPr>
        <p:spPr bwMode="auto">
          <a:xfrm>
            <a:off x="38100" y="836613"/>
            <a:ext cx="9107488" cy="5832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8、施工现场安全用电管理制度：（摘录）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 施工现场临时用电采用</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三相五线制</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，电线电缆必须按要求敷设，不可随地拖拉。</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②所有用电设备必须做到</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三级配电两级保护</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，施工现场配电箱必须采用铁壳配电箱，箱内的电器（漏电开关、空气开关、闸刀开关）应与用电设备、配电线路相配套，所有配电箱要统一编号，实施专人管理。</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③配电箱内应设置隔离开关，多路配电应设有标记。箱内开关、插座熔断器等设备应齐全完好。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④开关箱末级应设有灵敏的漏电保护，严格遵守</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一机、一闸、一漏、一箱</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⑤现场使用机械如搅拌机、钻机等须接地保护，所有电气设备安装前必须由专职电工前行检查。</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⑥户外使用电气设备和用电器具，应采取防雨措施。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⑦施工现场凡与用电金属外壳有连接的机械设备，如混凝土搅拌机、龙门吊、吊机等，必须有可靠接地并装设漏电保护器。</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⑧安装、维修或拆除临时用电，必须由专业人员完成，专业人员等级应同工程的难易程度、技术复杂性相适应。</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3673"/>
                                        </p:tgtEl>
                                        <p:attrNameLst>
                                          <p:attrName>style.visibility</p:attrName>
                                        </p:attrNameLst>
                                      </p:cBhvr>
                                      <p:to>
                                        <p:strVal val="visible"/>
                                      </p:to>
                                    </p:set>
                                    <p:animEffect filter="">
                                      <p:cBhvr>
                                        <p:cTn id="7" dur="1000"/>
                                        <p:tgtEl>
                                          <p:spTgt spid="113673"/>
                                        </p:tgtEl>
                                      </p:cBhvr>
                                    </p:animEffect>
                                    <p:anim calcmode="lin" valueType="num">
                                      <p:cBhvr>
                                        <p:cTn id="8" dur="1000" fill="hold"/>
                                        <p:tgtEl>
                                          <p:spTgt spid="113673"/>
                                        </p:tgtEl>
                                        <p:attrNameLst>
                                          <p:attrName>ppt_x</p:attrName>
                                        </p:attrNameLst>
                                      </p:cBhvr>
                                      <p:tavLst>
                                        <p:tav tm="0">
                                          <p:val>
                                            <p:strVal val="#ppt_x"/>
                                          </p:val>
                                        </p:tav>
                                        <p:tav tm="100000">
                                          <p:val>
                                            <p:strVal val="#ppt_x"/>
                                          </p:val>
                                        </p:tav>
                                      </p:tavLst>
                                    </p:anim>
                                    <p:anim calcmode="lin" valueType="num">
                                      <p:cBhvr>
                                        <p:cTn id="9" dur="1000" fill="hold"/>
                                        <p:tgtEl>
                                          <p:spTgt spid="1136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3673">
                                            <p:txEl>
                                              <p:pRg st="0" end="0"/>
                                            </p:txEl>
                                          </p:spTgt>
                                        </p:tgtEl>
                                        <p:attrNameLst>
                                          <p:attrName>style.visibility</p:attrName>
                                        </p:attrNameLst>
                                      </p:cBhvr>
                                      <p:to>
                                        <p:strVal val="visible"/>
                                      </p:to>
                                    </p:set>
                                    <p:anim calcmode="lin" valueType="num">
                                      <p:cBhvr>
                                        <p:cTn id="13" dur="500" fill="hold"/>
                                        <p:tgtEl>
                                          <p:spTgt spid="11367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367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3673">
                                            <p:txEl>
                                              <p:pRg st="1" end="1"/>
                                            </p:txEl>
                                          </p:spTgt>
                                        </p:tgtEl>
                                        <p:attrNameLst>
                                          <p:attrName>style.visibility</p:attrName>
                                        </p:attrNameLst>
                                      </p:cBhvr>
                                      <p:to>
                                        <p:strVal val="visible"/>
                                      </p:to>
                                    </p:set>
                                    <p:anim calcmode="lin" valueType="num">
                                      <p:cBhvr>
                                        <p:cTn id="18" dur="500" fill="hold"/>
                                        <p:tgtEl>
                                          <p:spTgt spid="11367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367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3673">
                                            <p:txEl>
                                              <p:pRg st="2" end="2"/>
                                            </p:txEl>
                                          </p:spTgt>
                                        </p:tgtEl>
                                        <p:attrNameLst>
                                          <p:attrName>style.visibility</p:attrName>
                                        </p:attrNameLst>
                                      </p:cBhvr>
                                      <p:to>
                                        <p:strVal val="visible"/>
                                      </p:to>
                                    </p:set>
                                    <p:anim calcmode="lin" valueType="num">
                                      <p:cBhvr>
                                        <p:cTn id="23" dur="500" fill="hold"/>
                                        <p:tgtEl>
                                          <p:spTgt spid="11367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367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3673">
                                            <p:txEl>
                                              <p:pRg st="3" end="3"/>
                                            </p:txEl>
                                          </p:spTgt>
                                        </p:tgtEl>
                                        <p:attrNameLst>
                                          <p:attrName>style.visibility</p:attrName>
                                        </p:attrNameLst>
                                      </p:cBhvr>
                                      <p:to>
                                        <p:strVal val="visible"/>
                                      </p:to>
                                    </p:set>
                                    <p:anim calcmode="lin" valueType="num">
                                      <p:cBhvr>
                                        <p:cTn id="28" dur="500" fill="hold"/>
                                        <p:tgtEl>
                                          <p:spTgt spid="11367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3673">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3673">
                                            <p:txEl>
                                              <p:pRg st="4" end="4"/>
                                            </p:txEl>
                                          </p:spTgt>
                                        </p:tgtEl>
                                        <p:attrNameLst>
                                          <p:attrName>style.visibility</p:attrName>
                                        </p:attrNameLst>
                                      </p:cBhvr>
                                      <p:to>
                                        <p:strVal val="visible"/>
                                      </p:to>
                                    </p:set>
                                    <p:anim calcmode="lin" valueType="num">
                                      <p:cBhvr>
                                        <p:cTn id="33" dur="500" fill="hold"/>
                                        <p:tgtEl>
                                          <p:spTgt spid="113673">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3673">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3673">
                                            <p:txEl>
                                              <p:pRg st="5" end="5"/>
                                            </p:txEl>
                                          </p:spTgt>
                                        </p:tgtEl>
                                        <p:attrNameLst>
                                          <p:attrName>style.visibility</p:attrName>
                                        </p:attrNameLst>
                                      </p:cBhvr>
                                      <p:to>
                                        <p:strVal val="visible"/>
                                      </p:to>
                                    </p:set>
                                    <p:anim calcmode="lin" valueType="num">
                                      <p:cBhvr>
                                        <p:cTn id="38" dur="500" fill="hold"/>
                                        <p:tgtEl>
                                          <p:spTgt spid="113673">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13673">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3673">
                                            <p:txEl>
                                              <p:pRg st="6" end="6"/>
                                            </p:txEl>
                                          </p:spTgt>
                                        </p:tgtEl>
                                        <p:attrNameLst>
                                          <p:attrName>style.visibility</p:attrName>
                                        </p:attrNameLst>
                                      </p:cBhvr>
                                      <p:to>
                                        <p:strVal val="visible"/>
                                      </p:to>
                                    </p:set>
                                    <p:anim calcmode="lin" valueType="num">
                                      <p:cBhvr>
                                        <p:cTn id="43" dur="500" fill="hold"/>
                                        <p:tgtEl>
                                          <p:spTgt spid="113673">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13673">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13673">
                                            <p:txEl>
                                              <p:pRg st="7" end="7"/>
                                            </p:txEl>
                                          </p:spTgt>
                                        </p:tgtEl>
                                        <p:attrNameLst>
                                          <p:attrName>style.visibility</p:attrName>
                                        </p:attrNameLst>
                                      </p:cBhvr>
                                      <p:to>
                                        <p:strVal val="visible"/>
                                      </p:to>
                                    </p:set>
                                    <p:anim calcmode="lin" valueType="num">
                                      <p:cBhvr>
                                        <p:cTn id="48" dur="500" fill="hold"/>
                                        <p:tgtEl>
                                          <p:spTgt spid="113673">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113673">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113673">
                                            <p:txEl>
                                              <p:pRg st="8" end="8"/>
                                            </p:txEl>
                                          </p:spTgt>
                                        </p:tgtEl>
                                        <p:attrNameLst>
                                          <p:attrName>style.visibility</p:attrName>
                                        </p:attrNameLst>
                                      </p:cBhvr>
                                      <p:to>
                                        <p:strVal val="visible"/>
                                      </p:to>
                                    </p:set>
                                    <p:anim calcmode="lin" valueType="num">
                                      <p:cBhvr>
                                        <p:cTn id="53" dur="500" fill="hold"/>
                                        <p:tgtEl>
                                          <p:spTgt spid="113673">
                                            <p:txEl>
                                              <p:pRg st="8" end="8"/>
                                            </p:txEl>
                                          </p:spTgt>
                                        </p:tgtEl>
                                        <p:attrNameLst>
                                          <p:attrName>ppt_x</p:attrName>
                                        </p:attrNameLst>
                                      </p:cBhvr>
                                      <p:tavLst>
                                        <p:tav tm="0">
                                          <p:val>
                                            <p:strVal val="1+#ppt_w/2"/>
                                          </p:val>
                                        </p:tav>
                                        <p:tav tm="100000">
                                          <p:val>
                                            <p:strVal val="#ppt_x"/>
                                          </p:val>
                                        </p:tav>
                                      </p:tavLst>
                                    </p:anim>
                                    <p:anim calcmode="lin" valueType="num">
                                      <p:cBhvr>
                                        <p:cTn id="54" dur="500" fill="hold"/>
                                        <p:tgtEl>
                                          <p:spTgt spid="1136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31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31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31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31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31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32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3321" name="TextBox 14"/>
          <p:cNvSpPr>
            <a:spLocks noChangeArrowheads="1"/>
          </p:cNvSpPr>
          <p:nvPr/>
        </p:nvSpPr>
        <p:spPr bwMode="auto">
          <a:xfrm>
            <a:off x="34925" y="836613"/>
            <a:ext cx="9074150" cy="5999162"/>
          </a:xfrm>
          <a:prstGeom prst="rect">
            <a:avLst/>
          </a:prstGeom>
          <a:noFill/>
          <a:ln w="9525">
            <a:noFill/>
            <a:miter lim="800000"/>
          </a:ln>
        </p:spPr>
        <p:txBody>
          <a:bodyPr>
            <a:spAutoFit/>
          </a:bodyPr>
          <a:lstStyle/>
          <a:p>
            <a:pPr eaLnBrk="1" hangingPunct="1">
              <a:lnSpc>
                <a:spcPct val="150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三、特种作业人员需要掌握《职业病防治法》中的主要内容：</a:t>
            </a:r>
            <a:endPar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500"/>
              </a:lnSpc>
            </a:pPr>
            <a:r>
              <a:rPr lang="zh-CN" altLang="en-US"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3200" b="1">
                <a:solidFill>
                  <a:srgbClr val="FF0000"/>
                </a:solidFill>
                <a:latin typeface="仿宋_GB2312" pitchFamily="49" charset="-122"/>
                <a:ea typeface="仿宋_GB2312" pitchFamily="49" charset="-122"/>
              </a:rPr>
              <a:t>什么是职业病？</a:t>
            </a:r>
            <a:endParaRPr lang="en-US" sz="3200" b="1">
              <a:solidFill>
                <a:srgbClr val="FF0000"/>
              </a:solidFill>
              <a:latin typeface="仿宋_GB2312" pitchFamily="49" charset="-122"/>
              <a:ea typeface="仿宋_GB2312" pitchFamily="49" charset="-122"/>
            </a:endParaRPr>
          </a:p>
          <a:p>
            <a:pPr>
              <a:lnSpc>
                <a:spcPts val="3200"/>
              </a:lnSpc>
            </a:pPr>
            <a:r>
              <a:rPr lang="zh-CN" altLang="en-US" sz="2800" b="1">
                <a:latin typeface="仿宋_GB2312" pitchFamily="49" charset="-122"/>
                <a:ea typeface="仿宋_GB2312" pitchFamily="49" charset="-122"/>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职业病是指企业、事业单位和个体组织（用人单位）的劳动者在职业活动中，因接触粉尘、放射性物质和其他有毒、有害物质等因素而引起的疾病。</a:t>
            </a: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16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1、第四条规定：用人单位应当为劳动者创造符合国家职业卫生标准和卫生要求的作业环境和条件，并采取措施保障劳动者获得职业卫生保护。</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2、第六条规定：用人单位必须依法参加工伤社会保险。</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3、第十三条规定：产生职业病危害的用人单位的设立应当符合法律、行政法规规定的设立条件外，其工作场所还应当符合下列职业卫生要求：</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（1）职业病危害因素的强度或浓度符合国家职业卫生标准；</a:t>
            </a: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200"/>
              </a:lnSpc>
            </a:pPr>
            <a:r>
              <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（2）有与职业病危害防护相适应的设施；</a:t>
            </a: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200"/>
              </a:lnSpc>
            </a:pPr>
            <a:r>
              <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（3）生产布局合理，符合有害与无害作业分开的原则；</a:t>
            </a: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（4）有配套的更衣室、洗浴间、孕妇休息间等卫生设施；</a:t>
            </a: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endParaRPr lang="zh-CN" altLang="en-US"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321"/>
                                        </p:tgtEl>
                                        <p:attrNameLst>
                                          <p:attrName>style.visibility</p:attrName>
                                        </p:attrNameLst>
                                      </p:cBhvr>
                                      <p:to>
                                        <p:strVal val="visible"/>
                                      </p:to>
                                    </p:set>
                                    <p:animEffect filter="">
                                      <p:cBhvr>
                                        <p:cTn id="7" dur="1000"/>
                                        <p:tgtEl>
                                          <p:spTgt spid="13321"/>
                                        </p:tgtEl>
                                      </p:cBhvr>
                                    </p:animEffect>
                                    <p:anim calcmode="lin" valueType="num">
                                      <p:cBhvr>
                                        <p:cTn id="8" dur="1000" fill="hold"/>
                                        <p:tgtEl>
                                          <p:spTgt spid="13321"/>
                                        </p:tgtEl>
                                        <p:attrNameLst>
                                          <p:attrName>ppt_x</p:attrName>
                                        </p:attrNameLst>
                                      </p:cBhvr>
                                      <p:tavLst>
                                        <p:tav tm="0">
                                          <p:val>
                                            <p:strVal val="#ppt_x"/>
                                          </p:val>
                                        </p:tav>
                                        <p:tav tm="100000">
                                          <p:val>
                                            <p:strVal val="#ppt_x"/>
                                          </p:val>
                                        </p:tav>
                                      </p:tavLst>
                                    </p:anim>
                                    <p:anim calcmode="lin" valueType="num">
                                      <p:cBhvr>
                                        <p:cTn id="9" dur="1000" fill="hold"/>
                                        <p:tgtEl>
                                          <p:spTgt spid="133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3321">
                                            <p:txEl>
                                              <p:pRg st="0" end="0"/>
                                            </p:txEl>
                                          </p:spTgt>
                                        </p:tgtEl>
                                        <p:attrNameLst>
                                          <p:attrName>style.visibility</p:attrName>
                                        </p:attrNameLst>
                                      </p:cBhvr>
                                      <p:to>
                                        <p:strVal val="visible"/>
                                      </p:to>
                                    </p:set>
                                    <p:anim calcmode="lin" valueType="num">
                                      <p:cBhvr>
                                        <p:cTn id="13" dur="500" fill="hold"/>
                                        <p:tgtEl>
                                          <p:spTgt spid="1332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332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3321">
                                            <p:txEl>
                                              <p:pRg st="1" end="1"/>
                                            </p:txEl>
                                          </p:spTgt>
                                        </p:tgtEl>
                                        <p:attrNameLst>
                                          <p:attrName>style.visibility</p:attrName>
                                        </p:attrNameLst>
                                      </p:cBhvr>
                                      <p:to>
                                        <p:strVal val="visible"/>
                                      </p:to>
                                    </p:set>
                                    <p:anim calcmode="lin" valueType="num">
                                      <p:cBhvr>
                                        <p:cTn id="18" dur="500" fill="hold"/>
                                        <p:tgtEl>
                                          <p:spTgt spid="1332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332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3321">
                                            <p:txEl>
                                              <p:pRg st="2" end="2"/>
                                            </p:txEl>
                                          </p:spTgt>
                                        </p:tgtEl>
                                        <p:attrNameLst>
                                          <p:attrName>style.visibility</p:attrName>
                                        </p:attrNameLst>
                                      </p:cBhvr>
                                      <p:to>
                                        <p:strVal val="visible"/>
                                      </p:to>
                                    </p:set>
                                    <p:anim calcmode="lin" valueType="num">
                                      <p:cBhvr>
                                        <p:cTn id="23" dur="500" fill="hold"/>
                                        <p:tgtEl>
                                          <p:spTgt spid="1332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3321">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3321">
                                            <p:txEl>
                                              <p:pRg st="3" end="3"/>
                                            </p:txEl>
                                          </p:spTgt>
                                        </p:tgtEl>
                                        <p:attrNameLst>
                                          <p:attrName>style.visibility</p:attrName>
                                        </p:attrNameLst>
                                      </p:cBhvr>
                                      <p:to>
                                        <p:strVal val="visible"/>
                                      </p:to>
                                    </p:set>
                                    <p:anim calcmode="lin" valueType="num">
                                      <p:cBhvr>
                                        <p:cTn id="28" dur="500" fill="hold"/>
                                        <p:tgtEl>
                                          <p:spTgt spid="13321">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332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3321">
                                            <p:txEl>
                                              <p:pRg st="4" end="4"/>
                                            </p:txEl>
                                          </p:spTgt>
                                        </p:tgtEl>
                                        <p:attrNameLst>
                                          <p:attrName>style.visibility</p:attrName>
                                        </p:attrNameLst>
                                      </p:cBhvr>
                                      <p:to>
                                        <p:strVal val="visible"/>
                                      </p:to>
                                    </p:set>
                                    <p:anim calcmode="lin" valueType="num">
                                      <p:cBhvr>
                                        <p:cTn id="33" dur="500" fill="hold"/>
                                        <p:tgtEl>
                                          <p:spTgt spid="13321">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3321">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3321">
                                            <p:txEl>
                                              <p:pRg st="5" end="5"/>
                                            </p:txEl>
                                          </p:spTgt>
                                        </p:tgtEl>
                                        <p:attrNameLst>
                                          <p:attrName>style.visibility</p:attrName>
                                        </p:attrNameLst>
                                      </p:cBhvr>
                                      <p:to>
                                        <p:strVal val="visible"/>
                                      </p:to>
                                    </p:set>
                                    <p:anim calcmode="lin" valueType="num">
                                      <p:cBhvr>
                                        <p:cTn id="38" dur="500" fill="hold"/>
                                        <p:tgtEl>
                                          <p:spTgt spid="13321">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3321">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3321">
                                            <p:txEl>
                                              <p:pRg st="6" end="6"/>
                                            </p:txEl>
                                          </p:spTgt>
                                        </p:tgtEl>
                                        <p:attrNameLst>
                                          <p:attrName>style.visibility</p:attrName>
                                        </p:attrNameLst>
                                      </p:cBhvr>
                                      <p:to>
                                        <p:strVal val="visible"/>
                                      </p:to>
                                    </p:set>
                                    <p:anim calcmode="lin" valueType="num">
                                      <p:cBhvr>
                                        <p:cTn id="43" dur="500" fill="hold"/>
                                        <p:tgtEl>
                                          <p:spTgt spid="13321">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3321">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3321">
                                            <p:txEl>
                                              <p:pRg st="7" end="7"/>
                                            </p:txEl>
                                          </p:spTgt>
                                        </p:tgtEl>
                                        <p:attrNameLst>
                                          <p:attrName>style.visibility</p:attrName>
                                        </p:attrNameLst>
                                      </p:cBhvr>
                                      <p:to>
                                        <p:strVal val="visible"/>
                                      </p:to>
                                    </p:set>
                                    <p:anim calcmode="lin" valueType="num">
                                      <p:cBhvr>
                                        <p:cTn id="48" dur="500" fill="hold"/>
                                        <p:tgtEl>
                                          <p:spTgt spid="13321">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13321">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13321">
                                            <p:txEl>
                                              <p:pRg st="8" end="8"/>
                                            </p:txEl>
                                          </p:spTgt>
                                        </p:tgtEl>
                                        <p:attrNameLst>
                                          <p:attrName>style.visibility</p:attrName>
                                        </p:attrNameLst>
                                      </p:cBhvr>
                                      <p:to>
                                        <p:strVal val="visible"/>
                                      </p:to>
                                    </p:set>
                                    <p:anim calcmode="lin" valueType="num">
                                      <p:cBhvr>
                                        <p:cTn id="53" dur="500" fill="hold"/>
                                        <p:tgtEl>
                                          <p:spTgt spid="13321">
                                            <p:txEl>
                                              <p:pRg st="8" end="8"/>
                                            </p:txEl>
                                          </p:spTgt>
                                        </p:tgtEl>
                                        <p:attrNameLst>
                                          <p:attrName>ppt_x</p:attrName>
                                        </p:attrNameLst>
                                      </p:cBhvr>
                                      <p:tavLst>
                                        <p:tav tm="0">
                                          <p:val>
                                            <p:strVal val="1+#ppt_w/2"/>
                                          </p:val>
                                        </p:tav>
                                        <p:tav tm="100000">
                                          <p:val>
                                            <p:strVal val="#ppt_x"/>
                                          </p:val>
                                        </p:tav>
                                      </p:tavLst>
                                    </p:anim>
                                    <p:anim calcmode="lin" valueType="num">
                                      <p:cBhvr>
                                        <p:cTn id="54" dur="500" fill="hold"/>
                                        <p:tgtEl>
                                          <p:spTgt spid="13321">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nodeType="afterEffect">
                                  <p:childTnLst>
                                    <p:set>
                                      <p:cBhvr>
                                        <p:cTn id="57" dur="1" fill="hold">
                                          <p:stCondLst>
                                            <p:cond delay="0"/>
                                          </p:stCondLst>
                                        </p:cTn>
                                        <p:tgtEl>
                                          <p:spTgt spid="13321">
                                            <p:txEl>
                                              <p:pRg st="9" end="9"/>
                                            </p:txEl>
                                          </p:spTgt>
                                        </p:tgtEl>
                                        <p:attrNameLst>
                                          <p:attrName>style.visibility</p:attrName>
                                        </p:attrNameLst>
                                      </p:cBhvr>
                                      <p:to>
                                        <p:strVal val="visible"/>
                                      </p:to>
                                    </p:set>
                                    <p:anim calcmode="lin" valueType="num">
                                      <p:cBhvr>
                                        <p:cTn id="58" dur="500" fill="hold"/>
                                        <p:tgtEl>
                                          <p:spTgt spid="13321">
                                            <p:txEl>
                                              <p:pRg st="9" end="9"/>
                                            </p:txEl>
                                          </p:spTgt>
                                        </p:tgtEl>
                                        <p:attrNameLst>
                                          <p:attrName>ppt_x</p:attrName>
                                        </p:attrNameLst>
                                      </p:cBhvr>
                                      <p:tavLst>
                                        <p:tav tm="0">
                                          <p:val>
                                            <p:strVal val="1+#ppt_w/2"/>
                                          </p:val>
                                        </p:tav>
                                        <p:tav tm="100000">
                                          <p:val>
                                            <p:strVal val="#ppt_x"/>
                                          </p:val>
                                        </p:tav>
                                      </p:tavLst>
                                    </p:anim>
                                    <p:anim calcmode="lin" valueType="num">
                                      <p:cBhvr>
                                        <p:cTn id="59" dur="500" fill="hold"/>
                                        <p:tgtEl>
                                          <p:spTgt spid="1332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469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469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469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469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469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469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4697" name="TextBox 14"/>
          <p:cNvSpPr>
            <a:spLocks noChangeArrowheads="1"/>
          </p:cNvSpPr>
          <p:nvPr/>
        </p:nvSpPr>
        <p:spPr bwMode="auto">
          <a:xfrm>
            <a:off x="38100" y="836613"/>
            <a:ext cx="9107488" cy="3698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9、营业线施工安全管理制度：（摘录）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 严禁施工机械、料具侵入铁路列车行车限界。</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②人员穿越营业线时，必须</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一站、二看、三通过</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，严禁在铁路行车线上纵向行走和展示红色物品。</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③施工作业人员必须经培训考核合格后上岗，必须按规定着装、佩带防护用品和正确使用防护用具，严格执行安全技术操作规程。</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④营业线施工人员，严禁穿着红色衣服和迷彩服作业或在路肩上行走。</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⑤机械车辆靠营业线作业时，必须执行</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一机一人、人随机动、来车停机</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防护制度。夜间施工当列车通过时，关灯停机，待列车通过后再进行施工。</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4697"/>
                                        </p:tgtEl>
                                        <p:attrNameLst>
                                          <p:attrName>style.visibility</p:attrName>
                                        </p:attrNameLst>
                                      </p:cBhvr>
                                      <p:to>
                                        <p:strVal val="visible"/>
                                      </p:to>
                                    </p:set>
                                    <p:animEffect filter="">
                                      <p:cBhvr>
                                        <p:cTn id="7" dur="1000"/>
                                        <p:tgtEl>
                                          <p:spTgt spid="114697"/>
                                        </p:tgtEl>
                                      </p:cBhvr>
                                    </p:animEffect>
                                    <p:anim calcmode="lin" valueType="num">
                                      <p:cBhvr>
                                        <p:cTn id="8" dur="1000" fill="hold"/>
                                        <p:tgtEl>
                                          <p:spTgt spid="114697"/>
                                        </p:tgtEl>
                                        <p:attrNameLst>
                                          <p:attrName>ppt_x</p:attrName>
                                        </p:attrNameLst>
                                      </p:cBhvr>
                                      <p:tavLst>
                                        <p:tav tm="0">
                                          <p:val>
                                            <p:strVal val="#ppt_x"/>
                                          </p:val>
                                        </p:tav>
                                        <p:tav tm="100000">
                                          <p:val>
                                            <p:strVal val="#ppt_x"/>
                                          </p:val>
                                        </p:tav>
                                      </p:tavLst>
                                    </p:anim>
                                    <p:anim calcmode="lin" valueType="num">
                                      <p:cBhvr>
                                        <p:cTn id="9" dur="1000" fill="hold"/>
                                        <p:tgtEl>
                                          <p:spTgt spid="1146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4697">
                                            <p:txEl>
                                              <p:pRg st="0" end="0"/>
                                            </p:txEl>
                                          </p:spTgt>
                                        </p:tgtEl>
                                        <p:attrNameLst>
                                          <p:attrName>style.visibility</p:attrName>
                                        </p:attrNameLst>
                                      </p:cBhvr>
                                      <p:to>
                                        <p:strVal val="visible"/>
                                      </p:to>
                                    </p:set>
                                    <p:anim calcmode="lin" valueType="num">
                                      <p:cBhvr>
                                        <p:cTn id="13" dur="500" fill="hold"/>
                                        <p:tgtEl>
                                          <p:spTgt spid="11469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469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4697">
                                            <p:txEl>
                                              <p:pRg st="1" end="1"/>
                                            </p:txEl>
                                          </p:spTgt>
                                        </p:tgtEl>
                                        <p:attrNameLst>
                                          <p:attrName>style.visibility</p:attrName>
                                        </p:attrNameLst>
                                      </p:cBhvr>
                                      <p:to>
                                        <p:strVal val="visible"/>
                                      </p:to>
                                    </p:set>
                                    <p:anim calcmode="lin" valueType="num">
                                      <p:cBhvr>
                                        <p:cTn id="18" dur="500" fill="hold"/>
                                        <p:tgtEl>
                                          <p:spTgt spid="11469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469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4697">
                                            <p:txEl>
                                              <p:pRg st="2" end="2"/>
                                            </p:txEl>
                                          </p:spTgt>
                                        </p:tgtEl>
                                        <p:attrNameLst>
                                          <p:attrName>style.visibility</p:attrName>
                                        </p:attrNameLst>
                                      </p:cBhvr>
                                      <p:to>
                                        <p:strVal val="visible"/>
                                      </p:to>
                                    </p:set>
                                    <p:anim calcmode="lin" valueType="num">
                                      <p:cBhvr>
                                        <p:cTn id="23" dur="500" fill="hold"/>
                                        <p:tgtEl>
                                          <p:spTgt spid="11469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469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4697">
                                            <p:txEl>
                                              <p:pRg st="3" end="3"/>
                                            </p:txEl>
                                          </p:spTgt>
                                        </p:tgtEl>
                                        <p:attrNameLst>
                                          <p:attrName>style.visibility</p:attrName>
                                        </p:attrNameLst>
                                      </p:cBhvr>
                                      <p:to>
                                        <p:strVal val="visible"/>
                                      </p:to>
                                    </p:set>
                                    <p:anim calcmode="lin" valueType="num">
                                      <p:cBhvr>
                                        <p:cTn id="28" dur="500" fill="hold"/>
                                        <p:tgtEl>
                                          <p:spTgt spid="11469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469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4697">
                                            <p:txEl>
                                              <p:pRg st="4" end="4"/>
                                            </p:txEl>
                                          </p:spTgt>
                                        </p:tgtEl>
                                        <p:attrNameLst>
                                          <p:attrName>style.visibility</p:attrName>
                                        </p:attrNameLst>
                                      </p:cBhvr>
                                      <p:to>
                                        <p:strVal val="visible"/>
                                      </p:to>
                                    </p:set>
                                    <p:anim calcmode="lin" valueType="num">
                                      <p:cBhvr>
                                        <p:cTn id="33" dur="500" fill="hold"/>
                                        <p:tgtEl>
                                          <p:spTgt spid="114697">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469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4697">
                                            <p:txEl>
                                              <p:pRg st="5" end="5"/>
                                            </p:txEl>
                                          </p:spTgt>
                                        </p:tgtEl>
                                        <p:attrNameLst>
                                          <p:attrName>style.visibility</p:attrName>
                                        </p:attrNameLst>
                                      </p:cBhvr>
                                      <p:to>
                                        <p:strVal val="visible"/>
                                      </p:to>
                                    </p:set>
                                    <p:anim calcmode="lin" valueType="num">
                                      <p:cBhvr>
                                        <p:cTn id="38" dur="500" fill="hold"/>
                                        <p:tgtEl>
                                          <p:spTgt spid="114697">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1469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4697">
                                            <p:txEl>
                                              <p:pRg st="6" end="6"/>
                                            </p:txEl>
                                          </p:spTgt>
                                        </p:tgtEl>
                                        <p:attrNameLst>
                                          <p:attrName>style.visibility</p:attrName>
                                        </p:attrNameLst>
                                      </p:cBhvr>
                                      <p:to>
                                        <p:strVal val="visible"/>
                                      </p:to>
                                    </p:set>
                                    <p:anim calcmode="lin" valueType="num">
                                      <p:cBhvr>
                                        <p:cTn id="43" dur="500" fill="hold"/>
                                        <p:tgtEl>
                                          <p:spTgt spid="114697">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1469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7"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571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571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571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571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571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572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5721" name="TextBox 14"/>
          <p:cNvSpPr>
            <a:spLocks noChangeArrowheads="1"/>
          </p:cNvSpPr>
          <p:nvPr/>
        </p:nvSpPr>
        <p:spPr bwMode="auto">
          <a:xfrm>
            <a:off x="38100" y="836613"/>
            <a:ext cx="9107488" cy="5476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10、劳动保护用品管理制度：（摘录）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 进入施工现场的各类管理和作业人员必须按岗位要求正确配戴符合国家标准的劳动保护用品。</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②劳动防护用品必须按产品说明要求储存保管，以免储存保管不当造成产品变形、变质损失产品的防护功能。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③劳动保护用品不宜超过其规定的使用年限，对到期的防护用品，应按规定期限抽检，合格后方可继续使用，抽检不合格者，该批立即全部作废。</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11、安全生产纪律制度：</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gn="ct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32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与第三章施工纪律相同</a:t>
            </a:r>
            <a:endParaRPr lang="zh-CN" altLang="en-US" sz="32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gn="ctr">
              <a:lnSpc>
                <a:spcPts val="2800"/>
              </a:lnSpc>
            </a:pPr>
            <a:endParaRPr lang="zh-CN" altLang="en-US" sz="32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12、火工品管理制度：</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与第二章作业标准第七条爆破作业相同，主要为爆破器材的申请、运输、发放、领取、使用、退库等几个方面来管理。</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5721"/>
                                        </p:tgtEl>
                                        <p:attrNameLst>
                                          <p:attrName>style.visibility</p:attrName>
                                        </p:attrNameLst>
                                      </p:cBhvr>
                                      <p:to>
                                        <p:strVal val="visible"/>
                                      </p:to>
                                    </p:set>
                                    <p:animEffect filter="">
                                      <p:cBhvr>
                                        <p:cTn id="7" dur="1000"/>
                                        <p:tgtEl>
                                          <p:spTgt spid="115721"/>
                                        </p:tgtEl>
                                      </p:cBhvr>
                                    </p:animEffect>
                                    <p:anim calcmode="lin" valueType="num">
                                      <p:cBhvr>
                                        <p:cTn id="8" dur="1000" fill="hold"/>
                                        <p:tgtEl>
                                          <p:spTgt spid="115721"/>
                                        </p:tgtEl>
                                        <p:attrNameLst>
                                          <p:attrName>ppt_x</p:attrName>
                                        </p:attrNameLst>
                                      </p:cBhvr>
                                      <p:tavLst>
                                        <p:tav tm="0">
                                          <p:val>
                                            <p:strVal val="#ppt_x"/>
                                          </p:val>
                                        </p:tav>
                                        <p:tav tm="100000">
                                          <p:val>
                                            <p:strVal val="#ppt_x"/>
                                          </p:val>
                                        </p:tav>
                                      </p:tavLst>
                                    </p:anim>
                                    <p:anim calcmode="lin" valueType="num">
                                      <p:cBhvr>
                                        <p:cTn id="9" dur="1000" fill="hold"/>
                                        <p:tgtEl>
                                          <p:spTgt spid="1157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5721">
                                            <p:txEl>
                                              <p:pRg st="0" end="0"/>
                                            </p:txEl>
                                          </p:spTgt>
                                        </p:tgtEl>
                                        <p:attrNameLst>
                                          <p:attrName>style.visibility</p:attrName>
                                        </p:attrNameLst>
                                      </p:cBhvr>
                                      <p:to>
                                        <p:strVal val="visible"/>
                                      </p:to>
                                    </p:set>
                                    <p:anim calcmode="lin" valueType="num">
                                      <p:cBhvr>
                                        <p:cTn id="13" dur="500" fill="hold"/>
                                        <p:tgtEl>
                                          <p:spTgt spid="11572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572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5721">
                                            <p:txEl>
                                              <p:pRg st="1" end="1"/>
                                            </p:txEl>
                                          </p:spTgt>
                                        </p:tgtEl>
                                        <p:attrNameLst>
                                          <p:attrName>style.visibility</p:attrName>
                                        </p:attrNameLst>
                                      </p:cBhvr>
                                      <p:to>
                                        <p:strVal val="visible"/>
                                      </p:to>
                                    </p:set>
                                    <p:anim calcmode="lin" valueType="num">
                                      <p:cBhvr>
                                        <p:cTn id="18" dur="500" fill="hold"/>
                                        <p:tgtEl>
                                          <p:spTgt spid="11572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572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5721">
                                            <p:txEl>
                                              <p:pRg st="2" end="2"/>
                                            </p:txEl>
                                          </p:spTgt>
                                        </p:tgtEl>
                                        <p:attrNameLst>
                                          <p:attrName>style.visibility</p:attrName>
                                        </p:attrNameLst>
                                      </p:cBhvr>
                                      <p:to>
                                        <p:strVal val="visible"/>
                                      </p:to>
                                    </p:set>
                                    <p:anim calcmode="lin" valueType="num">
                                      <p:cBhvr>
                                        <p:cTn id="23" dur="500" fill="hold"/>
                                        <p:tgtEl>
                                          <p:spTgt spid="11572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5721">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5721">
                                            <p:txEl>
                                              <p:pRg st="3" end="3"/>
                                            </p:txEl>
                                          </p:spTgt>
                                        </p:tgtEl>
                                        <p:attrNameLst>
                                          <p:attrName>style.visibility</p:attrName>
                                        </p:attrNameLst>
                                      </p:cBhvr>
                                      <p:to>
                                        <p:strVal val="visible"/>
                                      </p:to>
                                    </p:set>
                                    <p:anim calcmode="lin" valueType="num">
                                      <p:cBhvr>
                                        <p:cTn id="28" dur="500" fill="hold"/>
                                        <p:tgtEl>
                                          <p:spTgt spid="115721">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572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5721">
                                            <p:txEl>
                                              <p:pRg st="5" end="5"/>
                                            </p:txEl>
                                          </p:spTgt>
                                        </p:tgtEl>
                                        <p:attrNameLst>
                                          <p:attrName>style.visibility</p:attrName>
                                        </p:attrNameLst>
                                      </p:cBhvr>
                                      <p:to>
                                        <p:strVal val="visible"/>
                                      </p:to>
                                    </p:set>
                                    <p:anim calcmode="lin" valueType="num">
                                      <p:cBhvr>
                                        <p:cTn id="33" dur="500" fill="hold"/>
                                        <p:tgtEl>
                                          <p:spTgt spid="115721">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115721">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5721">
                                            <p:txEl>
                                              <p:pRg st="6" end="6"/>
                                            </p:txEl>
                                          </p:spTgt>
                                        </p:tgtEl>
                                        <p:attrNameLst>
                                          <p:attrName>style.visibility</p:attrName>
                                        </p:attrNameLst>
                                      </p:cBhvr>
                                      <p:to>
                                        <p:strVal val="visible"/>
                                      </p:to>
                                    </p:set>
                                    <p:anim calcmode="lin" valueType="num">
                                      <p:cBhvr>
                                        <p:cTn id="38" dur="500" fill="hold"/>
                                        <p:tgtEl>
                                          <p:spTgt spid="115721">
                                            <p:txEl>
                                              <p:pRg st="6" end="6"/>
                                            </p:txEl>
                                          </p:spTgt>
                                        </p:tgtEl>
                                        <p:attrNameLst>
                                          <p:attrName>ppt_x</p:attrName>
                                        </p:attrNameLst>
                                      </p:cBhvr>
                                      <p:tavLst>
                                        <p:tav tm="0">
                                          <p:val>
                                            <p:strVal val="1+#ppt_w/2"/>
                                          </p:val>
                                        </p:tav>
                                        <p:tav tm="100000">
                                          <p:val>
                                            <p:strVal val="#ppt_x"/>
                                          </p:val>
                                        </p:tav>
                                      </p:tavLst>
                                    </p:anim>
                                    <p:anim calcmode="lin" valueType="num">
                                      <p:cBhvr>
                                        <p:cTn id="39" dur="500" fill="hold"/>
                                        <p:tgtEl>
                                          <p:spTgt spid="115721">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5721">
                                            <p:txEl>
                                              <p:pRg st="7" end="7"/>
                                            </p:txEl>
                                          </p:spTgt>
                                        </p:tgtEl>
                                        <p:attrNameLst>
                                          <p:attrName>style.visibility</p:attrName>
                                        </p:attrNameLst>
                                      </p:cBhvr>
                                      <p:to>
                                        <p:strVal val="visible"/>
                                      </p:to>
                                    </p:set>
                                    <p:anim calcmode="lin" valueType="num">
                                      <p:cBhvr>
                                        <p:cTn id="43" dur="500" fill="hold"/>
                                        <p:tgtEl>
                                          <p:spTgt spid="115721">
                                            <p:txEl>
                                              <p:pRg st="7" end="7"/>
                                            </p:txEl>
                                          </p:spTgt>
                                        </p:tgtEl>
                                        <p:attrNameLst>
                                          <p:attrName>ppt_x</p:attrName>
                                        </p:attrNameLst>
                                      </p:cBhvr>
                                      <p:tavLst>
                                        <p:tav tm="0">
                                          <p:val>
                                            <p:strVal val="1+#ppt_w/2"/>
                                          </p:val>
                                        </p:tav>
                                        <p:tav tm="100000">
                                          <p:val>
                                            <p:strVal val="#ppt_x"/>
                                          </p:val>
                                        </p:tav>
                                      </p:tavLst>
                                    </p:anim>
                                    <p:anim calcmode="lin" valueType="num">
                                      <p:cBhvr>
                                        <p:cTn id="44" dur="500" fill="hold"/>
                                        <p:tgtEl>
                                          <p:spTgt spid="115721">
                                            <p:txEl>
                                              <p:pRg st="7" end="7"/>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15721">
                                            <p:txEl>
                                              <p:pRg st="9" end="9"/>
                                            </p:txEl>
                                          </p:spTgt>
                                        </p:tgtEl>
                                        <p:attrNameLst>
                                          <p:attrName>style.visibility</p:attrName>
                                        </p:attrNameLst>
                                      </p:cBhvr>
                                      <p:to>
                                        <p:strVal val="visible"/>
                                      </p:to>
                                    </p:set>
                                    <p:anim calcmode="lin" valueType="num">
                                      <p:cBhvr>
                                        <p:cTn id="48" dur="500" fill="hold"/>
                                        <p:tgtEl>
                                          <p:spTgt spid="115721">
                                            <p:txEl>
                                              <p:pRg st="9" end="9"/>
                                            </p:txEl>
                                          </p:spTgt>
                                        </p:tgtEl>
                                        <p:attrNameLst>
                                          <p:attrName>ppt_x</p:attrName>
                                        </p:attrNameLst>
                                      </p:cBhvr>
                                      <p:tavLst>
                                        <p:tav tm="0">
                                          <p:val>
                                            <p:strVal val="1+#ppt_w/2"/>
                                          </p:val>
                                        </p:tav>
                                        <p:tav tm="100000">
                                          <p:val>
                                            <p:strVal val="#ppt_x"/>
                                          </p:val>
                                        </p:tav>
                                      </p:tavLst>
                                    </p:anim>
                                    <p:anim calcmode="lin" valueType="num">
                                      <p:cBhvr>
                                        <p:cTn id="49" dur="500" fill="hold"/>
                                        <p:tgtEl>
                                          <p:spTgt spid="115721">
                                            <p:txEl>
                                              <p:pRg st="9" end="9"/>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115721">
                                            <p:txEl>
                                              <p:pRg st="10" end="10"/>
                                            </p:txEl>
                                          </p:spTgt>
                                        </p:tgtEl>
                                        <p:attrNameLst>
                                          <p:attrName>style.visibility</p:attrName>
                                        </p:attrNameLst>
                                      </p:cBhvr>
                                      <p:to>
                                        <p:strVal val="visible"/>
                                      </p:to>
                                    </p:set>
                                    <p:anim calcmode="lin" valueType="num">
                                      <p:cBhvr>
                                        <p:cTn id="53" dur="500" fill="hold"/>
                                        <p:tgtEl>
                                          <p:spTgt spid="115721">
                                            <p:txEl>
                                              <p:pRg st="10" end="10"/>
                                            </p:txEl>
                                          </p:spTgt>
                                        </p:tgtEl>
                                        <p:attrNameLst>
                                          <p:attrName>ppt_x</p:attrName>
                                        </p:attrNameLst>
                                      </p:cBhvr>
                                      <p:tavLst>
                                        <p:tav tm="0">
                                          <p:val>
                                            <p:strVal val="1+#ppt_w/2"/>
                                          </p:val>
                                        </p:tav>
                                        <p:tav tm="100000">
                                          <p:val>
                                            <p:strVal val="#ppt_x"/>
                                          </p:val>
                                        </p:tav>
                                      </p:tavLst>
                                    </p:anim>
                                    <p:anim calcmode="lin" valueType="num">
                                      <p:cBhvr>
                                        <p:cTn id="54" dur="500" fill="hold"/>
                                        <p:tgtEl>
                                          <p:spTgt spid="11572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67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67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67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67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67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67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6745"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13、消除职业危害与职业病防治制度：（摘录）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pic>
        <p:nvPicPr>
          <p:cNvPr id="116746" name="Picture 10"/>
          <p:cNvPicPr>
            <a:picLocks noChangeAspect="1" noChangeArrowheads="1"/>
          </p:cNvPicPr>
          <p:nvPr/>
        </p:nvPicPr>
        <p:blipFill>
          <a:blip r:embed="rId4"/>
          <a:stretch>
            <a:fillRect/>
          </a:stretch>
        </p:blipFill>
        <p:spPr bwMode="auto">
          <a:xfrm>
            <a:off x="109538" y="1343025"/>
            <a:ext cx="8999537" cy="5218113"/>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6745"/>
                                        </p:tgtEl>
                                        <p:attrNameLst>
                                          <p:attrName>style.visibility</p:attrName>
                                        </p:attrNameLst>
                                      </p:cBhvr>
                                      <p:to>
                                        <p:strVal val="visible"/>
                                      </p:to>
                                    </p:set>
                                    <p:animEffect filter="">
                                      <p:cBhvr>
                                        <p:cTn id="7" dur="1000"/>
                                        <p:tgtEl>
                                          <p:spTgt spid="116745"/>
                                        </p:tgtEl>
                                      </p:cBhvr>
                                    </p:animEffect>
                                    <p:anim calcmode="lin" valueType="num">
                                      <p:cBhvr>
                                        <p:cTn id="8" dur="1000" fill="hold"/>
                                        <p:tgtEl>
                                          <p:spTgt spid="116745"/>
                                        </p:tgtEl>
                                        <p:attrNameLst>
                                          <p:attrName>ppt_x</p:attrName>
                                        </p:attrNameLst>
                                      </p:cBhvr>
                                      <p:tavLst>
                                        <p:tav tm="0">
                                          <p:val>
                                            <p:strVal val="#ppt_x"/>
                                          </p:val>
                                        </p:tav>
                                        <p:tav tm="100000">
                                          <p:val>
                                            <p:strVal val="#ppt_x"/>
                                          </p:val>
                                        </p:tav>
                                      </p:tavLst>
                                    </p:anim>
                                    <p:anim calcmode="lin" valueType="num">
                                      <p:cBhvr>
                                        <p:cTn id="9" dur="1000" fill="hold"/>
                                        <p:tgtEl>
                                          <p:spTgt spid="1167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6745">
                                            <p:txEl>
                                              <p:pRg st="0" end="0"/>
                                            </p:txEl>
                                          </p:spTgt>
                                        </p:tgtEl>
                                        <p:attrNameLst>
                                          <p:attrName>style.visibility</p:attrName>
                                        </p:attrNameLst>
                                      </p:cBhvr>
                                      <p:to>
                                        <p:strVal val="visible"/>
                                      </p:to>
                                    </p:set>
                                    <p:anim calcmode="lin" valueType="num">
                                      <p:cBhvr>
                                        <p:cTn id="13" dur="500" fill="hold"/>
                                        <p:tgtEl>
                                          <p:spTgt spid="1167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674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6745">
                                            <p:txEl>
                                              <p:pRg st="1" end="1"/>
                                            </p:txEl>
                                          </p:spTgt>
                                        </p:tgtEl>
                                        <p:attrNameLst>
                                          <p:attrName>style.visibility</p:attrName>
                                        </p:attrNameLst>
                                      </p:cBhvr>
                                      <p:to>
                                        <p:strVal val="visible"/>
                                      </p:to>
                                    </p:set>
                                    <p:anim calcmode="lin" valueType="num">
                                      <p:cBhvr>
                                        <p:cTn id="18" dur="500" fill="hold"/>
                                        <p:tgtEl>
                                          <p:spTgt spid="11674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674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77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77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77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77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77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77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7769" name="TextBox 14"/>
          <p:cNvSpPr>
            <a:spLocks noChangeArrowheads="1"/>
          </p:cNvSpPr>
          <p:nvPr/>
        </p:nvSpPr>
        <p:spPr bwMode="auto">
          <a:xfrm>
            <a:off x="38100" y="836613"/>
            <a:ext cx="9107488" cy="5476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14、机械设备和车辆的安全管理制度：（摘录）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 操作人员按照本机说明规定，严格执行工作前的检查制度和工作中注意观察及工作后的检查保养制度。</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②驾驶室或操作室保持整洁，严禁存放易燃、易爆物品；严禁酒后操作机械，严禁机械带病运转或超负荷运转。</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③驾驶员必须遵守的规定：驾驶车辆时，各种证件必须齐全有效，并虚心接受上级部门的监督与管理。</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④汽车驾驶员自觉遵守交通规则，同时注意车辆维修保养，刹车和方向灵敏可靠，杜绝带故障出车，不准开快车，不准酒后开车，不准领导干部开车，不准非驾驶人员开车。</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⑤定期对起重机械进行检查，确认良好后方可作业。其安全保护装置必须齐全、完整、灵敏可靠，不得任意调整和拆除。</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⑥起吊设备时，严禁起吊超过规定重量的物件，不得用来运送人员。其中吊装的钢丝绳，定期进行检查，凡发现有扭结、变形、断丝、磨损、腐蚀等现象达到破损限度时，及时更新。</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7769"/>
                                        </p:tgtEl>
                                        <p:attrNameLst>
                                          <p:attrName>style.visibility</p:attrName>
                                        </p:attrNameLst>
                                      </p:cBhvr>
                                      <p:to>
                                        <p:strVal val="visible"/>
                                      </p:to>
                                    </p:set>
                                    <p:animEffect filter="">
                                      <p:cBhvr>
                                        <p:cTn id="7" dur="1000"/>
                                        <p:tgtEl>
                                          <p:spTgt spid="117769"/>
                                        </p:tgtEl>
                                      </p:cBhvr>
                                    </p:animEffect>
                                    <p:anim calcmode="lin" valueType="num">
                                      <p:cBhvr>
                                        <p:cTn id="8" dur="1000" fill="hold"/>
                                        <p:tgtEl>
                                          <p:spTgt spid="117769"/>
                                        </p:tgtEl>
                                        <p:attrNameLst>
                                          <p:attrName>ppt_x</p:attrName>
                                        </p:attrNameLst>
                                      </p:cBhvr>
                                      <p:tavLst>
                                        <p:tav tm="0">
                                          <p:val>
                                            <p:strVal val="#ppt_x"/>
                                          </p:val>
                                        </p:tav>
                                        <p:tav tm="100000">
                                          <p:val>
                                            <p:strVal val="#ppt_x"/>
                                          </p:val>
                                        </p:tav>
                                      </p:tavLst>
                                    </p:anim>
                                    <p:anim calcmode="lin" valueType="num">
                                      <p:cBhvr>
                                        <p:cTn id="9" dur="1000" fill="hold"/>
                                        <p:tgtEl>
                                          <p:spTgt spid="1177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7769">
                                            <p:txEl>
                                              <p:pRg st="0" end="0"/>
                                            </p:txEl>
                                          </p:spTgt>
                                        </p:tgtEl>
                                        <p:attrNameLst>
                                          <p:attrName>style.visibility</p:attrName>
                                        </p:attrNameLst>
                                      </p:cBhvr>
                                      <p:to>
                                        <p:strVal val="visible"/>
                                      </p:to>
                                    </p:set>
                                    <p:anim calcmode="lin" valueType="num">
                                      <p:cBhvr>
                                        <p:cTn id="13" dur="500" fill="hold"/>
                                        <p:tgtEl>
                                          <p:spTgt spid="11776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776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7769">
                                            <p:txEl>
                                              <p:pRg st="1" end="1"/>
                                            </p:txEl>
                                          </p:spTgt>
                                        </p:tgtEl>
                                        <p:attrNameLst>
                                          <p:attrName>style.visibility</p:attrName>
                                        </p:attrNameLst>
                                      </p:cBhvr>
                                      <p:to>
                                        <p:strVal val="visible"/>
                                      </p:to>
                                    </p:set>
                                    <p:anim calcmode="lin" valueType="num">
                                      <p:cBhvr>
                                        <p:cTn id="18" dur="500" fill="hold"/>
                                        <p:tgtEl>
                                          <p:spTgt spid="11776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776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7769">
                                            <p:txEl>
                                              <p:pRg st="2" end="2"/>
                                            </p:txEl>
                                          </p:spTgt>
                                        </p:tgtEl>
                                        <p:attrNameLst>
                                          <p:attrName>style.visibility</p:attrName>
                                        </p:attrNameLst>
                                      </p:cBhvr>
                                      <p:to>
                                        <p:strVal val="visible"/>
                                      </p:to>
                                    </p:set>
                                    <p:anim calcmode="lin" valueType="num">
                                      <p:cBhvr>
                                        <p:cTn id="23" dur="500" fill="hold"/>
                                        <p:tgtEl>
                                          <p:spTgt spid="11776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776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7769">
                                            <p:txEl>
                                              <p:pRg st="3" end="3"/>
                                            </p:txEl>
                                          </p:spTgt>
                                        </p:tgtEl>
                                        <p:attrNameLst>
                                          <p:attrName>style.visibility</p:attrName>
                                        </p:attrNameLst>
                                      </p:cBhvr>
                                      <p:to>
                                        <p:strVal val="visible"/>
                                      </p:to>
                                    </p:set>
                                    <p:anim calcmode="lin" valueType="num">
                                      <p:cBhvr>
                                        <p:cTn id="28" dur="500" fill="hold"/>
                                        <p:tgtEl>
                                          <p:spTgt spid="11776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776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7769">
                                            <p:txEl>
                                              <p:pRg st="4" end="4"/>
                                            </p:txEl>
                                          </p:spTgt>
                                        </p:tgtEl>
                                        <p:attrNameLst>
                                          <p:attrName>style.visibility</p:attrName>
                                        </p:attrNameLst>
                                      </p:cBhvr>
                                      <p:to>
                                        <p:strVal val="visible"/>
                                      </p:to>
                                    </p:set>
                                    <p:anim calcmode="lin" valueType="num">
                                      <p:cBhvr>
                                        <p:cTn id="33" dur="500" fill="hold"/>
                                        <p:tgtEl>
                                          <p:spTgt spid="117769">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776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7769">
                                            <p:txEl>
                                              <p:pRg st="5" end="5"/>
                                            </p:txEl>
                                          </p:spTgt>
                                        </p:tgtEl>
                                        <p:attrNameLst>
                                          <p:attrName>style.visibility</p:attrName>
                                        </p:attrNameLst>
                                      </p:cBhvr>
                                      <p:to>
                                        <p:strVal val="visible"/>
                                      </p:to>
                                    </p:set>
                                    <p:anim calcmode="lin" valueType="num">
                                      <p:cBhvr>
                                        <p:cTn id="38" dur="500" fill="hold"/>
                                        <p:tgtEl>
                                          <p:spTgt spid="117769">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17769">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17769">
                                            <p:txEl>
                                              <p:pRg st="6" end="6"/>
                                            </p:txEl>
                                          </p:spTgt>
                                        </p:tgtEl>
                                        <p:attrNameLst>
                                          <p:attrName>style.visibility</p:attrName>
                                        </p:attrNameLst>
                                      </p:cBhvr>
                                      <p:to>
                                        <p:strVal val="visible"/>
                                      </p:to>
                                    </p:set>
                                    <p:anim calcmode="lin" valueType="num">
                                      <p:cBhvr>
                                        <p:cTn id="43" dur="500" fill="hold"/>
                                        <p:tgtEl>
                                          <p:spTgt spid="117769">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1776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9"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87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87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87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87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87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87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a:p>
        </p:txBody>
      </p:sp>
      <p:sp>
        <p:nvSpPr>
          <p:cNvPr id="118793" name="TextBox 14"/>
          <p:cNvSpPr>
            <a:spLocks noChangeArrowheads="1"/>
          </p:cNvSpPr>
          <p:nvPr/>
        </p:nvSpPr>
        <p:spPr bwMode="auto">
          <a:xfrm>
            <a:off x="38100" y="836613"/>
            <a:ext cx="9107488" cy="4765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15、消防安全管理制度：（摘录）</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①参建全体员工都有维护消防安全、保护设施、预防火灾、报告火警的义务，都有参加有组织的灭火工作的义务。</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②严格氧气、乙炔气使用规定，动火之前，操作者作为必须认真检查动火处相邻设施环境，并作好火源蔓延的消防准备。</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③严禁在油库、氧气房、乙炔库、木工间等易着火地点抽烟，每发现一例，对该工点消防责任人处以50～100元罚款。</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④野外作业时尽可能避免明火作业，若需明火作业时，必须有专人看守防护，不彻底熄灭不准离岗，防止明火引发森林火灾。</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8793"/>
                                        </p:tgtEl>
                                        <p:attrNameLst>
                                          <p:attrName>style.visibility</p:attrName>
                                        </p:attrNameLst>
                                      </p:cBhvr>
                                      <p:to>
                                        <p:strVal val="visible"/>
                                      </p:to>
                                    </p:set>
                                    <p:animEffect filter="">
                                      <p:cBhvr>
                                        <p:cTn id="7" dur="1000"/>
                                        <p:tgtEl>
                                          <p:spTgt spid="118793"/>
                                        </p:tgtEl>
                                      </p:cBhvr>
                                    </p:animEffect>
                                    <p:anim calcmode="lin" valueType="num">
                                      <p:cBhvr>
                                        <p:cTn id="8" dur="1000" fill="hold"/>
                                        <p:tgtEl>
                                          <p:spTgt spid="118793"/>
                                        </p:tgtEl>
                                        <p:attrNameLst>
                                          <p:attrName>ppt_x</p:attrName>
                                        </p:attrNameLst>
                                      </p:cBhvr>
                                      <p:tavLst>
                                        <p:tav tm="0">
                                          <p:val>
                                            <p:strVal val="#ppt_x"/>
                                          </p:val>
                                        </p:tav>
                                        <p:tav tm="100000">
                                          <p:val>
                                            <p:strVal val="#ppt_x"/>
                                          </p:val>
                                        </p:tav>
                                      </p:tavLst>
                                    </p:anim>
                                    <p:anim calcmode="lin" valueType="num">
                                      <p:cBhvr>
                                        <p:cTn id="9" dur="1000" fill="hold"/>
                                        <p:tgtEl>
                                          <p:spTgt spid="1187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8793">
                                            <p:txEl>
                                              <p:pRg st="0" end="0"/>
                                            </p:txEl>
                                          </p:spTgt>
                                        </p:tgtEl>
                                        <p:attrNameLst>
                                          <p:attrName>style.visibility</p:attrName>
                                        </p:attrNameLst>
                                      </p:cBhvr>
                                      <p:to>
                                        <p:strVal val="visible"/>
                                      </p:to>
                                    </p:set>
                                    <p:anim calcmode="lin" valueType="num">
                                      <p:cBhvr>
                                        <p:cTn id="13" dur="500" fill="hold"/>
                                        <p:tgtEl>
                                          <p:spTgt spid="11879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879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8793">
                                            <p:txEl>
                                              <p:pRg st="1" end="1"/>
                                            </p:txEl>
                                          </p:spTgt>
                                        </p:tgtEl>
                                        <p:attrNameLst>
                                          <p:attrName>style.visibility</p:attrName>
                                        </p:attrNameLst>
                                      </p:cBhvr>
                                      <p:to>
                                        <p:strVal val="visible"/>
                                      </p:to>
                                    </p:set>
                                    <p:anim calcmode="lin" valueType="num">
                                      <p:cBhvr>
                                        <p:cTn id="18" dur="500" fill="hold"/>
                                        <p:tgtEl>
                                          <p:spTgt spid="11879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879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8793">
                                            <p:txEl>
                                              <p:pRg st="2" end="2"/>
                                            </p:txEl>
                                          </p:spTgt>
                                        </p:tgtEl>
                                        <p:attrNameLst>
                                          <p:attrName>style.visibility</p:attrName>
                                        </p:attrNameLst>
                                      </p:cBhvr>
                                      <p:to>
                                        <p:strVal val="visible"/>
                                      </p:to>
                                    </p:set>
                                    <p:anim calcmode="lin" valueType="num">
                                      <p:cBhvr>
                                        <p:cTn id="23" dur="500" fill="hold"/>
                                        <p:tgtEl>
                                          <p:spTgt spid="11879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879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8793">
                                            <p:txEl>
                                              <p:pRg st="4" end="4"/>
                                            </p:txEl>
                                          </p:spTgt>
                                        </p:tgtEl>
                                        <p:attrNameLst>
                                          <p:attrName>style.visibility</p:attrName>
                                        </p:attrNameLst>
                                      </p:cBhvr>
                                      <p:to>
                                        <p:strVal val="visible"/>
                                      </p:to>
                                    </p:set>
                                    <p:anim calcmode="lin" valueType="num">
                                      <p:cBhvr>
                                        <p:cTn id="28" dur="500" fill="hold"/>
                                        <p:tgtEl>
                                          <p:spTgt spid="118793">
                                            <p:txEl>
                                              <p:pRg st="4" end="4"/>
                                            </p:txEl>
                                          </p:spTgt>
                                        </p:tgtEl>
                                        <p:attrNameLst>
                                          <p:attrName>ppt_x</p:attrName>
                                        </p:attrNameLst>
                                      </p:cBhvr>
                                      <p:tavLst>
                                        <p:tav tm="0">
                                          <p:val>
                                            <p:strVal val="1+#ppt_w/2"/>
                                          </p:val>
                                        </p:tav>
                                        <p:tav tm="100000">
                                          <p:val>
                                            <p:strVal val="#ppt_x"/>
                                          </p:val>
                                        </p:tav>
                                      </p:tavLst>
                                    </p:anim>
                                    <p:anim calcmode="lin" valueType="num">
                                      <p:cBhvr>
                                        <p:cTn id="29" dur="500" fill="hold"/>
                                        <p:tgtEl>
                                          <p:spTgt spid="118793">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8793">
                                            <p:txEl>
                                              <p:pRg st="6" end="6"/>
                                            </p:txEl>
                                          </p:spTgt>
                                        </p:tgtEl>
                                        <p:attrNameLst>
                                          <p:attrName>style.visibility</p:attrName>
                                        </p:attrNameLst>
                                      </p:cBhvr>
                                      <p:to>
                                        <p:strVal val="visible"/>
                                      </p:to>
                                    </p:set>
                                    <p:anim calcmode="lin" valueType="num">
                                      <p:cBhvr>
                                        <p:cTn id="33" dur="500" fill="hold"/>
                                        <p:tgtEl>
                                          <p:spTgt spid="118793">
                                            <p:txEl>
                                              <p:pRg st="6" end="6"/>
                                            </p:txEl>
                                          </p:spTgt>
                                        </p:tgtEl>
                                        <p:attrNameLst>
                                          <p:attrName>ppt_x</p:attrName>
                                        </p:attrNameLst>
                                      </p:cBhvr>
                                      <p:tavLst>
                                        <p:tav tm="0">
                                          <p:val>
                                            <p:strVal val="1+#ppt_w/2"/>
                                          </p:val>
                                        </p:tav>
                                        <p:tav tm="100000">
                                          <p:val>
                                            <p:strVal val="#ppt_x"/>
                                          </p:val>
                                        </p:tav>
                                      </p:tavLst>
                                    </p:anim>
                                    <p:anim calcmode="lin" valueType="num">
                                      <p:cBhvr>
                                        <p:cTn id="34" dur="500" fill="hold"/>
                                        <p:tgtEl>
                                          <p:spTgt spid="118793">
                                            <p:txEl>
                                              <p:pRg st="6" end="6"/>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8793">
                                            <p:txEl>
                                              <p:pRg st="8" end="8"/>
                                            </p:txEl>
                                          </p:spTgt>
                                        </p:tgtEl>
                                        <p:attrNameLst>
                                          <p:attrName>style.visibility</p:attrName>
                                        </p:attrNameLst>
                                      </p:cBhvr>
                                      <p:to>
                                        <p:strVal val="visible"/>
                                      </p:to>
                                    </p:set>
                                    <p:anim calcmode="lin" valueType="num">
                                      <p:cBhvr>
                                        <p:cTn id="38" dur="500" fill="hold"/>
                                        <p:tgtEl>
                                          <p:spTgt spid="118793">
                                            <p:txEl>
                                              <p:pRg st="8" end="8"/>
                                            </p:txEl>
                                          </p:spTgt>
                                        </p:tgtEl>
                                        <p:attrNameLst>
                                          <p:attrName>ppt_x</p:attrName>
                                        </p:attrNameLst>
                                      </p:cBhvr>
                                      <p:tavLst>
                                        <p:tav tm="0">
                                          <p:val>
                                            <p:strVal val="1+#ppt_w/2"/>
                                          </p:val>
                                        </p:tav>
                                        <p:tav tm="100000">
                                          <p:val>
                                            <p:strVal val="#ppt_x"/>
                                          </p:val>
                                        </p:tav>
                                      </p:tavLst>
                                    </p:anim>
                                    <p:anim calcmode="lin" valueType="num">
                                      <p:cBhvr>
                                        <p:cTn id="39" dur="500" fill="hold"/>
                                        <p:tgtEl>
                                          <p:spTgt spid="11879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98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98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9813"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119814"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119815"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81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981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9818" name="Rectangle 17"/>
          <p:cNvSpPr>
            <a:spLocks noChangeArrowheads="1"/>
          </p:cNvSpPr>
          <p:nvPr/>
        </p:nvSpPr>
        <p:spPr bwMode="auto">
          <a:xfrm>
            <a:off x="4283075" y="3800475"/>
            <a:ext cx="4930775" cy="822325"/>
          </a:xfrm>
          <a:prstGeom prst="rect">
            <a:avLst/>
          </a:prstGeom>
          <a:noFill/>
          <a:ln w="9525">
            <a:noFill/>
            <a:miter lim="800000"/>
          </a:ln>
        </p:spPr>
        <p:txBody>
          <a:bodyPr>
            <a:spAutoFit/>
          </a:bodyPr>
          <a:lstStyle/>
          <a:p>
            <a:pPr algn="ctr"/>
            <a:r>
              <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事故案例</a:t>
            </a:r>
            <a:endPar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819"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119820" name="组合 70"/>
          <p:cNvGrpSpPr/>
          <p:nvPr/>
        </p:nvGrpSpPr>
        <p:grpSpPr>
          <a:xfrm rot="5400000">
            <a:off x="4228307" y="-48419"/>
            <a:ext cx="44450" cy="7500937"/>
            <a:chOff x="0" y="0"/>
            <a:chExt cx="63500" cy="2204256"/>
          </a:xfrm>
        </p:grpSpPr>
        <p:sp>
          <p:nvSpPr>
            <p:cNvPr id="119821"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119822"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119823" name="组合 23"/>
          <p:cNvGrpSpPr/>
          <p:nvPr/>
        </p:nvGrpSpPr>
        <p:grpSpPr>
          <a:xfrm>
            <a:off x="785813" y="2214563"/>
            <a:ext cx="1022350" cy="1570037"/>
            <a:chOff x="0" y="0"/>
            <a:chExt cx="1022349" cy="1569660"/>
          </a:xfrm>
        </p:grpSpPr>
        <p:sp>
          <p:nvSpPr>
            <p:cNvPr id="119824"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119825"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5</a:t>
              </a:r>
              <a:endParaRPr lang="zh-CN" altLang="en-US" sz="9600">
                <a:solidFill>
                  <a:schemeClr val="bg1"/>
                </a:solidFill>
                <a:cs typeface="Arial" panose="020B0604020202020204" pitchFamily="34" charset="0"/>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119818"/>
                                        </p:tgtEl>
                                        <p:attrNameLst>
                                          <p:attrName>style.visibility</p:attrName>
                                        </p:attrNameLst>
                                      </p:cBhvr>
                                      <p:to>
                                        <p:strVal val="visible"/>
                                      </p:to>
                                    </p:set>
                                    <p:animEffect filter="">
                                      <p:cBhvr>
                                        <p:cTn id="7" dur="500"/>
                                        <p:tgtEl>
                                          <p:spTgt spid="119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8"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08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08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08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08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08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08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0841" name="TextBox 14"/>
          <p:cNvSpPr>
            <a:spLocks noChangeArrowheads="1"/>
          </p:cNvSpPr>
          <p:nvPr/>
        </p:nvSpPr>
        <p:spPr bwMode="auto">
          <a:xfrm>
            <a:off x="38100" y="836613"/>
            <a:ext cx="9107488" cy="3343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事故案例作为安全活动教育的一部分，对提高安全意识和反事故的能力大有帮助，从中可以受到思想上和技术上的双重提高。因此，我们特种作业人员要有主动性、能动性、独立性，要充分利用理论知识让联系自身生活、工作、思想实际，从感悟中加深印象，这样才能达到较好效果。</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120842" name="Picture 10"/>
          <p:cNvPicPr>
            <a:picLocks noChangeAspect="1" noChangeArrowheads="1"/>
          </p:cNvPicPr>
          <p:nvPr/>
        </p:nvPicPr>
        <p:blipFill>
          <a:blip r:embed="rId4"/>
          <a:stretch>
            <a:fillRect/>
          </a:stretch>
        </p:blipFill>
        <p:spPr bwMode="auto">
          <a:xfrm>
            <a:off x="1836738" y="3467100"/>
            <a:ext cx="5832475" cy="29845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0841"/>
                                        </p:tgtEl>
                                        <p:attrNameLst>
                                          <p:attrName>style.visibility</p:attrName>
                                        </p:attrNameLst>
                                      </p:cBhvr>
                                      <p:to>
                                        <p:strVal val="visible"/>
                                      </p:to>
                                    </p:set>
                                    <p:animEffect filter="">
                                      <p:cBhvr>
                                        <p:cTn id="7" dur="1000"/>
                                        <p:tgtEl>
                                          <p:spTgt spid="120841"/>
                                        </p:tgtEl>
                                      </p:cBhvr>
                                    </p:animEffect>
                                    <p:anim calcmode="lin" valueType="num">
                                      <p:cBhvr>
                                        <p:cTn id="8" dur="1000" fill="hold"/>
                                        <p:tgtEl>
                                          <p:spTgt spid="120841"/>
                                        </p:tgtEl>
                                        <p:attrNameLst>
                                          <p:attrName>ppt_x</p:attrName>
                                        </p:attrNameLst>
                                      </p:cBhvr>
                                      <p:tavLst>
                                        <p:tav tm="0">
                                          <p:val>
                                            <p:strVal val="#ppt_x"/>
                                          </p:val>
                                        </p:tav>
                                        <p:tav tm="100000">
                                          <p:val>
                                            <p:strVal val="#ppt_x"/>
                                          </p:val>
                                        </p:tav>
                                      </p:tavLst>
                                    </p:anim>
                                    <p:anim calcmode="lin" valueType="num">
                                      <p:cBhvr>
                                        <p:cTn id="9" dur="1000" fill="hold"/>
                                        <p:tgtEl>
                                          <p:spTgt spid="1208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20841">
                                            <p:txEl>
                                              <p:pRg st="0" end="0"/>
                                            </p:txEl>
                                          </p:spTgt>
                                        </p:tgtEl>
                                        <p:attrNameLst>
                                          <p:attrName>style.visibility</p:attrName>
                                        </p:attrNameLst>
                                      </p:cBhvr>
                                      <p:to>
                                        <p:strVal val="visible"/>
                                      </p:to>
                                    </p:set>
                                    <p:anim calcmode="lin" valueType="num">
                                      <p:cBhvr>
                                        <p:cTn id="13" dur="500" fill="hold"/>
                                        <p:tgtEl>
                                          <p:spTgt spid="1208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208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18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18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186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18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18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18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1865" name="TextBox 14"/>
          <p:cNvSpPr>
            <a:spLocks noChangeArrowheads="1"/>
          </p:cNvSpPr>
          <p:nvPr/>
        </p:nvSpPr>
        <p:spPr bwMode="auto">
          <a:xfrm>
            <a:off x="38100" y="836613"/>
            <a:ext cx="9107488" cy="37496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请大家看看下面这些案例，从中引起警觉，得到启示。提高对安全知识学习的认识，端正学习态度，为了企业，更为了自己和家庭，认真学习，掌握好应有的安全生产技能，在工程施工中，做到安全施工，施工必须安全！</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21866" name="Picture 10"/>
          <p:cNvPicPr>
            <a:picLocks noChangeAspect="1" noChangeArrowheads="1"/>
          </p:cNvPicPr>
          <p:nvPr/>
        </p:nvPicPr>
        <p:blipFill>
          <a:blip r:embed="rId4"/>
          <a:stretch>
            <a:fillRect/>
          </a:stretch>
        </p:blipFill>
        <p:spPr bwMode="auto">
          <a:xfrm>
            <a:off x="2124075" y="2997200"/>
            <a:ext cx="5780088" cy="35083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1865"/>
                                        </p:tgtEl>
                                        <p:attrNameLst>
                                          <p:attrName>style.visibility</p:attrName>
                                        </p:attrNameLst>
                                      </p:cBhvr>
                                      <p:to>
                                        <p:strVal val="visible"/>
                                      </p:to>
                                    </p:set>
                                    <p:animEffect filter="">
                                      <p:cBhvr>
                                        <p:cTn id="7" dur="1000"/>
                                        <p:tgtEl>
                                          <p:spTgt spid="121865"/>
                                        </p:tgtEl>
                                      </p:cBhvr>
                                    </p:animEffect>
                                    <p:anim calcmode="lin" valueType="num">
                                      <p:cBhvr>
                                        <p:cTn id="8" dur="1000" fill="hold"/>
                                        <p:tgtEl>
                                          <p:spTgt spid="121865"/>
                                        </p:tgtEl>
                                        <p:attrNameLst>
                                          <p:attrName>ppt_x</p:attrName>
                                        </p:attrNameLst>
                                      </p:cBhvr>
                                      <p:tavLst>
                                        <p:tav tm="0">
                                          <p:val>
                                            <p:strVal val="#ppt_x"/>
                                          </p:val>
                                        </p:tav>
                                        <p:tav tm="100000">
                                          <p:val>
                                            <p:strVal val="#ppt_x"/>
                                          </p:val>
                                        </p:tav>
                                      </p:tavLst>
                                    </p:anim>
                                    <p:anim calcmode="lin" valueType="num">
                                      <p:cBhvr>
                                        <p:cTn id="9" dur="1000" fill="hold"/>
                                        <p:tgtEl>
                                          <p:spTgt spid="1218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21865">
                                            <p:txEl>
                                              <p:pRg st="0" end="0"/>
                                            </p:txEl>
                                          </p:spTgt>
                                        </p:tgtEl>
                                        <p:attrNameLst>
                                          <p:attrName>style.visibility</p:attrName>
                                        </p:attrNameLst>
                                      </p:cBhvr>
                                      <p:to>
                                        <p:strVal val="visible"/>
                                      </p:to>
                                    </p:set>
                                    <p:anim calcmode="lin" valueType="num">
                                      <p:cBhvr>
                                        <p:cTn id="13" dur="500" fill="hold"/>
                                        <p:tgtEl>
                                          <p:spTgt spid="12186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2186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21865">
                                            <p:txEl>
                                              <p:pRg st="1" end="1"/>
                                            </p:txEl>
                                          </p:spTgt>
                                        </p:tgtEl>
                                        <p:attrNameLst>
                                          <p:attrName>style.visibility</p:attrName>
                                        </p:attrNameLst>
                                      </p:cBhvr>
                                      <p:to>
                                        <p:strVal val="visible"/>
                                      </p:to>
                                    </p:set>
                                    <p:anim calcmode="lin" valueType="num">
                                      <p:cBhvr>
                                        <p:cTn id="18" dur="500" fill="hold"/>
                                        <p:tgtEl>
                                          <p:spTgt spid="12186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2186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5"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28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28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288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288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288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288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2889"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22890" name="Picture 10"/>
          <p:cNvPicPr>
            <a:picLocks noChangeAspect="1" noChangeArrowheads="1"/>
          </p:cNvPicPr>
          <p:nvPr/>
        </p:nvPicPr>
        <p:blipFill>
          <a:blip r:embed="rId4"/>
          <a:stretch>
            <a:fillRect/>
          </a:stretch>
        </p:blipFill>
        <p:spPr bwMode="auto">
          <a:xfrm>
            <a:off x="107950" y="909638"/>
            <a:ext cx="8929688" cy="560863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2889"/>
                                        </p:tgtEl>
                                        <p:attrNameLst>
                                          <p:attrName>style.visibility</p:attrName>
                                        </p:attrNameLst>
                                      </p:cBhvr>
                                      <p:to>
                                        <p:strVal val="visible"/>
                                      </p:to>
                                    </p:set>
                                    <p:animEffect filter="">
                                      <p:cBhvr>
                                        <p:cTn id="7" dur="1000"/>
                                        <p:tgtEl>
                                          <p:spTgt spid="122889"/>
                                        </p:tgtEl>
                                      </p:cBhvr>
                                    </p:animEffect>
                                    <p:anim calcmode="lin" valueType="num">
                                      <p:cBhvr>
                                        <p:cTn id="8" dur="1000" fill="hold"/>
                                        <p:tgtEl>
                                          <p:spTgt spid="122889"/>
                                        </p:tgtEl>
                                        <p:attrNameLst>
                                          <p:attrName>ppt_x</p:attrName>
                                        </p:attrNameLst>
                                      </p:cBhvr>
                                      <p:tavLst>
                                        <p:tav tm="0">
                                          <p:val>
                                            <p:strVal val="#ppt_x"/>
                                          </p:val>
                                        </p:tav>
                                        <p:tav tm="100000">
                                          <p:val>
                                            <p:strVal val="#ppt_x"/>
                                          </p:val>
                                        </p:tav>
                                      </p:tavLst>
                                    </p:anim>
                                    <p:anim calcmode="lin" valueType="num">
                                      <p:cBhvr>
                                        <p:cTn id="9" dur="1000" fill="hold"/>
                                        <p:tgtEl>
                                          <p:spTgt spid="1228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9" grpId="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390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390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390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391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391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391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391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23914" name="Picture 3" descr="1242715_120053047923_2"/>
          <p:cNvPicPr>
            <a:picLocks noChangeAspect="1" noChangeArrowheads="1"/>
          </p:cNvPicPr>
          <p:nvPr/>
        </p:nvPicPr>
        <p:blipFill>
          <a:blip r:embed="rId4"/>
          <a:stretch>
            <a:fillRect/>
          </a:stretch>
        </p:blipFill>
        <p:spPr bwMode="auto">
          <a:xfrm>
            <a:off x="2700338" y="838200"/>
            <a:ext cx="6303962" cy="5783263"/>
          </a:xfrm>
          <a:prstGeom prst="rect">
            <a:avLst/>
          </a:prstGeom>
          <a:noFill/>
          <a:ln w="9525">
            <a:noFill/>
            <a:miter lim="800000"/>
            <a:headEnd/>
            <a:tailEnd/>
          </a:ln>
          <a:effectLst/>
        </p:spPr>
      </p:pic>
      <p:sp>
        <p:nvSpPr>
          <p:cNvPr id="123915" name="Rectangle 2"/>
          <p:cNvSpPr>
            <a:spLocks noGrp="1" noChangeArrowheads="1"/>
          </p:cNvSpPr>
          <p:nvPr/>
        </p:nvSpPr>
        <p:spPr bwMode="auto">
          <a:xfrm>
            <a:off x="539750" y="982663"/>
            <a:ext cx="1439863" cy="5400675"/>
          </a:xfrm>
          <a:prstGeom prst="rect">
            <a:avLst/>
          </a:prstGeom>
          <a:noFill/>
          <a:ln w="9525">
            <a:noFill/>
            <a:miter lim="800000"/>
          </a:ln>
          <a:effectLst/>
        </p:spPr>
        <p:txBody>
          <a:bodyPr anchor="ctr"/>
          <a:lstStyle/>
          <a:p>
            <a:pPr eaLnBrk="1" hangingPunct="1">
              <a:buFontTx/>
              <a:buNone/>
            </a:pPr>
            <a:r>
              <a:rPr lang="zh-CN" altLang="en-US" sz="3000" b="1">
                <a:solidFill>
                  <a:srgbClr val="FF0066"/>
                </a:solidFill>
                <a:effectLst>
                  <a:outerShdw blurRad="38100" dist="38100" dir="2700000" algn="tl">
                    <a:srgbClr val="000000"/>
                  </a:outerShdw>
                </a:effectLst>
                <a:ea typeface="楷体_GB2312" panose="02010609030101010101" pitchFamily="49" charset="-122"/>
                <a:cs typeface="Arial" panose="020B0604020202020204" pitchFamily="34" charset="0"/>
                <a:sym typeface="Arial" panose="020B0604020202020204" pitchFamily="34" charset="0"/>
              </a:rPr>
              <a:t>因违章作业、冒险蛮干引起的事故</a:t>
            </a:r>
            <a:endParaRPr lang="zh-CN" altLang="en-US" sz="3000" b="1">
              <a:solidFill>
                <a:srgbClr val="FF0066"/>
              </a:solidFill>
              <a:effectLst>
                <a:outerShdw blurRad="38100" dist="38100" dir="2700000" algn="tl">
                  <a:srgbClr val="000000"/>
                </a:outerShdw>
              </a:effectLst>
              <a:ea typeface="楷体_GB2312" panose="02010609030101010101" pitchFamily="49" charset="-122"/>
              <a:cs typeface="Arial" panose="020B0604020202020204" pitchFamily="34" charset="0"/>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3913"/>
                                        </p:tgtEl>
                                        <p:attrNameLst>
                                          <p:attrName>style.visibility</p:attrName>
                                        </p:attrNameLst>
                                      </p:cBhvr>
                                      <p:to>
                                        <p:strVal val="visible"/>
                                      </p:to>
                                    </p:set>
                                    <p:animEffect filter="">
                                      <p:cBhvr>
                                        <p:cTn id="7" dur="1000"/>
                                        <p:tgtEl>
                                          <p:spTgt spid="123913"/>
                                        </p:tgtEl>
                                      </p:cBhvr>
                                    </p:animEffect>
                                    <p:anim calcmode="lin" valueType="num">
                                      <p:cBhvr>
                                        <p:cTn id="8" dur="1000" fill="hold"/>
                                        <p:tgtEl>
                                          <p:spTgt spid="123913"/>
                                        </p:tgtEl>
                                        <p:attrNameLst>
                                          <p:attrName>ppt_x</p:attrName>
                                        </p:attrNameLst>
                                      </p:cBhvr>
                                      <p:tavLst>
                                        <p:tav tm="0">
                                          <p:val>
                                            <p:strVal val="#ppt_x"/>
                                          </p:val>
                                        </p:tav>
                                        <p:tav tm="100000">
                                          <p:val>
                                            <p:strVal val="#ppt_x"/>
                                          </p:val>
                                        </p:tav>
                                      </p:tavLst>
                                    </p:anim>
                                    <p:anim calcmode="lin" valueType="num">
                                      <p:cBhvr>
                                        <p:cTn id="9" dur="1000" fill="hold"/>
                                        <p:tgtEl>
                                          <p:spTgt spid="1239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3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3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43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43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3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3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4345" name="TextBox 14"/>
          <p:cNvSpPr>
            <a:spLocks noChangeArrowheads="1"/>
          </p:cNvSpPr>
          <p:nvPr/>
        </p:nvSpPr>
        <p:spPr bwMode="auto">
          <a:xfrm>
            <a:off x="34925" y="836613"/>
            <a:ext cx="9074150" cy="5781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（5）设备、工具、用具等设施符合保护劳动者生理、心理健康的要求；</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（6）法律、行政法规和国务院卫生行政部门关于保护劳动者健康的其它要求；</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4、第二十八条规定：任何单位和个人不得将产生职业危害的作业转移给不具备职业病防护条件的单位和个人。不具备职业病防护条件的单位和个人不得接受产生职业危害的作业。</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5、第三十条规定：用人单位与劳动者订立劳动合同时，应当将工作过程中可能产生的职业病危害及其后果、职业病防护措施和待遇等如实告知劳动者，并在劳动合同中写明，不得隐瞒或者欺骗。</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6、第三十二条规定：对从事接触职业病危害的作业的劳动者，用人单位应当按照国务院卫生行政部门规定组织上岗前、在岗期间和离岗期时的职业健康检查，并将检查结果如实告知劳动者。职业健康检查费用由用人单位承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345"/>
                                        </p:tgtEl>
                                        <p:attrNameLst>
                                          <p:attrName>style.visibility</p:attrName>
                                        </p:attrNameLst>
                                      </p:cBhvr>
                                      <p:to>
                                        <p:strVal val="visible"/>
                                      </p:to>
                                    </p:set>
                                    <p:animEffect filter="">
                                      <p:cBhvr>
                                        <p:cTn id="7" dur="1000"/>
                                        <p:tgtEl>
                                          <p:spTgt spid="14345"/>
                                        </p:tgtEl>
                                      </p:cBhvr>
                                    </p:animEffect>
                                    <p:anim calcmode="lin" valueType="num">
                                      <p:cBhvr>
                                        <p:cTn id="8" dur="1000" fill="hold"/>
                                        <p:tgtEl>
                                          <p:spTgt spid="14345"/>
                                        </p:tgtEl>
                                        <p:attrNameLst>
                                          <p:attrName>ppt_x</p:attrName>
                                        </p:attrNameLst>
                                      </p:cBhvr>
                                      <p:tavLst>
                                        <p:tav tm="0">
                                          <p:val>
                                            <p:strVal val="#ppt_x"/>
                                          </p:val>
                                        </p:tav>
                                        <p:tav tm="100000">
                                          <p:val>
                                            <p:strVal val="#ppt_x"/>
                                          </p:val>
                                        </p:tav>
                                      </p:tavLst>
                                    </p:anim>
                                    <p:anim calcmode="lin" valueType="num">
                                      <p:cBhvr>
                                        <p:cTn id="9" dur="1000" fill="hold"/>
                                        <p:tgtEl>
                                          <p:spTgt spid="143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345">
                                            <p:txEl>
                                              <p:pRg st="0" end="0"/>
                                            </p:txEl>
                                          </p:spTgt>
                                        </p:tgtEl>
                                        <p:attrNameLst>
                                          <p:attrName>style.visibility</p:attrName>
                                        </p:attrNameLst>
                                      </p:cBhvr>
                                      <p:to>
                                        <p:strVal val="visible"/>
                                      </p:to>
                                    </p:set>
                                    <p:anim calcmode="lin" valueType="num">
                                      <p:cBhvr>
                                        <p:cTn id="13" dur="500" fill="hold"/>
                                        <p:tgtEl>
                                          <p:spTgt spid="143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434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4345">
                                            <p:txEl>
                                              <p:pRg st="1" end="1"/>
                                            </p:txEl>
                                          </p:spTgt>
                                        </p:tgtEl>
                                        <p:attrNameLst>
                                          <p:attrName>style.visibility</p:attrName>
                                        </p:attrNameLst>
                                      </p:cBhvr>
                                      <p:to>
                                        <p:strVal val="visible"/>
                                      </p:to>
                                    </p:set>
                                    <p:anim calcmode="lin" valueType="num">
                                      <p:cBhvr>
                                        <p:cTn id="18" dur="500" fill="hold"/>
                                        <p:tgtEl>
                                          <p:spTgt spid="1434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434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4345">
                                            <p:txEl>
                                              <p:pRg st="2" end="2"/>
                                            </p:txEl>
                                          </p:spTgt>
                                        </p:tgtEl>
                                        <p:attrNameLst>
                                          <p:attrName>style.visibility</p:attrName>
                                        </p:attrNameLst>
                                      </p:cBhvr>
                                      <p:to>
                                        <p:strVal val="visible"/>
                                      </p:to>
                                    </p:set>
                                    <p:anim calcmode="lin" valueType="num">
                                      <p:cBhvr>
                                        <p:cTn id="23" dur="500" fill="hold"/>
                                        <p:tgtEl>
                                          <p:spTgt spid="1434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434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4345">
                                            <p:txEl>
                                              <p:pRg st="3" end="3"/>
                                            </p:txEl>
                                          </p:spTgt>
                                        </p:tgtEl>
                                        <p:attrNameLst>
                                          <p:attrName>style.visibility</p:attrName>
                                        </p:attrNameLst>
                                      </p:cBhvr>
                                      <p:to>
                                        <p:strVal val="visible"/>
                                      </p:to>
                                    </p:set>
                                    <p:anim calcmode="lin" valueType="num">
                                      <p:cBhvr>
                                        <p:cTn id="28" dur="500" fill="hold"/>
                                        <p:tgtEl>
                                          <p:spTgt spid="1434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434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4345">
                                            <p:txEl>
                                              <p:pRg st="4" end="4"/>
                                            </p:txEl>
                                          </p:spTgt>
                                        </p:tgtEl>
                                        <p:attrNameLst>
                                          <p:attrName>style.visibility</p:attrName>
                                        </p:attrNameLst>
                                      </p:cBhvr>
                                      <p:to>
                                        <p:strVal val="visible"/>
                                      </p:to>
                                    </p:set>
                                    <p:anim calcmode="lin" valueType="num">
                                      <p:cBhvr>
                                        <p:cTn id="33" dur="500" fill="hold"/>
                                        <p:tgtEl>
                                          <p:spTgt spid="1434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434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493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493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493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493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493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493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4937"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24938" name="Text Box 10"/>
          <p:cNvSpPr txBox="1">
            <a:spLocks noChangeArrowheads="1"/>
          </p:cNvSpPr>
          <p:nvPr/>
        </p:nvSpPr>
        <p:spPr bwMode="auto">
          <a:xfrm>
            <a:off x="1187450" y="909638"/>
            <a:ext cx="6480175" cy="700087"/>
          </a:xfrm>
          <a:prstGeom prst="rect">
            <a:avLst/>
          </a:prstGeom>
          <a:noFill/>
          <a:ln w="9525">
            <a:noFill/>
            <a:miter lim="800000"/>
          </a:ln>
        </p:spPr>
        <p:txBody>
          <a:bodyPr>
            <a:spAutoFit/>
          </a:bodyPr>
          <a:lstStyle/>
          <a:p>
            <a:pPr algn="ctr"/>
            <a:r>
              <a:rPr lang="zh-CN" sz="4000" b="1">
                <a:solidFill>
                  <a:srgbClr val="FF0000"/>
                </a:solidFill>
                <a:effectLst>
                  <a:outerShdw blurRad="38100" dist="38100" dir="2700000" algn="tl">
                    <a:srgbClr val="000000"/>
                  </a:outerShdw>
                </a:effectLst>
                <a:latin typeface="宋体" panose="02010600030101010101" pitchFamily="2" charset="-122"/>
              </a:rPr>
              <a:t>近期发生的安全事故回顾</a:t>
            </a:r>
            <a:endParaRPr lang="zh-CN" sz="4000" b="1">
              <a:solidFill>
                <a:srgbClr val="FF0000"/>
              </a:solidFill>
              <a:effectLst>
                <a:outerShdw blurRad="38100" dist="38100" dir="2700000" algn="tl">
                  <a:srgbClr val="000000"/>
                </a:outerShdw>
              </a:effectLst>
              <a:latin typeface="宋体" panose="02010600030101010101" pitchFamily="2" charset="-122"/>
            </a:endParaRPr>
          </a:p>
        </p:txBody>
      </p:sp>
      <p:sp>
        <p:nvSpPr>
          <p:cNvPr id="124939" name="Rectangle 7"/>
          <p:cNvSpPr>
            <a:spLocks noChangeArrowheads="1"/>
          </p:cNvSpPr>
          <p:nvPr/>
        </p:nvSpPr>
        <p:spPr bwMode="auto">
          <a:xfrm>
            <a:off x="323850" y="1487488"/>
            <a:ext cx="8501063" cy="4357687"/>
          </a:xfrm>
          <a:prstGeom prst="rect">
            <a:avLst/>
          </a:prstGeom>
          <a:noFill/>
          <a:ln w="9525" cap="flat" cmpd="sng">
            <a:noFill/>
            <a:bevel/>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FF00"/>
                </a:solidFill>
                <a:latin typeface="仿宋_GB2312" pitchFamily="49" charset="-122"/>
                <a:ea typeface="仿宋_GB2312" pitchFamily="49" charset="-122"/>
              </a:rPr>
              <a:t>全国建筑行业及中国中铁连续发生多起安全事故，回顾一下： </a:t>
            </a:r>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en-US" sz="2800" b="1">
              <a:solidFill>
                <a:srgbClr val="FFFF00"/>
              </a:solidFill>
              <a:latin typeface="仿宋_GB2312" pitchFamily="49" charset="-122"/>
              <a:ea typeface="仿宋_GB2312" pitchFamily="49" charset="-122"/>
            </a:endParaRPr>
          </a:p>
          <a:p>
            <a:r>
              <a:rPr lang="zh-CN" altLang="en-US" sz="2800" b="1">
                <a:solidFill>
                  <a:srgbClr val="FF0000"/>
                </a:solidFill>
                <a:latin typeface="仿宋_GB2312" pitchFamily="49" charset="-122"/>
                <a:ea typeface="仿宋_GB2312" pitchFamily="49" charset="-122"/>
              </a:rPr>
              <a:t>一、中国中铁六起事故</a:t>
            </a:r>
            <a:endParaRPr lang="en-US" sz="2400" b="1">
              <a:solidFill>
                <a:srgbClr val="FF0000"/>
              </a:solidFill>
              <a:latin typeface="仿宋_GB2312" pitchFamily="49" charset="-122"/>
              <a:ea typeface="仿宋_GB2312" pitchFamily="49" charset="-122"/>
            </a:endParaRPr>
          </a:p>
          <a:p>
            <a:r>
              <a:rPr lang="en-US" sz="2400" b="1">
                <a:solidFill>
                  <a:srgbClr val="FFFF00"/>
                </a:solidFill>
                <a:latin typeface="仿宋_GB2312" pitchFamily="49" charset="-122"/>
                <a:ea typeface="仿宋_GB2312" pitchFamily="49" charset="-122"/>
              </a:rPr>
              <a:t>1</a:t>
            </a:r>
            <a:r>
              <a:rPr lang="zh-CN" altLang="en-US" sz="2400" b="1">
                <a:solidFill>
                  <a:srgbClr val="FFFF00"/>
                </a:solidFill>
                <a:latin typeface="仿宋_GB2312" pitchFamily="49" charset="-122"/>
                <a:ea typeface="仿宋_GB2312" pitchFamily="49" charset="-122"/>
              </a:rPr>
              <a:t>、中铁二局 “</a:t>
            </a:r>
            <a:r>
              <a:rPr lang="en-US" sz="2400" b="1">
                <a:solidFill>
                  <a:srgbClr val="FFFF00"/>
                </a:solidFill>
                <a:latin typeface="仿宋_GB2312" pitchFamily="49" charset="-122"/>
                <a:ea typeface="仿宋_GB2312" pitchFamily="49" charset="-122"/>
              </a:rPr>
              <a:t>11.15</a:t>
            </a:r>
            <a:r>
              <a:rPr lang="zh-CN" altLang="en-US" sz="2400" b="1">
                <a:solidFill>
                  <a:srgbClr val="FFFF00"/>
                </a:solidFill>
                <a:latin typeface="仿宋_GB2312" pitchFamily="49" charset="-122"/>
                <a:ea typeface="仿宋_GB2312" pitchFamily="49" charset="-122"/>
              </a:rPr>
              <a:t>”机械伤害一般事故</a:t>
            </a:r>
            <a:endParaRPr lang="en-US" sz="2400" b="1">
              <a:solidFill>
                <a:srgbClr val="FFFF00"/>
              </a:solidFill>
              <a:latin typeface="仿宋_GB2312" pitchFamily="49" charset="-122"/>
              <a:ea typeface="仿宋_GB2312" pitchFamily="49" charset="-122"/>
            </a:endParaRPr>
          </a:p>
          <a:p>
            <a:r>
              <a:rPr lang="en-US" sz="2400">
                <a:latin typeface="仿宋_GB2312" pitchFamily="49" charset="-122"/>
                <a:ea typeface="仿宋_GB2312" pitchFamily="49" charset="-122"/>
              </a:rPr>
              <a:t>     </a:t>
            </a:r>
            <a:r>
              <a:rPr lang="en-US" sz="2400" b="1">
                <a:solidFill>
                  <a:srgbClr val="FFFF00"/>
                </a:solidFill>
                <a:latin typeface="仿宋_GB2312" pitchFamily="49" charset="-122"/>
                <a:ea typeface="仿宋_GB2312" pitchFamily="49" charset="-122"/>
                <a:sym typeface="Arial" panose="020B0604020202020204" pitchFamily="34" charset="0"/>
              </a:rPr>
              <a:t>2014</a:t>
            </a:r>
            <a:r>
              <a:rPr lang="zh-CN" altLang="en-US" sz="2400" b="1">
                <a:solidFill>
                  <a:srgbClr val="FFFF00"/>
                </a:solidFill>
                <a:latin typeface="仿宋_GB2312" pitchFamily="49" charset="-122"/>
                <a:ea typeface="仿宋_GB2312" pitchFamily="49" charset="-122"/>
                <a:sym typeface="Arial" panose="020B0604020202020204" pitchFamily="34" charset="0"/>
              </a:rPr>
              <a:t>年</a:t>
            </a:r>
            <a:r>
              <a:rPr lang="en-US" sz="2400" b="1">
                <a:solidFill>
                  <a:srgbClr val="FFFF00"/>
                </a:solidFill>
                <a:latin typeface="仿宋_GB2312" pitchFamily="49" charset="-122"/>
                <a:ea typeface="仿宋_GB2312" pitchFamily="49" charset="-122"/>
                <a:sym typeface="Arial" panose="020B0604020202020204" pitchFamily="34" charset="0"/>
              </a:rPr>
              <a:t>11</a:t>
            </a:r>
            <a:r>
              <a:rPr lang="zh-CN" altLang="en-US" sz="2400" b="1">
                <a:solidFill>
                  <a:srgbClr val="FFFF00"/>
                </a:solidFill>
                <a:latin typeface="仿宋_GB2312" pitchFamily="49" charset="-122"/>
                <a:ea typeface="仿宋_GB2312" pitchFamily="49" charset="-122"/>
                <a:sym typeface="Arial" panose="020B0604020202020204" pitchFamily="34" charset="0"/>
              </a:rPr>
              <a:t>月</a:t>
            </a:r>
            <a:r>
              <a:rPr lang="en-US" sz="2400" b="1">
                <a:solidFill>
                  <a:srgbClr val="FFFF00"/>
                </a:solidFill>
                <a:latin typeface="仿宋_GB2312" pitchFamily="49" charset="-122"/>
                <a:ea typeface="仿宋_GB2312" pitchFamily="49" charset="-122"/>
                <a:sym typeface="Arial" panose="020B0604020202020204" pitchFamily="34" charset="0"/>
              </a:rPr>
              <a:t>15</a:t>
            </a:r>
            <a:r>
              <a:rPr lang="zh-CN" altLang="en-US" sz="2400" b="1">
                <a:solidFill>
                  <a:srgbClr val="FFFF00"/>
                </a:solidFill>
                <a:latin typeface="仿宋_GB2312" pitchFamily="49" charset="-122"/>
                <a:ea typeface="仿宋_GB2312" pitchFamily="49" charset="-122"/>
                <a:sym typeface="Arial" panose="020B0604020202020204" pitchFamily="34" charset="0"/>
              </a:rPr>
              <a:t>日，中铁二局昆明公司一夜班操作人员在搅拌机设备未断电、未挂维修牌、未专人值守的情况下</a:t>
            </a:r>
            <a:r>
              <a:rPr lang="en-US" sz="2400" b="1">
                <a:solidFill>
                  <a:srgbClr val="FFFF00"/>
                </a:solidFill>
                <a:latin typeface="仿宋_GB2312" pitchFamily="49" charset="-122"/>
                <a:ea typeface="仿宋_GB2312" pitchFamily="49" charset="-122"/>
                <a:sym typeface="Arial" panose="020B0604020202020204" pitchFamily="34" charset="0"/>
              </a:rPr>
              <a:t>,</a:t>
            </a:r>
            <a:r>
              <a:rPr lang="zh-CN" altLang="en-US" sz="2400" b="1">
                <a:solidFill>
                  <a:srgbClr val="FFFF00"/>
                </a:solidFill>
                <a:latin typeface="仿宋_GB2312" pitchFamily="49" charset="-122"/>
                <a:ea typeface="仿宋_GB2312" pitchFamily="49" charset="-122"/>
                <a:sym typeface="Arial" panose="020B0604020202020204" pitchFamily="34" charset="0"/>
              </a:rPr>
              <a:t>自行进入拌合机搅拌桶内进行清理作业，另一名白班操作司机因工地需要砂浆，未检查设备内部是否有人作业，操作此设备进行砂浆拌合，致使该名清理作业人员与砂浆一道搅拌，导致该清理人员死亡，构成生产安全一般事故。</a:t>
            </a:r>
            <a:endParaRPr lang="zh-CN" altLang="en-US" sz="2400" b="1">
              <a:solidFill>
                <a:srgbClr val="FFFF00"/>
              </a:solidFill>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4937"/>
                                        </p:tgtEl>
                                        <p:attrNameLst>
                                          <p:attrName>style.visibility</p:attrName>
                                        </p:attrNameLst>
                                      </p:cBhvr>
                                      <p:to>
                                        <p:strVal val="visible"/>
                                      </p:to>
                                    </p:set>
                                    <p:animEffect filter="">
                                      <p:cBhvr>
                                        <p:cTn id="7" dur="1000"/>
                                        <p:tgtEl>
                                          <p:spTgt spid="124937"/>
                                        </p:tgtEl>
                                      </p:cBhvr>
                                    </p:animEffect>
                                    <p:anim calcmode="lin" valueType="num">
                                      <p:cBhvr>
                                        <p:cTn id="8" dur="1000" fill="hold"/>
                                        <p:tgtEl>
                                          <p:spTgt spid="124937"/>
                                        </p:tgtEl>
                                        <p:attrNameLst>
                                          <p:attrName>ppt_x</p:attrName>
                                        </p:attrNameLst>
                                      </p:cBhvr>
                                      <p:tavLst>
                                        <p:tav tm="0">
                                          <p:val>
                                            <p:strVal val="#ppt_x"/>
                                          </p:val>
                                        </p:tav>
                                        <p:tav tm="100000">
                                          <p:val>
                                            <p:strVal val="#ppt_x"/>
                                          </p:val>
                                        </p:tav>
                                      </p:tavLst>
                                    </p:anim>
                                    <p:anim calcmode="lin" valueType="num">
                                      <p:cBhvr>
                                        <p:cTn id="9" dur="1000" fill="hold"/>
                                        <p:tgtEl>
                                          <p:spTgt spid="1249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7" grpId="0"/>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595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595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595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595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595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596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5961"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25962" name="Rectangle 7"/>
          <p:cNvSpPr>
            <a:spLocks noChangeArrowheads="1"/>
          </p:cNvSpPr>
          <p:nvPr/>
        </p:nvSpPr>
        <p:spPr bwMode="auto">
          <a:xfrm>
            <a:off x="36513" y="790575"/>
            <a:ext cx="9215437" cy="6064250"/>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en-US" sz="2800" b="1">
                <a:solidFill>
                  <a:srgbClr val="FFFF00"/>
                </a:solidFill>
                <a:latin typeface="仿宋_GB2312" pitchFamily="49" charset="-122"/>
                <a:ea typeface="仿宋_GB2312" pitchFamily="49" charset="-122"/>
              </a:rPr>
              <a:t>2</a:t>
            </a:r>
            <a:r>
              <a:rPr lang="zh-CN" altLang="en-US" sz="2800" b="1">
                <a:solidFill>
                  <a:srgbClr val="FFFF00"/>
                </a:solidFill>
                <a:latin typeface="仿宋_GB2312" pitchFamily="49" charset="-122"/>
                <a:ea typeface="仿宋_GB2312" pitchFamily="49" charset="-122"/>
              </a:rPr>
              <a:t>、中铁五局南京地铁“</a:t>
            </a:r>
            <a:r>
              <a:rPr lang="en-US" sz="2800" b="1">
                <a:solidFill>
                  <a:srgbClr val="FFFF00"/>
                </a:solidFill>
                <a:latin typeface="仿宋_GB2312" pitchFamily="49" charset="-122"/>
                <a:ea typeface="仿宋_GB2312" pitchFamily="49" charset="-122"/>
              </a:rPr>
              <a:t>12.03””</a:t>
            </a:r>
            <a:r>
              <a:rPr lang="zh-CN" altLang="en-US" sz="2800" b="1">
                <a:solidFill>
                  <a:srgbClr val="FFFF00"/>
                </a:solidFill>
                <a:latin typeface="仿宋_GB2312" pitchFamily="49" charset="-122"/>
                <a:ea typeface="仿宋_GB2312" pitchFamily="49" charset="-122"/>
              </a:rPr>
              <a:t>一般事故    </a:t>
            </a:r>
            <a:endParaRPr lang="en-US" sz="2800" b="1">
              <a:solidFill>
                <a:srgbClr val="FFFF00"/>
              </a:solidFill>
              <a:latin typeface="仿宋_GB2312" pitchFamily="49" charset="-122"/>
              <a:ea typeface="仿宋_GB2312" pitchFamily="49" charset="-122"/>
            </a:endParaRPr>
          </a:p>
          <a:p>
            <a:r>
              <a:rPr lang="zh-CN" altLang="en-US" sz="2800" b="1">
                <a:latin typeface="仿宋_GB2312" pitchFamily="49" charset="-122"/>
                <a:ea typeface="仿宋_GB2312" pitchFamily="49" charset="-122"/>
              </a:rPr>
              <a:t>   </a:t>
            </a:r>
            <a:r>
              <a:rPr lang="en-US" sz="2800" b="1">
                <a:solidFill>
                  <a:srgbClr val="FFFF66"/>
                </a:solidFill>
                <a:latin typeface="仿宋_GB2312" pitchFamily="49" charset="-122"/>
                <a:ea typeface="仿宋_GB2312" pitchFamily="49" charset="-122"/>
              </a:rPr>
              <a:t>2014</a:t>
            </a:r>
            <a:r>
              <a:rPr lang="zh-CN" altLang="en-US" sz="2800" b="1">
                <a:solidFill>
                  <a:srgbClr val="FFFF66"/>
                </a:solidFill>
                <a:latin typeface="仿宋_GB2312" pitchFamily="49" charset="-122"/>
                <a:ea typeface="仿宋_GB2312" pitchFamily="49" charset="-122"/>
              </a:rPr>
              <a:t>年</a:t>
            </a:r>
            <a:r>
              <a:rPr lang="en-US" sz="2800" b="1">
                <a:solidFill>
                  <a:srgbClr val="FFFF66"/>
                </a:solidFill>
                <a:latin typeface="仿宋_GB2312" pitchFamily="49" charset="-122"/>
                <a:ea typeface="仿宋_GB2312" pitchFamily="49" charset="-122"/>
              </a:rPr>
              <a:t>12</a:t>
            </a:r>
            <a:r>
              <a:rPr lang="zh-CN" altLang="en-US" sz="2800" b="1">
                <a:solidFill>
                  <a:srgbClr val="FFFF66"/>
                </a:solidFill>
                <a:latin typeface="仿宋_GB2312" pitchFamily="49" charset="-122"/>
                <a:ea typeface="仿宋_GB2312" pitchFamily="49" charset="-122"/>
              </a:rPr>
              <a:t>月</a:t>
            </a:r>
            <a:r>
              <a:rPr lang="en-US" sz="2800" b="1">
                <a:solidFill>
                  <a:srgbClr val="FFFF66"/>
                </a:solidFill>
                <a:latin typeface="仿宋_GB2312" pitchFamily="49" charset="-122"/>
                <a:ea typeface="仿宋_GB2312" pitchFamily="49" charset="-122"/>
              </a:rPr>
              <a:t>3</a:t>
            </a:r>
            <a:r>
              <a:rPr lang="zh-CN" altLang="en-US" sz="2800" b="1">
                <a:solidFill>
                  <a:srgbClr val="FFFF66"/>
                </a:solidFill>
                <a:latin typeface="仿宋_GB2312" pitchFamily="49" charset="-122"/>
                <a:ea typeface="仿宋_GB2312" pitchFamily="49" charset="-122"/>
              </a:rPr>
              <a:t>日，在江苏南京由中铁五局四公司承建南京地铁三号线工地，汽车吊（无证学徒工）吊装钢筋时，因受力后吊车支腿下陷造成汽车吊侧翻，钢筋原材及吊车大臂瞬间坠落在平江府路上，导致</a:t>
            </a:r>
            <a:r>
              <a:rPr lang="en-US" sz="2800" b="1">
                <a:solidFill>
                  <a:srgbClr val="FFFF66"/>
                </a:solidFill>
                <a:latin typeface="仿宋_GB2312" pitchFamily="49" charset="-122"/>
                <a:ea typeface="仿宋_GB2312" pitchFamily="49" charset="-122"/>
              </a:rPr>
              <a:t>2</a:t>
            </a:r>
            <a:r>
              <a:rPr lang="zh-CN" altLang="en-US" sz="2800" b="1">
                <a:solidFill>
                  <a:srgbClr val="FFFF66"/>
                </a:solidFill>
                <a:latin typeface="仿宋_GB2312" pitchFamily="49" charset="-122"/>
                <a:ea typeface="仿宋_GB2312" pitchFamily="49" charset="-122"/>
              </a:rPr>
              <a:t>名行人死亡、</a:t>
            </a:r>
            <a:r>
              <a:rPr lang="en-US" sz="2800" b="1">
                <a:solidFill>
                  <a:srgbClr val="FFFF66"/>
                </a:solidFill>
                <a:latin typeface="仿宋_GB2312" pitchFamily="49" charset="-122"/>
                <a:ea typeface="仿宋_GB2312" pitchFamily="49" charset="-122"/>
              </a:rPr>
              <a:t>1</a:t>
            </a:r>
            <a:r>
              <a:rPr lang="zh-CN" altLang="en-US" sz="2800" b="1">
                <a:solidFill>
                  <a:srgbClr val="FFFF66"/>
                </a:solidFill>
                <a:latin typeface="仿宋_GB2312" pitchFamily="49" charset="-122"/>
                <a:ea typeface="仿宋_GB2312" pitchFamily="49" charset="-122"/>
              </a:rPr>
              <a:t>名行人重伤、</a:t>
            </a:r>
            <a:r>
              <a:rPr lang="en-US" sz="2800" b="1">
                <a:solidFill>
                  <a:srgbClr val="FFFF66"/>
                </a:solidFill>
                <a:latin typeface="仿宋_GB2312" pitchFamily="49" charset="-122"/>
                <a:ea typeface="仿宋_GB2312" pitchFamily="49" charset="-122"/>
              </a:rPr>
              <a:t>1</a:t>
            </a:r>
            <a:r>
              <a:rPr lang="zh-CN" altLang="en-US" sz="2800" b="1">
                <a:solidFill>
                  <a:srgbClr val="FFFF66"/>
                </a:solidFill>
                <a:latin typeface="仿宋_GB2312" pitchFamily="49" charset="-122"/>
                <a:ea typeface="仿宋_GB2312" pitchFamily="49" charset="-122"/>
              </a:rPr>
              <a:t>名行人轻伤，</a:t>
            </a:r>
            <a:r>
              <a:rPr lang="en-US" sz="2800" b="1">
                <a:solidFill>
                  <a:srgbClr val="FFFF66"/>
                </a:solidFill>
                <a:latin typeface="仿宋_GB2312" pitchFamily="49" charset="-122"/>
                <a:ea typeface="仿宋_GB2312" pitchFamily="49" charset="-122"/>
              </a:rPr>
              <a:t>5</a:t>
            </a:r>
            <a:r>
              <a:rPr lang="zh-CN" altLang="en-US" sz="2800" b="1">
                <a:solidFill>
                  <a:srgbClr val="FFFF66"/>
                </a:solidFill>
                <a:latin typeface="仿宋_GB2312" pitchFamily="49" charset="-122"/>
                <a:ea typeface="仿宋_GB2312" pitchFamily="49" charset="-122"/>
              </a:rPr>
              <a:t>辆轿车不同程度受损</a:t>
            </a:r>
            <a:r>
              <a:rPr lang="en-US" sz="2800" b="1">
                <a:solidFill>
                  <a:srgbClr val="FFFF66"/>
                </a:solidFill>
                <a:latin typeface="仿宋_GB2312" pitchFamily="49" charset="-122"/>
                <a:ea typeface="仿宋_GB2312" pitchFamily="49" charset="-122"/>
              </a:rPr>
              <a:t>,</a:t>
            </a:r>
            <a:r>
              <a:rPr lang="zh-CN" altLang="en-US" sz="2800" b="1">
                <a:solidFill>
                  <a:srgbClr val="FFFF66"/>
                </a:solidFill>
                <a:latin typeface="仿宋_GB2312" pitchFamily="49" charset="-122"/>
                <a:ea typeface="仿宋_GB2312" pitchFamily="49" charset="-122"/>
              </a:rPr>
              <a:t>构成生产安全一般事故。</a:t>
            </a:r>
            <a:endParaRPr lang="en-US" sz="2800" b="1">
              <a:solidFill>
                <a:srgbClr val="FFFF66"/>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r>
              <a:rPr lang="en-US" sz="2800" b="1">
                <a:solidFill>
                  <a:srgbClr val="FFFF00"/>
                </a:solidFill>
                <a:latin typeface="仿宋_GB2312" pitchFamily="49" charset="-122"/>
                <a:ea typeface="仿宋_GB2312" pitchFamily="49" charset="-122"/>
              </a:rPr>
              <a:t>3</a:t>
            </a:r>
            <a:r>
              <a:rPr lang="zh-CN" altLang="en-US" sz="2800" b="1">
                <a:solidFill>
                  <a:srgbClr val="FFFF00"/>
                </a:solidFill>
                <a:latin typeface="仿宋_GB2312" pitchFamily="49" charset="-122"/>
                <a:ea typeface="仿宋_GB2312" pitchFamily="49" charset="-122"/>
              </a:rPr>
              <a:t>、中铁电气化局南京地铁“</a:t>
            </a:r>
            <a:r>
              <a:rPr lang="en-US" sz="2800" b="1">
                <a:solidFill>
                  <a:srgbClr val="FFFF00"/>
                </a:solidFill>
                <a:latin typeface="仿宋_GB2312" pitchFamily="49" charset="-122"/>
                <a:ea typeface="仿宋_GB2312" pitchFamily="49" charset="-122"/>
              </a:rPr>
              <a:t>12.17””</a:t>
            </a:r>
            <a:r>
              <a:rPr lang="zh-CN" altLang="en-US" sz="2800" b="1">
                <a:solidFill>
                  <a:srgbClr val="FFFF00"/>
                </a:solidFill>
                <a:latin typeface="仿宋_GB2312" pitchFamily="49" charset="-122"/>
                <a:ea typeface="仿宋_GB2312" pitchFamily="49" charset="-122"/>
              </a:rPr>
              <a:t>一般事故</a:t>
            </a:r>
            <a:endParaRPr lang="en-US" sz="2800" b="1">
              <a:latin typeface="仿宋_GB2312" pitchFamily="49" charset="-122"/>
              <a:ea typeface="仿宋_GB2312" pitchFamily="49" charset="-122"/>
            </a:endParaRPr>
          </a:p>
          <a:p>
            <a:r>
              <a:rPr lang="zh-CN" altLang="en-US" sz="2800" b="1">
                <a:latin typeface="仿宋_GB2312" pitchFamily="49" charset="-122"/>
                <a:ea typeface="仿宋_GB2312" pitchFamily="49" charset="-122"/>
              </a:rPr>
              <a:t> </a:t>
            </a:r>
            <a:r>
              <a:rPr lang="en-US" sz="2800" b="1">
                <a:latin typeface="仿宋_GB2312" pitchFamily="49" charset="-122"/>
                <a:ea typeface="仿宋_GB2312" pitchFamily="49" charset="-122"/>
              </a:rPr>
              <a:t>  </a:t>
            </a:r>
            <a:r>
              <a:rPr lang="en-US" sz="2800" b="1">
                <a:solidFill>
                  <a:srgbClr val="FFFF66"/>
                </a:solidFill>
                <a:latin typeface="仿宋_GB2312" pitchFamily="49" charset="-122"/>
                <a:ea typeface="仿宋_GB2312" pitchFamily="49" charset="-122"/>
              </a:rPr>
              <a:t>2014</a:t>
            </a:r>
            <a:r>
              <a:rPr lang="zh-CN" altLang="en-US" sz="2800" b="1">
                <a:solidFill>
                  <a:srgbClr val="FFFF66"/>
                </a:solidFill>
                <a:latin typeface="仿宋_GB2312" pitchFamily="49" charset="-122"/>
                <a:ea typeface="仿宋_GB2312" pitchFamily="49" charset="-122"/>
              </a:rPr>
              <a:t>年</a:t>
            </a:r>
            <a:r>
              <a:rPr lang="en-US" sz="2800" b="1">
                <a:solidFill>
                  <a:srgbClr val="FFFF66"/>
                </a:solidFill>
                <a:latin typeface="仿宋_GB2312" pitchFamily="49" charset="-122"/>
                <a:ea typeface="仿宋_GB2312" pitchFamily="49" charset="-122"/>
              </a:rPr>
              <a:t>12</a:t>
            </a:r>
            <a:r>
              <a:rPr lang="zh-CN" altLang="en-US" sz="2800" b="1">
                <a:solidFill>
                  <a:srgbClr val="FFFF66"/>
                </a:solidFill>
                <a:latin typeface="仿宋_GB2312" pitchFamily="49" charset="-122"/>
                <a:ea typeface="仿宋_GB2312" pitchFamily="49" charset="-122"/>
              </a:rPr>
              <a:t>月</a:t>
            </a:r>
            <a:r>
              <a:rPr lang="en-US" sz="2800" b="1">
                <a:solidFill>
                  <a:srgbClr val="FFFF66"/>
                </a:solidFill>
                <a:latin typeface="仿宋_GB2312" pitchFamily="49" charset="-122"/>
                <a:ea typeface="仿宋_GB2312" pitchFamily="49" charset="-122"/>
              </a:rPr>
              <a:t>17</a:t>
            </a:r>
            <a:r>
              <a:rPr lang="zh-CN" altLang="en-US" sz="2800" b="1">
                <a:solidFill>
                  <a:srgbClr val="FFFF66"/>
                </a:solidFill>
                <a:latin typeface="仿宋_GB2312" pitchFamily="49" charset="-122"/>
                <a:ea typeface="仿宋_GB2312" pitchFamily="49" charset="-122"/>
              </a:rPr>
              <a:t>日，在江苏省南京市，由中铁电气化局铁路工程公司承建的南京地铁四号线，在蒋王区间暗挖隧道现场（宽</a:t>
            </a:r>
            <a:r>
              <a:rPr lang="en-US" sz="2800" b="1">
                <a:solidFill>
                  <a:srgbClr val="FFFF66"/>
                </a:solidFill>
                <a:latin typeface="仿宋_GB2312" pitchFamily="49" charset="-122"/>
                <a:ea typeface="仿宋_GB2312" pitchFamily="49" charset="-122"/>
              </a:rPr>
              <a:t>23m×</a:t>
            </a:r>
            <a:r>
              <a:rPr lang="zh-CN" altLang="en-US" sz="2800" b="1">
                <a:solidFill>
                  <a:srgbClr val="FFFF66"/>
                </a:solidFill>
                <a:latin typeface="仿宋_GB2312" pitchFamily="49" charset="-122"/>
                <a:ea typeface="仿宋_GB2312" pitchFamily="49" charset="-122"/>
              </a:rPr>
              <a:t>高</a:t>
            </a:r>
            <a:r>
              <a:rPr lang="en-US" sz="2800" b="1">
                <a:solidFill>
                  <a:srgbClr val="FFFF66"/>
                </a:solidFill>
                <a:latin typeface="仿宋_GB2312" pitchFamily="49" charset="-122"/>
                <a:ea typeface="仿宋_GB2312" pitchFamily="49" charset="-122"/>
              </a:rPr>
              <a:t>15m</a:t>
            </a:r>
            <a:r>
              <a:rPr lang="zh-CN" altLang="en-US" sz="2800" b="1">
                <a:solidFill>
                  <a:srgbClr val="FFFF66"/>
                </a:solidFill>
                <a:latin typeface="仿宋_GB2312" pitchFamily="49" charset="-122"/>
                <a:ea typeface="仿宋_GB2312" pitchFamily="49" charset="-122"/>
              </a:rPr>
              <a:t>），隧道二衬钢筋绑扎加固过程中，钢筋与作业支撑体系瞬间垮塌，</a:t>
            </a:r>
            <a:r>
              <a:rPr lang="en-US" sz="2800" b="1">
                <a:solidFill>
                  <a:srgbClr val="FFFF66"/>
                </a:solidFill>
                <a:latin typeface="仿宋_GB2312" pitchFamily="49" charset="-122"/>
                <a:ea typeface="仿宋_GB2312" pitchFamily="49" charset="-122"/>
              </a:rPr>
              <a:t>7</a:t>
            </a:r>
            <a:r>
              <a:rPr lang="zh-CN" altLang="en-US" sz="2800" b="1">
                <a:solidFill>
                  <a:srgbClr val="FFFF66"/>
                </a:solidFill>
                <a:latin typeface="仿宋_GB2312" pitchFamily="49" charset="-122"/>
                <a:ea typeface="仿宋_GB2312" pitchFamily="49" charset="-122"/>
              </a:rPr>
              <a:t>名钢筋工被埋压，经全力抢救，事故仍造成</a:t>
            </a:r>
            <a:r>
              <a:rPr lang="en-US" sz="2800" b="1">
                <a:solidFill>
                  <a:srgbClr val="FFFF66"/>
                </a:solidFill>
                <a:latin typeface="仿宋_GB2312" pitchFamily="49" charset="-122"/>
                <a:ea typeface="仿宋_GB2312" pitchFamily="49" charset="-122"/>
              </a:rPr>
              <a:t>4</a:t>
            </a:r>
            <a:r>
              <a:rPr lang="zh-CN" altLang="en-US" sz="2800" b="1">
                <a:solidFill>
                  <a:srgbClr val="FFFF66"/>
                </a:solidFill>
                <a:latin typeface="仿宋_GB2312" pitchFamily="49" charset="-122"/>
                <a:ea typeface="仿宋_GB2312" pitchFamily="49" charset="-122"/>
              </a:rPr>
              <a:t>人死亡，</a:t>
            </a:r>
            <a:r>
              <a:rPr lang="en-US" sz="2800" b="1">
                <a:solidFill>
                  <a:srgbClr val="FFFF66"/>
                </a:solidFill>
                <a:latin typeface="仿宋_GB2312" pitchFamily="49" charset="-122"/>
                <a:ea typeface="仿宋_GB2312" pitchFamily="49" charset="-122"/>
              </a:rPr>
              <a:t>3</a:t>
            </a:r>
            <a:r>
              <a:rPr lang="zh-CN" altLang="en-US" sz="2800" b="1">
                <a:solidFill>
                  <a:srgbClr val="FFFF66"/>
                </a:solidFill>
                <a:latin typeface="仿宋_GB2312" pitchFamily="49" charset="-122"/>
                <a:ea typeface="仿宋_GB2312" pitchFamily="49" charset="-122"/>
              </a:rPr>
              <a:t>人受伤。</a:t>
            </a:r>
            <a:endParaRPr lang="zh-CN" altLang="en-US" sz="2800" b="1">
              <a:solidFill>
                <a:srgbClr val="FFFF66"/>
              </a:solidFill>
              <a:latin typeface="仿宋_GB2312" pitchFamily="49" charset="-122"/>
              <a:ea typeface="仿宋_GB2312" pitchFamily="49" charset="-122"/>
            </a:endParaRPr>
          </a:p>
          <a:p>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5961"/>
                                        </p:tgtEl>
                                        <p:attrNameLst>
                                          <p:attrName>style.visibility</p:attrName>
                                        </p:attrNameLst>
                                      </p:cBhvr>
                                      <p:to>
                                        <p:strVal val="visible"/>
                                      </p:to>
                                    </p:set>
                                    <p:animEffect filter="">
                                      <p:cBhvr>
                                        <p:cTn id="7" dur="1000"/>
                                        <p:tgtEl>
                                          <p:spTgt spid="125961"/>
                                        </p:tgtEl>
                                      </p:cBhvr>
                                    </p:animEffect>
                                    <p:anim calcmode="lin" valueType="num">
                                      <p:cBhvr>
                                        <p:cTn id="8" dur="1000" fill="hold"/>
                                        <p:tgtEl>
                                          <p:spTgt spid="125961"/>
                                        </p:tgtEl>
                                        <p:attrNameLst>
                                          <p:attrName>ppt_x</p:attrName>
                                        </p:attrNameLst>
                                      </p:cBhvr>
                                      <p:tavLst>
                                        <p:tav tm="0">
                                          <p:val>
                                            <p:strVal val="#ppt_x"/>
                                          </p:val>
                                        </p:tav>
                                        <p:tav tm="100000">
                                          <p:val>
                                            <p:strVal val="#ppt_x"/>
                                          </p:val>
                                        </p:tav>
                                      </p:tavLst>
                                    </p:anim>
                                    <p:anim calcmode="lin" valueType="num">
                                      <p:cBhvr>
                                        <p:cTn id="9" dur="1000" fill="hold"/>
                                        <p:tgtEl>
                                          <p:spTgt spid="125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1"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697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698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698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698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698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698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6985"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26986" name="Rectangle 7"/>
          <p:cNvSpPr>
            <a:spLocks noChangeArrowheads="1"/>
          </p:cNvSpPr>
          <p:nvPr/>
        </p:nvSpPr>
        <p:spPr bwMode="auto">
          <a:xfrm>
            <a:off x="107950" y="981075"/>
            <a:ext cx="9217025" cy="1371600"/>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FF00"/>
                </a:solidFill>
                <a:latin typeface="仿宋_GB2312" pitchFamily="49" charset="-122"/>
                <a:ea typeface="仿宋_GB2312" pitchFamily="49" charset="-122"/>
              </a:rPr>
              <a:t>4、中铁四局“2</a:t>
            </a:r>
            <a:r>
              <a:rPr lang="en-US" sz="2800" b="1">
                <a:solidFill>
                  <a:srgbClr val="FFFF00"/>
                </a:solidFill>
                <a:latin typeface="仿宋_GB2312" pitchFamily="49" charset="-122"/>
                <a:ea typeface="仿宋_GB2312" pitchFamily="49" charset="-122"/>
              </a:rPr>
              <a:t>.0</a:t>
            </a:r>
            <a:r>
              <a:rPr lang="zh-CN" altLang="en-US" sz="2800" b="1">
                <a:solidFill>
                  <a:srgbClr val="FFFF00"/>
                </a:solidFill>
                <a:latin typeface="仿宋_GB2312" pitchFamily="49" charset="-122"/>
                <a:ea typeface="仿宋_GB2312" pitchFamily="49" charset="-122"/>
              </a:rPr>
              <a:t>9</a:t>
            </a:r>
            <a:r>
              <a:rPr lang="en-US" sz="2800" b="1">
                <a:solidFill>
                  <a:srgbClr val="FFFF00"/>
                </a:solidFill>
                <a:latin typeface="仿宋_GB2312" pitchFamily="49" charset="-122"/>
                <a:ea typeface="仿宋_GB2312" pitchFamily="49" charset="-122"/>
              </a:rPr>
              <a:t>””</a:t>
            </a:r>
            <a:r>
              <a:rPr lang="zh-CN" altLang="en-US" sz="2800" b="1">
                <a:solidFill>
                  <a:srgbClr val="FFFF00"/>
                </a:solidFill>
                <a:latin typeface="仿宋_GB2312" pitchFamily="49" charset="-122"/>
                <a:ea typeface="仿宋_GB2312" pitchFamily="49" charset="-122"/>
              </a:rPr>
              <a:t>较大事故    </a:t>
            </a:r>
            <a:endParaRPr lang="en-US" sz="2800" b="1">
              <a:solidFill>
                <a:srgbClr val="FFFF00"/>
              </a:solidFill>
              <a:latin typeface="仿宋_GB2312" pitchFamily="49" charset="-122"/>
              <a:ea typeface="仿宋_GB2312" pitchFamily="49" charset="-122"/>
            </a:endParaRPr>
          </a:p>
          <a:p>
            <a:r>
              <a:rPr lang="zh-CN" altLang="en-US" sz="2800" b="1">
                <a:latin typeface="仿宋_GB2312" pitchFamily="49" charset="-122"/>
                <a:ea typeface="仿宋_GB2312" pitchFamily="49" charset="-122"/>
              </a:rPr>
              <a:t>   </a:t>
            </a:r>
            <a:endParaRPr lang="zh-CN" altLang="en-US" sz="2800" b="1">
              <a:solidFill>
                <a:srgbClr val="FFFF66"/>
              </a:solidFill>
              <a:latin typeface="仿宋_GB2312" pitchFamily="49" charset="-122"/>
              <a:ea typeface="仿宋_GB2312" pitchFamily="49" charset="-122"/>
            </a:endParaRPr>
          </a:p>
          <a:p>
            <a:endParaRPr lang="zh-CN" altLang="en-US" sz="2800" b="1">
              <a:latin typeface="仿宋_GB2312" pitchFamily="49" charset="-122"/>
              <a:ea typeface="仿宋_GB2312" pitchFamily="49" charset="-122"/>
            </a:endParaRPr>
          </a:p>
        </p:txBody>
      </p:sp>
      <p:pic>
        <p:nvPicPr>
          <p:cNvPr id="126987" name="Picture 11" descr="IMG_256"/>
          <p:cNvPicPr>
            <a:picLocks noChangeAspect="1" noChangeArrowheads="1"/>
          </p:cNvPicPr>
          <p:nvPr/>
        </p:nvPicPr>
        <p:blipFill>
          <a:blip r:embed="rId4"/>
          <a:stretch>
            <a:fillRect/>
          </a:stretch>
        </p:blipFill>
        <p:spPr bwMode="auto">
          <a:xfrm>
            <a:off x="34925" y="1485900"/>
            <a:ext cx="8931275" cy="2533650"/>
          </a:xfrm>
          <a:prstGeom prst="rect">
            <a:avLst/>
          </a:prstGeom>
          <a:noFill/>
          <a:ln w="9525" cap="flat" cmpd="sng">
            <a:noFill/>
            <a:bevel/>
          </a:ln>
          <a:effectLst/>
        </p:spPr>
      </p:pic>
      <p:pic>
        <p:nvPicPr>
          <p:cNvPr id="126988" name="Picture 12"/>
          <p:cNvPicPr>
            <a:picLocks noChangeAspect="1" noChangeArrowheads="1"/>
          </p:cNvPicPr>
          <p:nvPr/>
        </p:nvPicPr>
        <p:blipFill>
          <a:blip r:embed="rId5"/>
          <a:stretch>
            <a:fillRect/>
          </a:stretch>
        </p:blipFill>
        <p:spPr bwMode="auto">
          <a:xfrm>
            <a:off x="107950" y="4005263"/>
            <a:ext cx="8928100" cy="2678112"/>
          </a:xfrm>
          <a:prstGeom prst="rect">
            <a:avLst/>
          </a:prstGeom>
          <a:noFill/>
          <a:ln w="9525" cap="flat" cmpd="sng">
            <a:noFill/>
            <a:bevel/>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6985"/>
                                        </p:tgtEl>
                                        <p:attrNameLst>
                                          <p:attrName>style.visibility</p:attrName>
                                        </p:attrNameLst>
                                      </p:cBhvr>
                                      <p:to>
                                        <p:strVal val="visible"/>
                                      </p:to>
                                    </p:set>
                                    <p:animEffect filter="">
                                      <p:cBhvr>
                                        <p:cTn id="7" dur="1000"/>
                                        <p:tgtEl>
                                          <p:spTgt spid="126985"/>
                                        </p:tgtEl>
                                      </p:cBhvr>
                                    </p:animEffect>
                                    <p:anim calcmode="lin" valueType="num">
                                      <p:cBhvr>
                                        <p:cTn id="8" dur="1000" fill="hold"/>
                                        <p:tgtEl>
                                          <p:spTgt spid="126985"/>
                                        </p:tgtEl>
                                        <p:attrNameLst>
                                          <p:attrName>ppt_x</p:attrName>
                                        </p:attrNameLst>
                                      </p:cBhvr>
                                      <p:tavLst>
                                        <p:tav tm="0">
                                          <p:val>
                                            <p:strVal val="#ppt_x"/>
                                          </p:val>
                                        </p:tav>
                                        <p:tav tm="100000">
                                          <p:val>
                                            <p:strVal val="#ppt_x"/>
                                          </p:val>
                                        </p:tav>
                                      </p:tavLst>
                                    </p:anim>
                                    <p:anim calcmode="lin" valueType="num">
                                      <p:cBhvr>
                                        <p:cTn id="9" dur="1000" fill="hold"/>
                                        <p:tgtEl>
                                          <p:spTgt spid="1269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800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800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800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800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800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800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8009"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28010" name="Rectangle 7"/>
          <p:cNvSpPr>
            <a:spLocks noChangeArrowheads="1"/>
          </p:cNvSpPr>
          <p:nvPr/>
        </p:nvSpPr>
        <p:spPr bwMode="auto">
          <a:xfrm>
            <a:off x="107950" y="838200"/>
            <a:ext cx="9217025" cy="5210175"/>
          </a:xfrm>
          <a:prstGeom prst="rect">
            <a:avLst/>
          </a:prstGeom>
          <a:noFill/>
          <a:ln w="9525" cap="flat" cmpd="sng">
            <a:noFill/>
            <a:bevel/>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FF00"/>
                </a:solidFill>
                <a:latin typeface="仿宋_GB2312" pitchFamily="49" charset="-122"/>
                <a:ea typeface="仿宋_GB2312" pitchFamily="49" charset="-122"/>
              </a:rPr>
              <a:t>5、中铁二十四局“4</a:t>
            </a:r>
            <a:r>
              <a:rPr lang="en-US" sz="2800" b="1">
                <a:solidFill>
                  <a:srgbClr val="FFFF00"/>
                </a:solidFill>
                <a:latin typeface="仿宋_GB2312" pitchFamily="49" charset="-122"/>
                <a:ea typeface="仿宋_GB2312" pitchFamily="49" charset="-122"/>
              </a:rPr>
              <a:t>.</a:t>
            </a:r>
            <a:r>
              <a:rPr lang="zh-CN" altLang="en-US" sz="2800" b="1">
                <a:solidFill>
                  <a:srgbClr val="FFFF00"/>
                </a:solidFill>
                <a:latin typeface="仿宋_GB2312" pitchFamily="49" charset="-122"/>
                <a:ea typeface="仿宋_GB2312" pitchFamily="49" charset="-122"/>
              </a:rPr>
              <a:t>29</a:t>
            </a:r>
            <a:r>
              <a:rPr lang="en-US" sz="2800" b="1">
                <a:solidFill>
                  <a:srgbClr val="FFFF00"/>
                </a:solidFill>
                <a:latin typeface="仿宋_GB2312" pitchFamily="49" charset="-122"/>
                <a:ea typeface="仿宋_GB2312" pitchFamily="49" charset="-122"/>
              </a:rPr>
              <a:t>””</a:t>
            </a:r>
            <a:r>
              <a:rPr lang="zh-CN" altLang="en-US" sz="2800" b="1">
                <a:solidFill>
                  <a:srgbClr val="FFFF00"/>
                </a:solidFill>
                <a:latin typeface="仿宋_GB2312" pitchFamily="49" charset="-122"/>
                <a:ea typeface="仿宋_GB2312" pitchFamily="49" charset="-122"/>
              </a:rPr>
              <a:t>一般C类事故</a:t>
            </a:r>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r>
              <a:rPr lang="zh-CN" altLang="en-US" sz="2800" b="1">
                <a:solidFill>
                  <a:srgbClr val="FFFF66"/>
                </a:solidFill>
                <a:latin typeface="仿宋_GB2312" pitchFamily="49" charset="-122"/>
                <a:ea typeface="仿宋_GB2312" pitchFamily="49" charset="-122"/>
                <a:sym typeface="Arial" panose="020B0604020202020204" pitchFamily="34" charset="0"/>
              </a:rPr>
              <a:t>2015年4月29日20时28分，X25303次货物列车以38km/h速度（暴雨限速），运行至川黔线都拉营至蓬莱间K405+060处时，发现前方左侧20米左右距离地面约2米高度有一异物侵限，立即采取紧急措施，因距离较近，机车左侧扶手与该处侵限的塔吊吊臂发生擦碰后停车（机车越过塔吊吊臂约80米，吊臂弹离限界）。经检查本务机车左侧手扶杆变形弯曲，其他未见异常。经紧急处理，21时21分列车在区间开车，造成区间停车53分钟，构成列车碰撞施工机具一般C（C13）类事故。</a:t>
            </a:r>
            <a:r>
              <a:rPr lang="zh-CN" altLang="en-US" sz="2800" b="1">
                <a:solidFill>
                  <a:srgbClr val="FFFF00"/>
                </a:solidFill>
                <a:latin typeface="仿宋_GB2312" pitchFamily="49" charset="-122"/>
                <a:ea typeface="仿宋_GB2312" pitchFamily="49" charset="-122"/>
              </a:rPr>
              <a:t>  </a:t>
            </a:r>
            <a:endParaRPr lang="en-US" sz="2800" b="1">
              <a:solidFill>
                <a:srgbClr val="FFFF00"/>
              </a:solidFill>
              <a:latin typeface="仿宋_GB2312" pitchFamily="49" charset="-122"/>
              <a:ea typeface="仿宋_GB2312" pitchFamily="49" charset="-122"/>
            </a:endParaRPr>
          </a:p>
          <a:p>
            <a:r>
              <a:rPr lang="zh-CN" altLang="en-US" sz="2800" b="1">
                <a:latin typeface="仿宋_GB2312" pitchFamily="49" charset="-122"/>
                <a:ea typeface="仿宋_GB2312" pitchFamily="49" charset="-122"/>
              </a:rPr>
              <a:t>   </a:t>
            </a:r>
            <a:endParaRPr lang="zh-CN" altLang="en-US" sz="2800" b="1">
              <a:solidFill>
                <a:srgbClr val="FFFF66"/>
              </a:solidFill>
              <a:latin typeface="仿宋_GB2312" pitchFamily="49" charset="-122"/>
              <a:ea typeface="仿宋_GB2312" pitchFamily="49" charset="-122"/>
            </a:endParaRPr>
          </a:p>
          <a:p>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8009"/>
                                        </p:tgtEl>
                                        <p:attrNameLst>
                                          <p:attrName>style.visibility</p:attrName>
                                        </p:attrNameLst>
                                      </p:cBhvr>
                                      <p:to>
                                        <p:strVal val="visible"/>
                                      </p:to>
                                    </p:set>
                                    <p:animEffect filter="">
                                      <p:cBhvr>
                                        <p:cTn id="7" dur="1000"/>
                                        <p:tgtEl>
                                          <p:spTgt spid="128009"/>
                                        </p:tgtEl>
                                      </p:cBhvr>
                                    </p:animEffect>
                                    <p:anim calcmode="lin" valueType="num">
                                      <p:cBhvr>
                                        <p:cTn id="8" dur="1000" fill="hold"/>
                                        <p:tgtEl>
                                          <p:spTgt spid="128009"/>
                                        </p:tgtEl>
                                        <p:attrNameLst>
                                          <p:attrName>ppt_x</p:attrName>
                                        </p:attrNameLst>
                                      </p:cBhvr>
                                      <p:tavLst>
                                        <p:tav tm="0">
                                          <p:val>
                                            <p:strVal val="#ppt_x"/>
                                          </p:val>
                                        </p:tav>
                                        <p:tav tm="100000">
                                          <p:val>
                                            <p:strVal val="#ppt_x"/>
                                          </p:val>
                                        </p:tav>
                                      </p:tavLst>
                                    </p:anim>
                                    <p:anim calcmode="lin" valueType="num">
                                      <p:cBhvr>
                                        <p:cTn id="9" dur="1000" fill="hold"/>
                                        <p:tgtEl>
                                          <p:spTgt spid="128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2902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2902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2902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2903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2903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2903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2903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29034" name="Rectangle 7"/>
          <p:cNvSpPr>
            <a:spLocks noChangeArrowheads="1"/>
          </p:cNvSpPr>
          <p:nvPr/>
        </p:nvSpPr>
        <p:spPr bwMode="auto">
          <a:xfrm>
            <a:off x="34925" y="909638"/>
            <a:ext cx="9217025" cy="517525"/>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FF00"/>
                </a:solidFill>
                <a:latin typeface="仿宋_GB2312" pitchFamily="49" charset="-122"/>
                <a:ea typeface="仿宋_GB2312" pitchFamily="49" charset="-122"/>
              </a:rPr>
              <a:t>6、中铁八局“7.22</a:t>
            </a:r>
            <a:r>
              <a:rPr lang="en-US" sz="2800" b="1">
                <a:solidFill>
                  <a:srgbClr val="FFFF00"/>
                </a:solidFill>
                <a:latin typeface="仿宋_GB2312" pitchFamily="49" charset="-122"/>
                <a:ea typeface="仿宋_GB2312" pitchFamily="49" charset="-122"/>
              </a:rPr>
              <a:t>”</a:t>
            </a:r>
            <a:r>
              <a:rPr lang="zh-CN" altLang="en-US" sz="2800" b="1">
                <a:solidFill>
                  <a:srgbClr val="FFFF00"/>
                </a:solidFill>
                <a:latin typeface="仿宋_GB2312" pitchFamily="49" charset="-122"/>
                <a:ea typeface="仿宋_GB2312" pitchFamily="49" charset="-122"/>
              </a:rPr>
              <a:t>一般事故  </a:t>
            </a:r>
            <a:endParaRPr lang="zh-CN" altLang="en-US" sz="2800" b="1">
              <a:latin typeface="仿宋_GB2312" pitchFamily="49" charset="-122"/>
              <a:ea typeface="仿宋_GB2312" pitchFamily="49" charset="-122"/>
            </a:endParaRPr>
          </a:p>
        </p:txBody>
      </p:sp>
      <p:pic>
        <p:nvPicPr>
          <p:cNvPr id="129035" name="Picture 11"/>
          <p:cNvPicPr>
            <a:picLocks noChangeAspect="1" noChangeArrowheads="1"/>
          </p:cNvPicPr>
          <p:nvPr/>
        </p:nvPicPr>
        <p:blipFill>
          <a:blip r:embed="rId4"/>
          <a:stretch>
            <a:fillRect/>
          </a:stretch>
        </p:blipFill>
        <p:spPr bwMode="auto">
          <a:xfrm>
            <a:off x="107950" y="1414463"/>
            <a:ext cx="8720138" cy="5040312"/>
          </a:xfrm>
          <a:prstGeom prst="rect">
            <a:avLst/>
          </a:prstGeom>
          <a:noFill/>
          <a:ln w="9525" cap="flat" cmpd="sng">
            <a:noFill/>
            <a:bevel/>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29033"/>
                                        </p:tgtEl>
                                        <p:attrNameLst>
                                          <p:attrName>style.visibility</p:attrName>
                                        </p:attrNameLst>
                                      </p:cBhvr>
                                      <p:to>
                                        <p:strVal val="visible"/>
                                      </p:to>
                                    </p:set>
                                    <p:animEffect filter="">
                                      <p:cBhvr>
                                        <p:cTn id="7" dur="1000"/>
                                        <p:tgtEl>
                                          <p:spTgt spid="129033"/>
                                        </p:tgtEl>
                                      </p:cBhvr>
                                    </p:animEffect>
                                    <p:anim calcmode="lin" valueType="num">
                                      <p:cBhvr>
                                        <p:cTn id="8" dur="1000" fill="hold"/>
                                        <p:tgtEl>
                                          <p:spTgt spid="129033"/>
                                        </p:tgtEl>
                                        <p:attrNameLst>
                                          <p:attrName>ppt_x</p:attrName>
                                        </p:attrNameLst>
                                      </p:cBhvr>
                                      <p:tavLst>
                                        <p:tav tm="0">
                                          <p:val>
                                            <p:strVal val="#ppt_x"/>
                                          </p:val>
                                        </p:tav>
                                        <p:tav tm="100000">
                                          <p:val>
                                            <p:strVal val="#ppt_x"/>
                                          </p:val>
                                        </p:tav>
                                      </p:tavLst>
                                    </p:anim>
                                    <p:anim calcmode="lin" valueType="num">
                                      <p:cBhvr>
                                        <p:cTn id="9" dur="1000" fill="hold"/>
                                        <p:tgtEl>
                                          <p:spTgt spid="1290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3"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005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005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005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005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005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005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0057"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0058" name="Rectangle 7"/>
          <p:cNvSpPr>
            <a:spLocks noChangeArrowheads="1"/>
          </p:cNvSpPr>
          <p:nvPr/>
        </p:nvSpPr>
        <p:spPr bwMode="auto">
          <a:xfrm>
            <a:off x="-36513" y="838200"/>
            <a:ext cx="9217026" cy="4967288"/>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a:solidFill>
                  <a:srgbClr val="FF0000"/>
                </a:solidFill>
              </a:rPr>
              <a:t>二、</a:t>
            </a:r>
            <a:r>
              <a:rPr lang="zh-CN" altLang="en-US" sz="2800" b="1">
                <a:solidFill>
                  <a:srgbClr val="FF0000"/>
                </a:solidFill>
              </a:rPr>
              <a:t>住房城乡建设部通报的五起坍塌事故</a:t>
            </a:r>
            <a:endParaRPr lang="en-US" sz="2800" b="1">
              <a:solidFill>
                <a:srgbClr val="FF0000"/>
              </a:solidFill>
            </a:endParaRPr>
          </a:p>
          <a:p>
            <a:r>
              <a:rPr lang="zh-CN" altLang="en-US" sz="2400">
                <a:solidFill>
                  <a:srgbClr val="FFFF00"/>
                </a:solidFill>
                <a:sym typeface="Arial" panose="020B0604020202020204" pitchFamily="34" charset="0"/>
              </a:rPr>
              <a:t>   </a:t>
            </a:r>
            <a:r>
              <a:rPr lang="en-US" sz="2400">
                <a:solidFill>
                  <a:srgbClr val="FFFF00"/>
                </a:solidFill>
                <a:sym typeface="Arial" panose="020B0604020202020204" pitchFamily="34" charset="0"/>
              </a:rPr>
              <a:t>1</a:t>
            </a:r>
            <a:r>
              <a:rPr lang="zh-CN" altLang="en-US" sz="2400">
                <a:solidFill>
                  <a:srgbClr val="FFFF00"/>
                </a:solidFill>
                <a:sym typeface="Arial" panose="020B0604020202020204" pitchFamily="34" charset="0"/>
              </a:rPr>
              <a:t>、</a:t>
            </a:r>
            <a:r>
              <a:rPr lang="en-US" sz="2400">
                <a:solidFill>
                  <a:srgbClr val="FFFF00"/>
                </a:solidFill>
                <a:sym typeface="Arial" panose="020B0604020202020204" pitchFamily="34" charset="0"/>
              </a:rPr>
              <a:t>2014 </a:t>
            </a:r>
            <a:r>
              <a:rPr lang="zh-CN" altLang="en-US" sz="2400">
                <a:solidFill>
                  <a:srgbClr val="FFFF00"/>
                </a:solidFill>
                <a:sym typeface="Arial" panose="020B0604020202020204" pitchFamily="34" charset="0"/>
              </a:rPr>
              <a:t>年 </a:t>
            </a:r>
            <a:r>
              <a:rPr lang="en-US" sz="2400">
                <a:solidFill>
                  <a:srgbClr val="FFFF00"/>
                </a:solidFill>
                <a:sym typeface="Arial" panose="020B0604020202020204" pitchFamily="34" charset="0"/>
              </a:rPr>
              <a:t>10 </a:t>
            </a:r>
            <a:r>
              <a:rPr lang="zh-CN" altLang="en-US" sz="2400">
                <a:solidFill>
                  <a:srgbClr val="FFFF00"/>
                </a:solidFill>
                <a:sym typeface="Arial" panose="020B0604020202020204" pitchFamily="34" charset="0"/>
              </a:rPr>
              <a:t>月 </a:t>
            </a:r>
            <a:r>
              <a:rPr lang="en-US" sz="2400">
                <a:solidFill>
                  <a:srgbClr val="FFFF00"/>
                </a:solidFill>
                <a:sym typeface="Arial" panose="020B0604020202020204" pitchFamily="34" charset="0"/>
              </a:rPr>
              <a:t>20 </a:t>
            </a:r>
            <a:r>
              <a:rPr lang="zh-CN" altLang="en-US" sz="2400">
                <a:solidFill>
                  <a:srgbClr val="FFFF00"/>
                </a:solidFill>
                <a:sym typeface="Arial" panose="020B0604020202020204" pitchFamily="34" charset="0"/>
              </a:rPr>
              <a:t>日，江西省吉安市新干县河西接待中心工程，发生模板支撑体系坍塌事故，造成 </a:t>
            </a:r>
            <a:r>
              <a:rPr lang="en-US" sz="2400">
                <a:solidFill>
                  <a:srgbClr val="FFFF00"/>
                </a:solidFill>
                <a:sym typeface="Arial" panose="020B0604020202020204" pitchFamily="34" charset="0"/>
              </a:rPr>
              <a:t>6 </a:t>
            </a:r>
            <a:r>
              <a:rPr lang="zh-CN" altLang="en-US" sz="2400">
                <a:solidFill>
                  <a:srgbClr val="FFFF00"/>
                </a:solidFill>
                <a:sym typeface="Arial" panose="020B0604020202020204" pitchFamily="34" charset="0"/>
              </a:rPr>
              <a:t>名施工人员死亡。</a:t>
            </a:r>
            <a:endParaRPr lang="zh-CN" altLang="en-US" sz="2400">
              <a:solidFill>
                <a:srgbClr val="FFFF00"/>
              </a:solidFill>
              <a:sym typeface="Arial" panose="020B0604020202020204" pitchFamily="34" charset="0"/>
            </a:endParaRPr>
          </a:p>
          <a:p>
            <a:r>
              <a:rPr lang="zh-CN" altLang="en-US" sz="2400">
                <a:solidFill>
                  <a:srgbClr val="FFFF00"/>
                </a:solidFill>
                <a:sym typeface="Arial" panose="020B0604020202020204" pitchFamily="34" charset="0"/>
              </a:rPr>
              <a:t>   </a:t>
            </a:r>
            <a:r>
              <a:rPr lang="en-US" sz="2400">
                <a:solidFill>
                  <a:srgbClr val="FFFF00"/>
                </a:solidFill>
                <a:sym typeface="Arial" panose="020B0604020202020204" pitchFamily="34" charset="0"/>
              </a:rPr>
              <a:t>2</a:t>
            </a:r>
            <a:r>
              <a:rPr lang="zh-CN" altLang="en-US" sz="2400">
                <a:solidFill>
                  <a:srgbClr val="FFFF00"/>
                </a:solidFill>
                <a:sym typeface="Arial" panose="020B0604020202020204" pitchFamily="34" charset="0"/>
              </a:rPr>
              <a:t>、</a:t>
            </a:r>
            <a:r>
              <a:rPr lang="en-US" sz="2400">
                <a:solidFill>
                  <a:srgbClr val="FFFF00"/>
                </a:solidFill>
                <a:sym typeface="Arial" panose="020B0604020202020204" pitchFamily="34" charset="0"/>
              </a:rPr>
              <a:t>2014 </a:t>
            </a:r>
            <a:r>
              <a:rPr lang="zh-CN" altLang="en-US" sz="2400">
                <a:solidFill>
                  <a:srgbClr val="FFFF00"/>
                </a:solidFill>
                <a:sym typeface="Arial" panose="020B0604020202020204" pitchFamily="34" charset="0"/>
              </a:rPr>
              <a:t>年 </a:t>
            </a:r>
            <a:r>
              <a:rPr lang="en-US" sz="2400">
                <a:solidFill>
                  <a:srgbClr val="FFFF00"/>
                </a:solidFill>
                <a:sym typeface="Arial" panose="020B0604020202020204" pitchFamily="34" charset="0"/>
              </a:rPr>
              <a:t>11 </a:t>
            </a:r>
            <a:r>
              <a:rPr lang="zh-CN" altLang="en-US" sz="2400">
                <a:solidFill>
                  <a:srgbClr val="FFFF00"/>
                </a:solidFill>
                <a:sym typeface="Arial" panose="020B0604020202020204" pitchFamily="34" charset="0"/>
              </a:rPr>
              <a:t>月 </a:t>
            </a:r>
            <a:r>
              <a:rPr lang="en-US" sz="2400">
                <a:solidFill>
                  <a:srgbClr val="FFFF00"/>
                </a:solidFill>
                <a:sym typeface="Arial" panose="020B0604020202020204" pitchFamily="34" charset="0"/>
              </a:rPr>
              <a:t>10 </a:t>
            </a:r>
            <a:r>
              <a:rPr lang="zh-CN" altLang="en-US" sz="2400">
                <a:solidFill>
                  <a:srgbClr val="FFFF00"/>
                </a:solidFill>
                <a:sym typeface="Arial" panose="020B0604020202020204" pitchFamily="34" charset="0"/>
              </a:rPr>
              <a:t>日，广东省佛山市新怡智逸大厦工程，发生基坑坍塌事故，造成</a:t>
            </a:r>
            <a:r>
              <a:rPr lang="en-US" sz="2400">
                <a:solidFill>
                  <a:srgbClr val="FFFF00"/>
                </a:solidFill>
                <a:sym typeface="Arial" panose="020B0604020202020204" pitchFamily="34" charset="0"/>
              </a:rPr>
              <a:t>3 </a:t>
            </a:r>
            <a:r>
              <a:rPr lang="zh-CN" altLang="en-US" sz="2400">
                <a:solidFill>
                  <a:srgbClr val="FFFF00"/>
                </a:solidFill>
                <a:sym typeface="Arial" panose="020B0604020202020204" pitchFamily="34" charset="0"/>
              </a:rPr>
              <a:t>名施工人员死亡。</a:t>
            </a:r>
            <a:endParaRPr lang="zh-CN" altLang="en-US" sz="2400">
              <a:solidFill>
                <a:srgbClr val="FFFF00"/>
              </a:solidFill>
              <a:sym typeface="Arial" panose="020B0604020202020204" pitchFamily="34" charset="0"/>
            </a:endParaRPr>
          </a:p>
          <a:p>
            <a:r>
              <a:rPr lang="zh-CN" altLang="en-US" sz="2400">
                <a:solidFill>
                  <a:srgbClr val="FFFF00"/>
                </a:solidFill>
                <a:sym typeface="Arial" panose="020B0604020202020204" pitchFamily="34" charset="0"/>
              </a:rPr>
              <a:t>   </a:t>
            </a:r>
            <a:r>
              <a:rPr lang="en-US" sz="2400">
                <a:solidFill>
                  <a:srgbClr val="FFFF00"/>
                </a:solidFill>
                <a:sym typeface="Arial" panose="020B0604020202020204" pitchFamily="34" charset="0"/>
              </a:rPr>
              <a:t>3</a:t>
            </a:r>
            <a:r>
              <a:rPr lang="zh-CN" altLang="en-US" sz="2400">
                <a:solidFill>
                  <a:srgbClr val="FFFF00"/>
                </a:solidFill>
                <a:sym typeface="Arial" panose="020B0604020202020204" pitchFamily="34" charset="0"/>
              </a:rPr>
              <a:t>、</a:t>
            </a:r>
            <a:r>
              <a:rPr lang="en-US" sz="2400">
                <a:solidFill>
                  <a:srgbClr val="FFFF00"/>
                </a:solidFill>
                <a:sym typeface="Arial" panose="020B0604020202020204" pitchFamily="34" charset="0"/>
              </a:rPr>
              <a:t>2014 </a:t>
            </a:r>
            <a:r>
              <a:rPr lang="zh-CN" altLang="en-US" sz="2400">
                <a:solidFill>
                  <a:srgbClr val="FFFF00"/>
                </a:solidFill>
                <a:sym typeface="Arial" panose="020B0604020202020204" pitchFamily="34" charset="0"/>
              </a:rPr>
              <a:t>年 </a:t>
            </a:r>
            <a:r>
              <a:rPr lang="en-US" sz="2400">
                <a:solidFill>
                  <a:srgbClr val="FFFF00"/>
                </a:solidFill>
                <a:sym typeface="Arial" panose="020B0604020202020204" pitchFamily="34" charset="0"/>
              </a:rPr>
              <a:t>11 </a:t>
            </a:r>
            <a:r>
              <a:rPr lang="zh-CN" altLang="en-US" sz="2400">
                <a:solidFill>
                  <a:srgbClr val="FFFF00"/>
                </a:solidFill>
                <a:sym typeface="Arial" panose="020B0604020202020204" pitchFamily="34" charset="0"/>
              </a:rPr>
              <a:t>月 </a:t>
            </a:r>
            <a:r>
              <a:rPr lang="en-US" sz="2400">
                <a:solidFill>
                  <a:srgbClr val="FFFF00"/>
                </a:solidFill>
                <a:sym typeface="Arial" panose="020B0604020202020204" pitchFamily="34" charset="0"/>
              </a:rPr>
              <a:t>20 </a:t>
            </a:r>
            <a:r>
              <a:rPr lang="zh-CN" altLang="en-US" sz="2400">
                <a:solidFill>
                  <a:srgbClr val="FFFF00"/>
                </a:solidFill>
                <a:sym typeface="Arial" panose="020B0604020202020204" pitchFamily="34" charset="0"/>
              </a:rPr>
              <a:t>日，宁夏回族自治区吴忠市盐池县供热公司南苑热源站工程，发生模板支撑体系坍塌事故，造成 </a:t>
            </a:r>
            <a:r>
              <a:rPr lang="en-US" sz="2400">
                <a:solidFill>
                  <a:srgbClr val="FFFF00"/>
                </a:solidFill>
                <a:sym typeface="Arial" panose="020B0604020202020204" pitchFamily="34" charset="0"/>
              </a:rPr>
              <a:t>3 </a:t>
            </a:r>
            <a:r>
              <a:rPr lang="zh-CN" altLang="en-US" sz="2400">
                <a:solidFill>
                  <a:srgbClr val="FFFF00"/>
                </a:solidFill>
                <a:sym typeface="Arial" panose="020B0604020202020204" pitchFamily="34" charset="0"/>
              </a:rPr>
              <a:t>名施工人员死亡。</a:t>
            </a:r>
            <a:endParaRPr lang="zh-CN" altLang="en-US" sz="2400">
              <a:solidFill>
                <a:srgbClr val="FFFF00"/>
              </a:solidFill>
              <a:sym typeface="Arial" panose="020B0604020202020204" pitchFamily="34" charset="0"/>
            </a:endParaRPr>
          </a:p>
          <a:p>
            <a:r>
              <a:rPr lang="zh-CN" altLang="en-US" sz="2400">
                <a:solidFill>
                  <a:srgbClr val="FFFF00"/>
                </a:solidFill>
                <a:sym typeface="Arial" panose="020B0604020202020204" pitchFamily="34" charset="0"/>
              </a:rPr>
              <a:t>   </a:t>
            </a:r>
            <a:r>
              <a:rPr lang="en-US" sz="2400">
                <a:solidFill>
                  <a:srgbClr val="FFFF00"/>
                </a:solidFill>
                <a:sym typeface="Arial" panose="020B0604020202020204" pitchFamily="34" charset="0"/>
              </a:rPr>
              <a:t>4</a:t>
            </a:r>
            <a:r>
              <a:rPr lang="zh-CN" altLang="en-US" sz="2400">
                <a:solidFill>
                  <a:srgbClr val="FFFF00"/>
                </a:solidFill>
                <a:sym typeface="Arial" panose="020B0604020202020204" pitchFamily="34" charset="0"/>
              </a:rPr>
              <a:t>、</a:t>
            </a:r>
            <a:r>
              <a:rPr lang="en-US" sz="2400">
                <a:solidFill>
                  <a:srgbClr val="FFFF00"/>
                </a:solidFill>
                <a:sym typeface="Arial" panose="020B0604020202020204" pitchFamily="34" charset="0"/>
              </a:rPr>
              <a:t>2014 </a:t>
            </a:r>
            <a:r>
              <a:rPr lang="zh-CN" altLang="en-US" sz="2400">
                <a:solidFill>
                  <a:srgbClr val="FFFF00"/>
                </a:solidFill>
                <a:sym typeface="Arial" panose="020B0604020202020204" pitchFamily="34" charset="0"/>
              </a:rPr>
              <a:t>年 </a:t>
            </a:r>
            <a:r>
              <a:rPr lang="en-US" sz="2400">
                <a:solidFill>
                  <a:srgbClr val="FFFF00"/>
                </a:solidFill>
                <a:sym typeface="Arial" panose="020B0604020202020204" pitchFamily="34" charset="0"/>
              </a:rPr>
              <a:t>12 </a:t>
            </a:r>
            <a:r>
              <a:rPr lang="zh-CN" altLang="en-US" sz="2400">
                <a:solidFill>
                  <a:srgbClr val="FFFF00"/>
                </a:solidFill>
                <a:sym typeface="Arial" panose="020B0604020202020204" pitchFamily="34" charset="0"/>
              </a:rPr>
              <a:t>月 </a:t>
            </a:r>
            <a:r>
              <a:rPr lang="en-US" sz="2400">
                <a:solidFill>
                  <a:srgbClr val="FFFF00"/>
                </a:solidFill>
                <a:sym typeface="Arial" panose="020B0604020202020204" pitchFamily="34" charset="0"/>
              </a:rPr>
              <a:t>19 </a:t>
            </a:r>
            <a:r>
              <a:rPr lang="zh-CN" altLang="en-US" sz="2400">
                <a:solidFill>
                  <a:srgbClr val="FFFF00"/>
                </a:solidFill>
                <a:sym typeface="Arial" panose="020B0604020202020204" pitchFamily="34" charset="0"/>
              </a:rPr>
              <a:t>日，河南省信阳市光山县幸福花园工程，发生模板支撑体系坍塌事故，造成 </a:t>
            </a:r>
            <a:r>
              <a:rPr lang="en-US" sz="2400">
                <a:solidFill>
                  <a:srgbClr val="FFFF00"/>
                </a:solidFill>
                <a:sym typeface="Arial" panose="020B0604020202020204" pitchFamily="34" charset="0"/>
              </a:rPr>
              <a:t>5 </a:t>
            </a:r>
            <a:r>
              <a:rPr lang="zh-CN" altLang="en-US" sz="2400">
                <a:solidFill>
                  <a:srgbClr val="FFFF00"/>
                </a:solidFill>
                <a:sym typeface="Arial" panose="020B0604020202020204" pitchFamily="34" charset="0"/>
              </a:rPr>
              <a:t>名施工人员死亡。</a:t>
            </a:r>
            <a:endParaRPr lang="zh-CN" altLang="en-US" sz="2400">
              <a:solidFill>
                <a:srgbClr val="FFFF00"/>
              </a:solidFill>
              <a:sym typeface="Arial" panose="020B0604020202020204" pitchFamily="34" charset="0"/>
            </a:endParaRPr>
          </a:p>
          <a:p>
            <a:r>
              <a:rPr lang="zh-CN" altLang="en-US" sz="2400">
                <a:solidFill>
                  <a:srgbClr val="FFFF00"/>
                </a:solidFill>
                <a:sym typeface="Arial" panose="020B0604020202020204" pitchFamily="34" charset="0"/>
              </a:rPr>
              <a:t>   </a:t>
            </a:r>
            <a:r>
              <a:rPr lang="en-US" sz="2400">
                <a:solidFill>
                  <a:srgbClr val="FFFF00"/>
                </a:solidFill>
                <a:sym typeface="Arial" panose="020B0604020202020204" pitchFamily="34" charset="0"/>
              </a:rPr>
              <a:t>5</a:t>
            </a:r>
            <a:r>
              <a:rPr lang="zh-CN" altLang="en-US" sz="2400">
                <a:solidFill>
                  <a:srgbClr val="FFFF00"/>
                </a:solidFill>
                <a:sym typeface="Arial" panose="020B0604020202020204" pitchFamily="34" charset="0"/>
              </a:rPr>
              <a:t>、</a:t>
            </a:r>
            <a:r>
              <a:rPr lang="en-US" sz="2400">
                <a:solidFill>
                  <a:srgbClr val="FFFF00"/>
                </a:solidFill>
                <a:sym typeface="Arial" panose="020B0604020202020204" pitchFamily="34" charset="0"/>
              </a:rPr>
              <a:t>2014 </a:t>
            </a:r>
            <a:r>
              <a:rPr lang="zh-CN" altLang="en-US" sz="2400">
                <a:solidFill>
                  <a:srgbClr val="FFFF00"/>
                </a:solidFill>
                <a:sym typeface="Arial" panose="020B0604020202020204" pitchFamily="34" charset="0"/>
              </a:rPr>
              <a:t>年 </a:t>
            </a:r>
            <a:r>
              <a:rPr lang="en-US" sz="2400">
                <a:solidFill>
                  <a:srgbClr val="FFFF00"/>
                </a:solidFill>
                <a:sym typeface="Arial" panose="020B0604020202020204" pitchFamily="34" charset="0"/>
              </a:rPr>
              <a:t>12 </a:t>
            </a:r>
            <a:r>
              <a:rPr lang="zh-CN" altLang="en-US" sz="2400">
                <a:solidFill>
                  <a:srgbClr val="FFFF00"/>
                </a:solidFill>
                <a:sym typeface="Arial" panose="020B0604020202020204" pitchFamily="34" charset="0"/>
              </a:rPr>
              <a:t>月 </a:t>
            </a:r>
            <a:r>
              <a:rPr lang="en-US" sz="2400">
                <a:solidFill>
                  <a:srgbClr val="FFFF00"/>
                </a:solidFill>
                <a:sym typeface="Arial" panose="020B0604020202020204" pitchFamily="34" charset="0"/>
              </a:rPr>
              <a:t>29 </a:t>
            </a:r>
            <a:r>
              <a:rPr lang="zh-CN" altLang="en-US" sz="2400">
                <a:solidFill>
                  <a:srgbClr val="FFFF00"/>
                </a:solidFill>
                <a:sym typeface="Arial" panose="020B0604020202020204" pitchFamily="34" charset="0"/>
              </a:rPr>
              <a:t>日，北京市海淀区清华附中体育馆工程，发生基础钢筋坍塌事故，造成 </a:t>
            </a:r>
            <a:r>
              <a:rPr lang="en-US" sz="2400">
                <a:solidFill>
                  <a:srgbClr val="FFFF00"/>
                </a:solidFill>
                <a:sym typeface="Arial" panose="020B0604020202020204" pitchFamily="34" charset="0"/>
              </a:rPr>
              <a:t>10 </a:t>
            </a:r>
            <a:r>
              <a:rPr lang="zh-CN" altLang="en-US" sz="2400">
                <a:solidFill>
                  <a:srgbClr val="FFFF00"/>
                </a:solidFill>
                <a:sym typeface="Arial" panose="020B0604020202020204" pitchFamily="34" charset="0"/>
              </a:rPr>
              <a:t>名施工人员死亡，</a:t>
            </a:r>
            <a:r>
              <a:rPr lang="en-US" sz="2400">
                <a:solidFill>
                  <a:srgbClr val="FFFF00"/>
                </a:solidFill>
                <a:sym typeface="Arial" panose="020B0604020202020204" pitchFamily="34" charset="0"/>
              </a:rPr>
              <a:t>4 </a:t>
            </a:r>
            <a:r>
              <a:rPr lang="zh-CN" altLang="en-US" sz="2400">
                <a:solidFill>
                  <a:srgbClr val="FFFF00"/>
                </a:solidFill>
                <a:sym typeface="Arial" panose="020B0604020202020204" pitchFamily="34" charset="0"/>
              </a:rPr>
              <a:t>名施工人员受伤。</a:t>
            </a:r>
            <a:endParaRPr lang="zh-CN" altLang="en-US" sz="2400">
              <a:solidFill>
                <a:srgbClr val="FFFF00"/>
              </a:solidFill>
              <a:sym typeface="Arial" panose="020B0604020202020204" pitchFamily="34" charset="0"/>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0057"/>
                                        </p:tgtEl>
                                        <p:attrNameLst>
                                          <p:attrName>style.visibility</p:attrName>
                                        </p:attrNameLst>
                                      </p:cBhvr>
                                      <p:to>
                                        <p:strVal val="visible"/>
                                      </p:to>
                                    </p:set>
                                    <p:animEffect filter="">
                                      <p:cBhvr>
                                        <p:cTn id="7" dur="1000"/>
                                        <p:tgtEl>
                                          <p:spTgt spid="130057"/>
                                        </p:tgtEl>
                                      </p:cBhvr>
                                    </p:animEffect>
                                    <p:anim calcmode="lin" valueType="num">
                                      <p:cBhvr>
                                        <p:cTn id="8" dur="1000" fill="hold"/>
                                        <p:tgtEl>
                                          <p:spTgt spid="130057"/>
                                        </p:tgtEl>
                                        <p:attrNameLst>
                                          <p:attrName>ppt_x</p:attrName>
                                        </p:attrNameLst>
                                      </p:cBhvr>
                                      <p:tavLst>
                                        <p:tav tm="0">
                                          <p:val>
                                            <p:strVal val="#ppt_x"/>
                                          </p:val>
                                        </p:tav>
                                        <p:tav tm="100000">
                                          <p:val>
                                            <p:strVal val="#ppt_x"/>
                                          </p:val>
                                        </p:tav>
                                      </p:tavLst>
                                    </p:anim>
                                    <p:anim calcmode="lin" valueType="num">
                                      <p:cBhvr>
                                        <p:cTn id="9" dur="1000" fill="hold"/>
                                        <p:tgtEl>
                                          <p:spTgt spid="130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107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107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107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107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107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108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1081"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1082" name="Rectangle 7"/>
          <p:cNvSpPr>
            <a:spLocks noChangeArrowheads="1"/>
          </p:cNvSpPr>
          <p:nvPr/>
        </p:nvSpPr>
        <p:spPr bwMode="auto">
          <a:xfrm>
            <a:off x="-36513" y="487363"/>
            <a:ext cx="9217026" cy="5668962"/>
          </a:xfrm>
          <a:prstGeom prst="rect">
            <a:avLst/>
          </a:prstGeom>
          <a:noFill/>
          <a:ln w="9525" cap="flat" cmpd="sng">
            <a:noFill/>
            <a:bevel/>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三、其他地方单位发生的几起事</a:t>
            </a:r>
            <a:endParaRPr lang="en-US" sz="2800" b="1">
              <a:solidFill>
                <a:srgbClr val="FF0000"/>
              </a:solidFill>
            </a:endParaRPr>
          </a:p>
          <a:p>
            <a:endParaRPr lang="en-US" sz="1400" b="1"/>
          </a:p>
          <a:p>
            <a:r>
              <a:rPr lang="en-US" sz="2400" b="1"/>
              <a:t>        </a:t>
            </a:r>
            <a:r>
              <a:rPr lang="en-US" sz="2400" b="1">
                <a:solidFill>
                  <a:srgbClr val="FFFF00"/>
                </a:solidFill>
              </a:rPr>
              <a:t>2015</a:t>
            </a:r>
            <a:r>
              <a:rPr lang="zh-CN" altLang="en-US" sz="2400" b="1">
                <a:solidFill>
                  <a:srgbClr val="FFFF00"/>
                </a:solidFill>
              </a:rPr>
              <a:t>年</a:t>
            </a:r>
            <a:r>
              <a:rPr lang="en-US" sz="2400" b="1">
                <a:solidFill>
                  <a:srgbClr val="FFFF00"/>
                </a:solidFill>
              </a:rPr>
              <a:t>1 </a:t>
            </a:r>
            <a:r>
              <a:rPr lang="zh-CN" altLang="en-US" sz="2400" b="1">
                <a:solidFill>
                  <a:srgbClr val="FFFF00"/>
                </a:solidFill>
              </a:rPr>
              <a:t>月</a:t>
            </a:r>
            <a:r>
              <a:rPr lang="en-US" sz="2400" b="1">
                <a:solidFill>
                  <a:srgbClr val="FFFF00"/>
                </a:solidFill>
              </a:rPr>
              <a:t>2 </a:t>
            </a:r>
            <a:r>
              <a:rPr lang="zh-CN" altLang="en-US" sz="2400" b="1">
                <a:solidFill>
                  <a:srgbClr val="FFFF00"/>
                </a:solidFill>
              </a:rPr>
              <a:t>日</a:t>
            </a:r>
            <a:r>
              <a:rPr lang="en-US" sz="2400" b="1">
                <a:solidFill>
                  <a:srgbClr val="FFFF00"/>
                </a:solidFill>
              </a:rPr>
              <a:t>2</a:t>
            </a:r>
            <a:r>
              <a:rPr lang="zh-CN" altLang="en-US" sz="2400" b="1">
                <a:solidFill>
                  <a:srgbClr val="FFFF00"/>
                </a:solidFill>
              </a:rPr>
              <a:t>时</a:t>
            </a:r>
            <a:r>
              <a:rPr lang="en-US" sz="2400" b="1">
                <a:solidFill>
                  <a:srgbClr val="FFFF00"/>
                </a:solidFill>
              </a:rPr>
              <a:t>45 </a:t>
            </a:r>
            <a:r>
              <a:rPr lang="zh-CN" altLang="en-US" sz="2400" b="1">
                <a:solidFill>
                  <a:srgbClr val="FFFF00"/>
                </a:solidFill>
              </a:rPr>
              <a:t>分左右，某局城轨分公司武汉地铁项目部施工的武汉地铁市宏区间左线（剩余</a:t>
            </a:r>
            <a:r>
              <a:rPr lang="en-US" sz="2400" b="1">
                <a:solidFill>
                  <a:srgbClr val="FFFF00"/>
                </a:solidFill>
              </a:rPr>
              <a:t>70 </a:t>
            </a:r>
            <a:r>
              <a:rPr lang="zh-CN" altLang="en-US" sz="2400" b="1">
                <a:solidFill>
                  <a:srgbClr val="FFFF00"/>
                </a:solidFill>
              </a:rPr>
              <a:t>多环，正在进行盾构机接收条件验收准备工作），隧道内突然发生气体爆炸，造成项目部经理助理与盾构司机失踪。</a:t>
            </a:r>
            <a:endParaRPr lang="en-US" sz="2400" b="1">
              <a:solidFill>
                <a:srgbClr val="FFFF00"/>
              </a:solidFill>
            </a:endParaRPr>
          </a:p>
          <a:p>
            <a:r>
              <a:rPr lang="en-US" sz="2400" b="1"/>
              <a:t>        </a:t>
            </a:r>
            <a:r>
              <a:rPr lang="en-US" sz="2400" b="1">
                <a:solidFill>
                  <a:srgbClr val="FFFF00"/>
                </a:solidFill>
                <a:sym typeface="Arial" panose="020B0604020202020204" pitchFamily="34" charset="0"/>
              </a:rPr>
              <a:t>2015 </a:t>
            </a:r>
            <a:r>
              <a:rPr lang="zh-CN" altLang="en-US" sz="2400" b="1">
                <a:solidFill>
                  <a:srgbClr val="FFFF00"/>
                </a:solidFill>
                <a:sym typeface="Arial" panose="020B0604020202020204" pitchFamily="34" charset="0"/>
              </a:rPr>
              <a:t>年</a:t>
            </a:r>
            <a:r>
              <a:rPr lang="en-US" sz="2400" b="1">
                <a:solidFill>
                  <a:srgbClr val="FFFF00"/>
                </a:solidFill>
                <a:sym typeface="Arial" panose="020B0604020202020204" pitchFamily="34" charset="0"/>
              </a:rPr>
              <a:t>1 </a:t>
            </a:r>
            <a:r>
              <a:rPr lang="zh-CN" altLang="en-US" sz="2400" b="1">
                <a:solidFill>
                  <a:srgbClr val="FFFF00"/>
                </a:solidFill>
                <a:sym typeface="Arial" panose="020B0604020202020204" pitchFamily="34" charset="0"/>
              </a:rPr>
              <a:t>月</a:t>
            </a:r>
            <a:r>
              <a:rPr lang="en-US" sz="2400" b="1">
                <a:solidFill>
                  <a:srgbClr val="FFFF00"/>
                </a:solidFill>
                <a:sym typeface="Arial" panose="020B0604020202020204" pitchFamily="34" charset="0"/>
              </a:rPr>
              <a:t>2 </a:t>
            </a:r>
            <a:r>
              <a:rPr lang="zh-CN" altLang="en-US" sz="2400" b="1">
                <a:solidFill>
                  <a:srgbClr val="FFFF00"/>
                </a:solidFill>
                <a:sym typeface="Arial" panose="020B0604020202020204" pitchFamily="34" charset="0"/>
              </a:rPr>
              <a:t>日，湖南郴州的湖南柿竹园有色金属有限责任公司柴山工业广场在建机修房在进行现浇封顶时，发生屋顶及其脚手架垮塌事故，事故造成</a:t>
            </a:r>
            <a:r>
              <a:rPr lang="en-US" sz="2400" b="1">
                <a:solidFill>
                  <a:srgbClr val="FFFF00"/>
                </a:solidFill>
                <a:sym typeface="Arial" panose="020B0604020202020204" pitchFamily="34" charset="0"/>
              </a:rPr>
              <a:t>11</a:t>
            </a:r>
            <a:r>
              <a:rPr lang="zh-CN" altLang="en-US" sz="2400" b="1">
                <a:solidFill>
                  <a:srgbClr val="FFFF00"/>
                </a:solidFill>
                <a:sym typeface="Arial" panose="020B0604020202020204" pitchFamily="34" charset="0"/>
              </a:rPr>
              <a:t>名工被困。经救援，已有</a:t>
            </a:r>
            <a:r>
              <a:rPr lang="en-US" sz="2400" b="1">
                <a:solidFill>
                  <a:srgbClr val="FFFF00"/>
                </a:solidFill>
                <a:sym typeface="Arial" panose="020B0604020202020204" pitchFamily="34" charset="0"/>
              </a:rPr>
              <a:t>5 </a:t>
            </a:r>
            <a:r>
              <a:rPr lang="zh-CN" altLang="en-US" sz="2400" b="1">
                <a:solidFill>
                  <a:srgbClr val="FFFF00"/>
                </a:solidFill>
                <a:sym typeface="Arial" panose="020B0604020202020204" pitchFamily="34" charset="0"/>
              </a:rPr>
              <a:t>人成功获救并送往医院救治。</a:t>
            </a:r>
            <a:endParaRPr lang="zh-CN" altLang="en-US" sz="2400" b="1">
              <a:solidFill>
                <a:srgbClr val="FFFF00"/>
              </a:solidFill>
              <a:sym typeface="Arial" panose="020B0604020202020204" pitchFamily="34" charset="0"/>
            </a:endParaRPr>
          </a:p>
          <a:p>
            <a:r>
              <a:rPr lang="en-US" sz="2400" b="1"/>
              <a:t>       </a:t>
            </a:r>
            <a:endParaRPr lang="zh-CN" altLang="en-US" sz="2400" b="1"/>
          </a:p>
          <a:p>
            <a:endParaRPr lang="zh-CN" altLang="en-US" sz="2400" b="1"/>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1081"/>
                                        </p:tgtEl>
                                        <p:attrNameLst>
                                          <p:attrName>style.visibility</p:attrName>
                                        </p:attrNameLst>
                                      </p:cBhvr>
                                      <p:to>
                                        <p:strVal val="visible"/>
                                      </p:to>
                                    </p:set>
                                    <p:animEffect filter="">
                                      <p:cBhvr>
                                        <p:cTn id="7" dur="1000"/>
                                        <p:tgtEl>
                                          <p:spTgt spid="131081"/>
                                        </p:tgtEl>
                                      </p:cBhvr>
                                    </p:animEffect>
                                    <p:anim calcmode="lin" valueType="num">
                                      <p:cBhvr>
                                        <p:cTn id="8" dur="1000" fill="hold"/>
                                        <p:tgtEl>
                                          <p:spTgt spid="131081"/>
                                        </p:tgtEl>
                                        <p:attrNameLst>
                                          <p:attrName>ppt_x</p:attrName>
                                        </p:attrNameLst>
                                      </p:cBhvr>
                                      <p:tavLst>
                                        <p:tav tm="0">
                                          <p:val>
                                            <p:strVal val="#ppt_x"/>
                                          </p:val>
                                        </p:tav>
                                        <p:tav tm="100000">
                                          <p:val>
                                            <p:strVal val="#ppt_x"/>
                                          </p:val>
                                        </p:tav>
                                      </p:tavLst>
                                    </p:anim>
                                    <p:anim calcmode="lin" valueType="num">
                                      <p:cBhvr>
                                        <p:cTn id="9" dur="1000" fill="hold"/>
                                        <p:tgtEl>
                                          <p:spTgt spid="131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20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21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210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21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21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210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2105"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2106" name="Rectangle 7"/>
          <p:cNvSpPr>
            <a:spLocks noChangeArrowheads="1"/>
          </p:cNvSpPr>
          <p:nvPr/>
        </p:nvSpPr>
        <p:spPr bwMode="auto">
          <a:xfrm>
            <a:off x="-36513" y="-488950"/>
            <a:ext cx="9217026" cy="7620000"/>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r>
              <a:rPr lang="zh-CN" altLang="en-US" sz="2800" b="1">
                <a:effectLst>
                  <a:outerShdw blurRad="38100" dist="38100" dir="2700000" algn="tl">
                    <a:srgbClr val="FFFFFF"/>
                  </a:outerShdw>
                </a:effectLst>
                <a:latin typeface="仿宋_GB2312" pitchFamily="49" charset="-122"/>
                <a:ea typeface="仿宋_GB2312" pitchFamily="49" charset="-122"/>
              </a:rPr>
              <a:t> </a:t>
            </a:r>
            <a:endParaRPr lang="zh-CN" altLang="en-US" sz="2800" b="1">
              <a:effectLst>
                <a:outerShdw blurRad="38100" dist="38100" dir="2700000" algn="tl">
                  <a:srgbClr val="FFFFFF"/>
                </a:outerShdw>
              </a:effectLst>
              <a:latin typeface="仿宋_GB2312" pitchFamily="49" charset="-122"/>
              <a:ea typeface="仿宋_GB2312" pitchFamily="49" charset="-122"/>
            </a:endParaRPr>
          </a:p>
          <a:p>
            <a:r>
              <a:rPr lang="zh-CN" altLang="en-US" sz="2800" b="1">
                <a:solidFill>
                  <a:srgbClr val="FF0000"/>
                </a:solidFill>
                <a:effectLst>
                  <a:outerShdw blurRad="38100" dist="38100" dir="2700000" algn="tl">
                    <a:srgbClr val="000000"/>
                  </a:outerShdw>
                </a:effectLst>
                <a:latin typeface="仿宋_GB2312" pitchFamily="49" charset="-122"/>
                <a:ea typeface="仿宋_GB2312" pitchFamily="49" charset="-122"/>
              </a:rPr>
              <a:t>四、 </a:t>
            </a:r>
            <a:r>
              <a:rPr lang="zh-CN" altLang="en-US" sz="3200" b="1">
                <a:solidFill>
                  <a:srgbClr val="FF0000"/>
                </a:solidFill>
                <a:effectLst>
                  <a:outerShdw blurRad="38100" dist="38100" dir="2700000" algn="tl">
                    <a:srgbClr val="000000"/>
                  </a:outerShdw>
                </a:effectLst>
                <a:latin typeface="仿宋_GB2312" pitchFamily="49" charset="-122"/>
                <a:ea typeface="仿宋_GB2312" pitchFamily="49" charset="-122"/>
              </a:rPr>
              <a:t>哈尔滨连续发生两场大火</a:t>
            </a:r>
            <a:endParaRPr lang="zh-CN" altLang="en-US" sz="3200" b="1">
              <a:solidFill>
                <a:srgbClr val="FF0000"/>
              </a:solidFill>
              <a:effectLst>
                <a:outerShdw blurRad="38100" dist="38100" dir="2700000" algn="tl">
                  <a:srgbClr val="000000"/>
                </a:outerShdw>
              </a:effectLst>
              <a:latin typeface="仿宋_GB2312" pitchFamily="49" charset="-122"/>
              <a:ea typeface="仿宋_GB2312" pitchFamily="49" charset="-122"/>
            </a:endParaRPr>
          </a:p>
          <a:p>
            <a:endParaRPr lang="en-US" sz="1400">
              <a:latin typeface="仿宋_GB2312" pitchFamily="49" charset="-122"/>
              <a:ea typeface="仿宋_GB2312" pitchFamily="49" charset="-122"/>
            </a:endParaRPr>
          </a:p>
          <a:p>
            <a:r>
              <a:rPr lang="en-US" sz="2800">
                <a:latin typeface="仿宋_GB2312" pitchFamily="49" charset="-122"/>
                <a:ea typeface="仿宋_GB2312" pitchFamily="49" charset="-122"/>
              </a:rPr>
              <a:t>   </a:t>
            </a:r>
            <a:r>
              <a:rPr lang="en-US" sz="2800" b="1">
                <a:solidFill>
                  <a:srgbClr val="FFFF00"/>
                </a:solidFill>
                <a:latin typeface="仿宋_GB2312" pitchFamily="49" charset="-122"/>
                <a:ea typeface="仿宋_GB2312" pitchFamily="49" charset="-122"/>
                <a:sym typeface="Arial" panose="020B0604020202020204" pitchFamily="34" charset="0"/>
              </a:rPr>
              <a:t>2015</a:t>
            </a:r>
            <a:r>
              <a:rPr lang="zh-CN" altLang="en-US" sz="2800" b="1">
                <a:solidFill>
                  <a:srgbClr val="FFFF00"/>
                </a:solidFill>
                <a:latin typeface="仿宋_GB2312" pitchFamily="49" charset="-122"/>
                <a:ea typeface="仿宋_GB2312" pitchFamily="49" charset="-122"/>
                <a:sym typeface="Arial" panose="020B0604020202020204" pitchFamily="34" charset="0"/>
              </a:rPr>
              <a:t>年元月</a:t>
            </a:r>
            <a:r>
              <a:rPr lang="en-US" sz="2800" b="1">
                <a:solidFill>
                  <a:srgbClr val="FFFF00"/>
                </a:solidFill>
                <a:latin typeface="仿宋_GB2312" pitchFamily="49" charset="-122"/>
                <a:ea typeface="仿宋_GB2312" pitchFamily="49" charset="-122"/>
                <a:sym typeface="Arial" panose="020B0604020202020204" pitchFamily="34" charset="0"/>
              </a:rPr>
              <a:t>2</a:t>
            </a:r>
            <a:r>
              <a:rPr lang="zh-CN" altLang="en-US" sz="2800" b="1">
                <a:solidFill>
                  <a:srgbClr val="FFFF00"/>
                </a:solidFill>
                <a:latin typeface="仿宋_GB2312" pitchFamily="49" charset="-122"/>
                <a:ea typeface="仿宋_GB2312" pitchFamily="49" charset="-122"/>
                <a:sym typeface="Arial" panose="020B0604020202020204" pitchFamily="34" charset="0"/>
              </a:rPr>
              <a:t>日，哈尔滨道外区太古街</a:t>
            </a:r>
            <a:r>
              <a:rPr lang="en-US" sz="2800" b="1">
                <a:solidFill>
                  <a:srgbClr val="FFFF00"/>
                </a:solidFill>
                <a:latin typeface="仿宋_GB2312" pitchFamily="49" charset="-122"/>
                <a:ea typeface="仿宋_GB2312" pitchFamily="49" charset="-122"/>
                <a:sym typeface="Arial" panose="020B0604020202020204" pitchFamily="34" charset="0"/>
              </a:rPr>
              <a:t>727</a:t>
            </a:r>
            <a:r>
              <a:rPr lang="zh-CN" altLang="en-US" sz="2800" b="1">
                <a:solidFill>
                  <a:srgbClr val="FFFF00"/>
                </a:solidFill>
                <a:latin typeface="仿宋_GB2312" pitchFamily="49" charset="-122"/>
                <a:ea typeface="仿宋_GB2312" pitchFamily="49" charset="-122"/>
                <a:sym typeface="Arial" panose="020B0604020202020204" pitchFamily="34" charset="0"/>
              </a:rPr>
              <a:t>号日杂仓库发生火灾。扑救过程中，造成了</a:t>
            </a:r>
            <a:r>
              <a:rPr lang="en-US" sz="2800" b="1">
                <a:solidFill>
                  <a:srgbClr val="FFFF00"/>
                </a:solidFill>
                <a:latin typeface="仿宋_GB2312" pitchFamily="49" charset="-122"/>
                <a:ea typeface="仿宋_GB2312" pitchFamily="49" charset="-122"/>
                <a:sym typeface="Arial" panose="020B0604020202020204" pitchFamily="34" charset="0"/>
              </a:rPr>
              <a:t>5</a:t>
            </a:r>
            <a:r>
              <a:rPr lang="zh-CN" altLang="en-US" sz="2800" b="1">
                <a:solidFill>
                  <a:srgbClr val="FFFF00"/>
                </a:solidFill>
                <a:latin typeface="仿宋_GB2312" pitchFamily="49" charset="-122"/>
                <a:ea typeface="仿宋_GB2312" pitchFamily="49" charset="-122"/>
                <a:sym typeface="Arial" panose="020B0604020202020204" pitchFamily="34" charset="0"/>
              </a:rPr>
              <a:t>名消防战士牺牲，</a:t>
            </a:r>
            <a:r>
              <a:rPr lang="en-US" sz="2800" b="1">
                <a:solidFill>
                  <a:srgbClr val="FFFF00"/>
                </a:solidFill>
                <a:latin typeface="仿宋_GB2312" pitchFamily="49" charset="-122"/>
                <a:ea typeface="仿宋_GB2312" pitchFamily="49" charset="-122"/>
                <a:sym typeface="Arial" panose="020B0604020202020204" pitchFamily="34" charset="0"/>
              </a:rPr>
              <a:t>13</a:t>
            </a:r>
            <a:r>
              <a:rPr lang="zh-CN" altLang="en-US" sz="2800" b="1">
                <a:solidFill>
                  <a:srgbClr val="FFFF00"/>
                </a:solidFill>
                <a:latin typeface="仿宋_GB2312" pitchFamily="49" charset="-122"/>
                <a:ea typeface="仿宋_GB2312" pitchFamily="49" charset="-122"/>
                <a:sym typeface="Arial" panose="020B0604020202020204" pitchFamily="34" charset="0"/>
              </a:rPr>
              <a:t>名消防干部战士和</a:t>
            </a:r>
            <a:r>
              <a:rPr lang="en-US" sz="2800" b="1">
                <a:solidFill>
                  <a:srgbClr val="FFFF00"/>
                </a:solidFill>
                <a:latin typeface="仿宋_GB2312" pitchFamily="49" charset="-122"/>
                <a:ea typeface="仿宋_GB2312" pitchFamily="49" charset="-122"/>
                <a:sym typeface="Arial" panose="020B0604020202020204" pitchFamily="34" charset="0"/>
              </a:rPr>
              <a:t>1</a:t>
            </a:r>
            <a:r>
              <a:rPr lang="zh-CN" altLang="en-US" sz="2800" b="1">
                <a:solidFill>
                  <a:srgbClr val="FFFF00"/>
                </a:solidFill>
                <a:latin typeface="仿宋_GB2312" pitchFamily="49" charset="-122"/>
                <a:ea typeface="仿宋_GB2312" pitchFamily="49" charset="-122"/>
                <a:sym typeface="Arial" panose="020B0604020202020204" pitchFamily="34" charset="0"/>
              </a:rPr>
              <a:t>名保安不同程度受伤。</a:t>
            </a:r>
            <a:r>
              <a:rPr lang="en-US" sz="2800" b="1">
                <a:solidFill>
                  <a:srgbClr val="FFFF00"/>
                </a:solidFill>
                <a:latin typeface="仿宋_GB2312" pitchFamily="49" charset="-122"/>
                <a:ea typeface="仿宋_GB2312" pitchFamily="49" charset="-122"/>
                <a:sym typeface="Arial" panose="020B0604020202020204" pitchFamily="34" charset="0"/>
              </a:rPr>
              <a:t>14</a:t>
            </a:r>
            <a:r>
              <a:rPr lang="zh-CN" altLang="en-US" sz="2800" b="1">
                <a:solidFill>
                  <a:srgbClr val="FFFF00"/>
                </a:solidFill>
                <a:latin typeface="仿宋_GB2312" pitchFamily="49" charset="-122"/>
                <a:ea typeface="仿宋_GB2312" pitchFamily="49" charset="-122"/>
                <a:sym typeface="Arial" panose="020B0604020202020204" pitchFamily="34" charset="0"/>
              </a:rPr>
              <a:t>人受伤。据央视报道，失火大楼共有</a:t>
            </a:r>
            <a:r>
              <a:rPr lang="en-US" sz="2800" b="1">
                <a:solidFill>
                  <a:srgbClr val="FFFF00"/>
                </a:solidFill>
                <a:latin typeface="仿宋_GB2312" pitchFamily="49" charset="-122"/>
                <a:ea typeface="仿宋_GB2312" pitchFamily="49" charset="-122"/>
                <a:sym typeface="Arial" panose="020B0604020202020204" pitchFamily="34" charset="0"/>
              </a:rPr>
              <a:t>549</a:t>
            </a:r>
            <a:r>
              <a:rPr lang="zh-CN" altLang="en-US" sz="2800" b="1">
                <a:solidFill>
                  <a:srgbClr val="FFFF00"/>
                </a:solidFill>
                <a:latin typeface="仿宋_GB2312" pitchFamily="49" charset="-122"/>
                <a:ea typeface="仿宋_GB2312" pitchFamily="49" charset="-122"/>
                <a:sym typeface="Arial" panose="020B0604020202020204" pitchFamily="34" charset="0"/>
              </a:rPr>
              <a:t>户，</a:t>
            </a:r>
            <a:r>
              <a:rPr lang="en-US" sz="2800" b="1">
                <a:solidFill>
                  <a:srgbClr val="FFFF00"/>
                </a:solidFill>
                <a:latin typeface="仿宋_GB2312" pitchFamily="49" charset="-122"/>
                <a:ea typeface="仿宋_GB2312" pitchFamily="49" charset="-122"/>
                <a:sym typeface="Arial" panose="020B0604020202020204" pitchFamily="34" charset="0"/>
              </a:rPr>
              <a:t>2000</a:t>
            </a:r>
            <a:r>
              <a:rPr lang="zh-CN" altLang="en-US" sz="2800" b="1">
                <a:solidFill>
                  <a:srgbClr val="FFFF00"/>
                </a:solidFill>
                <a:latin typeface="仿宋_GB2312" pitchFamily="49" charset="-122"/>
                <a:ea typeface="仿宋_GB2312" pitchFamily="49" charset="-122"/>
                <a:sym typeface="Arial" panose="020B0604020202020204" pitchFamily="34" charset="0"/>
              </a:rPr>
              <a:t>多人。目前现场危楼仍存在坍塌可能，抢险救援及善后工作已全面展开。经过初步判断，可能是电暖气超负荷引发火灾，相关人员已被警方控制</a:t>
            </a:r>
            <a:endParaRPr lang="en-US" sz="2800" b="1">
              <a:solidFill>
                <a:srgbClr val="FFFF00"/>
              </a:solidFill>
              <a:latin typeface="仿宋_GB2312" pitchFamily="49" charset="-122"/>
              <a:ea typeface="仿宋_GB2312" pitchFamily="49" charset="-122"/>
              <a:sym typeface="Arial" panose="020B0604020202020204" pitchFamily="34" charset="0"/>
            </a:endParaRPr>
          </a:p>
          <a:p>
            <a:r>
              <a:rPr lang="en-US" sz="2800" b="1">
                <a:latin typeface="仿宋_GB2312" pitchFamily="49" charset="-122"/>
                <a:ea typeface="仿宋_GB2312" pitchFamily="49" charset="-122"/>
              </a:rPr>
              <a:t>  </a:t>
            </a:r>
            <a:r>
              <a:rPr lang="en-US" sz="2800" b="1">
                <a:solidFill>
                  <a:srgbClr val="FFFF00"/>
                </a:solidFill>
                <a:latin typeface="仿宋_GB2312" pitchFamily="49" charset="-122"/>
                <a:ea typeface="仿宋_GB2312" pitchFamily="49" charset="-122"/>
              </a:rPr>
              <a:t>2015</a:t>
            </a:r>
            <a:r>
              <a:rPr lang="zh-CN" altLang="en-US" sz="2800" b="1">
                <a:solidFill>
                  <a:srgbClr val="FFFF00"/>
                </a:solidFill>
                <a:latin typeface="仿宋_GB2312" pitchFamily="49" charset="-122"/>
                <a:ea typeface="仿宋_GB2312" pitchFamily="49" charset="-122"/>
              </a:rPr>
              <a:t>年元月</a:t>
            </a:r>
            <a:r>
              <a:rPr lang="en-US" sz="2800" b="1">
                <a:solidFill>
                  <a:srgbClr val="FFFF00"/>
                </a:solidFill>
                <a:latin typeface="仿宋_GB2312" pitchFamily="49" charset="-122"/>
                <a:ea typeface="仿宋_GB2312" pitchFamily="49" charset="-122"/>
              </a:rPr>
              <a:t>4</a:t>
            </a:r>
            <a:r>
              <a:rPr lang="zh-CN" altLang="en-US" sz="2800" b="1">
                <a:solidFill>
                  <a:srgbClr val="FFFF00"/>
                </a:solidFill>
                <a:latin typeface="仿宋_GB2312" pitchFamily="49" charset="-122"/>
                <a:ea typeface="仿宋_GB2312" pitchFamily="49" charset="-122"/>
              </a:rPr>
              <a:t>日，位于哈尔滨通达街附近的欧洲新城后街，商业大学附近一建筑工地突发大火，火光冲天，哈尔滨消防多辆消防参与救援，目前火势已被控制！所幸无人员受伤！ </a:t>
            </a:r>
            <a:endParaRPr lang="zh-CN" altLang="en-US" sz="2800" b="1">
              <a:solidFill>
                <a:srgbClr val="FFFF00"/>
              </a:solidFill>
              <a:latin typeface="仿宋_GB2312" pitchFamily="49" charset="-122"/>
              <a:ea typeface="仿宋_GB2312" pitchFamily="49" charset="-122"/>
            </a:endParaRPr>
          </a:p>
          <a:p>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2105"/>
                                        </p:tgtEl>
                                        <p:attrNameLst>
                                          <p:attrName>style.visibility</p:attrName>
                                        </p:attrNameLst>
                                      </p:cBhvr>
                                      <p:to>
                                        <p:strVal val="visible"/>
                                      </p:to>
                                    </p:set>
                                    <p:animEffect filter="">
                                      <p:cBhvr>
                                        <p:cTn id="7" dur="1000"/>
                                        <p:tgtEl>
                                          <p:spTgt spid="132105"/>
                                        </p:tgtEl>
                                      </p:cBhvr>
                                    </p:animEffect>
                                    <p:anim calcmode="lin" valueType="num">
                                      <p:cBhvr>
                                        <p:cTn id="8" dur="1000" fill="hold"/>
                                        <p:tgtEl>
                                          <p:spTgt spid="132105"/>
                                        </p:tgtEl>
                                        <p:attrNameLst>
                                          <p:attrName>ppt_x</p:attrName>
                                        </p:attrNameLst>
                                      </p:cBhvr>
                                      <p:tavLst>
                                        <p:tav tm="0">
                                          <p:val>
                                            <p:strVal val="#ppt_x"/>
                                          </p:val>
                                        </p:tav>
                                        <p:tav tm="100000">
                                          <p:val>
                                            <p:strVal val="#ppt_x"/>
                                          </p:val>
                                        </p:tav>
                                      </p:tavLst>
                                    </p:anim>
                                    <p:anim calcmode="lin" valueType="num">
                                      <p:cBhvr>
                                        <p:cTn id="9" dur="1000" fill="hold"/>
                                        <p:tgtEl>
                                          <p:spTgt spid="132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5"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31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31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312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312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312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312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3129"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33130" name="图片 4" descr="火灾现场"/>
          <p:cNvPicPr>
            <a:picLocks noChangeArrowheads="1"/>
          </p:cNvPicPr>
          <p:nvPr/>
        </p:nvPicPr>
        <p:blipFill>
          <a:blip r:embed="rId4"/>
          <a:stretch>
            <a:fillRect/>
          </a:stretch>
        </p:blipFill>
        <p:spPr bwMode="auto">
          <a:xfrm>
            <a:off x="468313" y="838200"/>
            <a:ext cx="8070850" cy="5267325"/>
          </a:xfrm>
          <a:prstGeom prst="rect">
            <a:avLst/>
          </a:prstGeom>
          <a:noFill/>
          <a:ln w="9525" cap="flat" cmpd="sng">
            <a:noFill/>
            <a:bevel/>
          </a:ln>
          <a:effectLst/>
        </p:spPr>
      </p:pic>
      <p:sp>
        <p:nvSpPr>
          <p:cNvPr id="133131" name="Rectangle 1"/>
          <p:cNvSpPr>
            <a:spLocks noChangeArrowheads="1"/>
          </p:cNvSpPr>
          <p:nvPr/>
        </p:nvSpPr>
        <p:spPr bwMode="auto">
          <a:xfrm>
            <a:off x="215900" y="5953125"/>
            <a:ext cx="8748713" cy="457200"/>
          </a:xfrm>
          <a:prstGeom prst="rect">
            <a:avLst/>
          </a:prstGeom>
          <a:noFill/>
          <a:ln w="9525" cap="flat" cmpd="sng">
            <a:noFill/>
            <a:bevel/>
          </a:ln>
          <a:effectLst/>
        </p:spPr>
        <p:txBody>
          <a:bodyPr anchor="ctr">
            <a:spAutoFit/>
          </a:bodyPr>
          <a:lstStyle/>
          <a:p>
            <a:r>
              <a:rPr lang="en-US" sz="2400" b="1">
                <a:solidFill>
                  <a:srgbClr val="FFFF00"/>
                </a:solidFill>
                <a:latin typeface="仿宋_GB2312" pitchFamily="49" charset="-122"/>
                <a:ea typeface="仿宋_GB2312" pitchFamily="49" charset="-122"/>
              </a:rPr>
              <a:t>2015</a:t>
            </a:r>
            <a:r>
              <a:rPr lang="zh-CN" altLang="en-US" sz="2400" b="1">
                <a:solidFill>
                  <a:srgbClr val="FFFF00"/>
                </a:solidFill>
                <a:latin typeface="仿宋_GB2312" pitchFamily="49" charset="-122"/>
                <a:ea typeface="仿宋_GB2312" pitchFamily="49" charset="-122"/>
              </a:rPr>
              <a:t>年元月</a:t>
            </a:r>
            <a:r>
              <a:rPr lang="en-US" sz="2400" b="1">
                <a:solidFill>
                  <a:srgbClr val="FFFF00"/>
                </a:solidFill>
                <a:latin typeface="仿宋_GB2312" pitchFamily="49" charset="-122"/>
                <a:ea typeface="仿宋_GB2312" pitchFamily="49" charset="-122"/>
              </a:rPr>
              <a:t>2</a:t>
            </a:r>
            <a:r>
              <a:rPr lang="zh-CN" altLang="en-US" sz="2400" b="1">
                <a:solidFill>
                  <a:srgbClr val="FFFF00"/>
                </a:solidFill>
                <a:latin typeface="仿宋_GB2312" pitchFamily="49" charset="-122"/>
                <a:ea typeface="仿宋_GB2312" pitchFamily="49" charset="-122"/>
              </a:rPr>
              <a:t>日哈尔滨道外区太古街</a:t>
            </a:r>
            <a:r>
              <a:rPr lang="en-US" sz="2400" b="1">
                <a:solidFill>
                  <a:srgbClr val="FFFF00"/>
                </a:solidFill>
                <a:latin typeface="仿宋_GB2312" pitchFamily="49" charset="-122"/>
                <a:ea typeface="仿宋_GB2312" pitchFamily="49" charset="-122"/>
              </a:rPr>
              <a:t>727</a:t>
            </a:r>
            <a:r>
              <a:rPr lang="zh-CN" altLang="en-US" sz="2400" b="1">
                <a:solidFill>
                  <a:srgbClr val="FFFF00"/>
                </a:solidFill>
                <a:latin typeface="仿宋_GB2312" pitchFamily="49" charset="-122"/>
                <a:ea typeface="仿宋_GB2312" pitchFamily="49" charset="-122"/>
              </a:rPr>
              <a:t>号日杂仓库发生</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rPr>
              <a:t>火灾现场</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3129"/>
                                        </p:tgtEl>
                                        <p:attrNameLst>
                                          <p:attrName>style.visibility</p:attrName>
                                        </p:attrNameLst>
                                      </p:cBhvr>
                                      <p:to>
                                        <p:strVal val="visible"/>
                                      </p:to>
                                    </p:set>
                                    <p:animEffect filter="">
                                      <p:cBhvr>
                                        <p:cTn id="7" dur="1000"/>
                                        <p:tgtEl>
                                          <p:spTgt spid="133129"/>
                                        </p:tgtEl>
                                      </p:cBhvr>
                                    </p:animEffect>
                                    <p:anim calcmode="lin" valueType="num">
                                      <p:cBhvr>
                                        <p:cTn id="8" dur="1000" fill="hold"/>
                                        <p:tgtEl>
                                          <p:spTgt spid="133129"/>
                                        </p:tgtEl>
                                        <p:attrNameLst>
                                          <p:attrName>ppt_x</p:attrName>
                                        </p:attrNameLst>
                                      </p:cBhvr>
                                      <p:tavLst>
                                        <p:tav tm="0">
                                          <p:val>
                                            <p:strVal val="#ppt_x"/>
                                          </p:val>
                                        </p:tav>
                                        <p:tav tm="100000">
                                          <p:val>
                                            <p:strVal val="#ppt_x"/>
                                          </p:val>
                                        </p:tav>
                                      </p:tavLst>
                                    </p:anim>
                                    <p:anim calcmode="lin" valueType="num">
                                      <p:cBhvr>
                                        <p:cTn id="9" dur="1000" fill="hold"/>
                                        <p:tgtEl>
                                          <p:spTgt spid="133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9"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41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41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414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415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415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415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415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4154" name="Rectangle 1"/>
          <p:cNvSpPr>
            <a:spLocks noChangeArrowheads="1"/>
          </p:cNvSpPr>
          <p:nvPr/>
        </p:nvSpPr>
        <p:spPr bwMode="auto">
          <a:xfrm>
            <a:off x="215900" y="5953125"/>
            <a:ext cx="8748713" cy="457200"/>
          </a:xfrm>
          <a:prstGeom prst="rect">
            <a:avLst/>
          </a:prstGeom>
          <a:noFill/>
          <a:ln w="9525" cap="flat" cmpd="sng">
            <a:noFill/>
            <a:miter lim="800000"/>
          </a:ln>
          <a:effectLst/>
        </p:spPr>
        <p:txBody>
          <a:bodyPr anchor="ctr">
            <a:spAutoFit/>
          </a:bodyPr>
          <a:lstStyle/>
          <a:p>
            <a:r>
              <a:rPr lang="en-US" sz="2400" b="1">
                <a:solidFill>
                  <a:srgbClr val="FFFF00"/>
                </a:solidFill>
                <a:latin typeface="仿宋_GB2312" pitchFamily="49" charset="-122"/>
                <a:ea typeface="仿宋_GB2312" pitchFamily="49" charset="-122"/>
              </a:rPr>
              <a:t>2015</a:t>
            </a:r>
            <a:r>
              <a:rPr lang="zh-CN" altLang="en-US" sz="2400" b="1">
                <a:solidFill>
                  <a:srgbClr val="FFFF00"/>
                </a:solidFill>
                <a:latin typeface="仿宋_GB2312" pitchFamily="49" charset="-122"/>
                <a:ea typeface="仿宋_GB2312" pitchFamily="49" charset="-122"/>
              </a:rPr>
              <a:t>年元月</a:t>
            </a:r>
            <a:r>
              <a:rPr lang="en-US" sz="2400" b="1">
                <a:solidFill>
                  <a:srgbClr val="FFFF00"/>
                </a:solidFill>
                <a:latin typeface="仿宋_GB2312" pitchFamily="49" charset="-122"/>
                <a:ea typeface="仿宋_GB2312" pitchFamily="49" charset="-122"/>
              </a:rPr>
              <a:t>4</a:t>
            </a:r>
            <a:r>
              <a:rPr lang="zh-CN" altLang="en-US" sz="2400" b="1">
                <a:solidFill>
                  <a:srgbClr val="FFFF00"/>
                </a:solidFill>
                <a:latin typeface="仿宋_GB2312" pitchFamily="49" charset="-122"/>
                <a:ea typeface="仿宋_GB2312" pitchFamily="49" charset="-122"/>
              </a:rPr>
              <a:t>日</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rPr>
              <a:t>哈尔滨商业大学附近一建筑工地突发大火</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endParaRPr>
          </a:p>
        </p:txBody>
      </p:sp>
      <p:pic>
        <p:nvPicPr>
          <p:cNvPr id="134155" name="图片 4" descr="现场火光冲天。"/>
          <p:cNvPicPr>
            <a:picLocks noChangeArrowheads="1"/>
          </p:cNvPicPr>
          <p:nvPr/>
        </p:nvPicPr>
        <p:blipFill>
          <a:blip r:embed="rId4"/>
          <a:stretch>
            <a:fillRect/>
          </a:stretch>
        </p:blipFill>
        <p:spPr bwMode="auto">
          <a:xfrm>
            <a:off x="612775" y="909638"/>
            <a:ext cx="7559675" cy="4967287"/>
          </a:xfrm>
          <a:prstGeom prst="rect">
            <a:avLst/>
          </a:prstGeom>
          <a:noFill/>
          <a:ln w="9525" cap="flat" cmpd="sng">
            <a:noFill/>
            <a:bevel/>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4153"/>
                                        </p:tgtEl>
                                        <p:attrNameLst>
                                          <p:attrName>style.visibility</p:attrName>
                                        </p:attrNameLst>
                                      </p:cBhvr>
                                      <p:to>
                                        <p:strVal val="visible"/>
                                      </p:to>
                                    </p:set>
                                    <p:animEffect filter="">
                                      <p:cBhvr>
                                        <p:cTn id="7" dur="1000"/>
                                        <p:tgtEl>
                                          <p:spTgt spid="134153"/>
                                        </p:tgtEl>
                                      </p:cBhvr>
                                    </p:animEffect>
                                    <p:anim calcmode="lin" valueType="num">
                                      <p:cBhvr>
                                        <p:cTn id="8" dur="1000" fill="hold"/>
                                        <p:tgtEl>
                                          <p:spTgt spid="134153"/>
                                        </p:tgtEl>
                                        <p:attrNameLst>
                                          <p:attrName>ppt_x</p:attrName>
                                        </p:attrNameLst>
                                      </p:cBhvr>
                                      <p:tavLst>
                                        <p:tav tm="0">
                                          <p:val>
                                            <p:strVal val="#ppt_x"/>
                                          </p:val>
                                        </p:tav>
                                        <p:tav tm="100000">
                                          <p:val>
                                            <p:strVal val="#ppt_x"/>
                                          </p:val>
                                        </p:tav>
                                      </p:tavLst>
                                    </p:anim>
                                    <p:anim calcmode="lin" valueType="num">
                                      <p:cBhvr>
                                        <p:cTn id="9" dur="1000" fill="hold"/>
                                        <p:tgtEl>
                                          <p:spTgt spid="134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53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53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53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53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53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53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5369" name="TextBox 14"/>
          <p:cNvSpPr>
            <a:spLocks noChangeArrowheads="1"/>
          </p:cNvSpPr>
          <p:nvPr/>
        </p:nvSpPr>
        <p:spPr bwMode="auto">
          <a:xfrm>
            <a:off x="36513" y="836613"/>
            <a:ext cx="9217025" cy="5973762"/>
          </a:xfrm>
          <a:prstGeom prst="rect">
            <a:avLst/>
          </a:prstGeom>
          <a:noFill/>
          <a:ln w="9525">
            <a:noFill/>
            <a:miter lim="800000"/>
          </a:ln>
        </p:spPr>
        <p:txBody>
          <a:bodyPr>
            <a:spAutoFit/>
          </a:bodyPr>
          <a:lstStyle/>
          <a:p>
            <a:pPr>
              <a:lnSpc>
                <a:spcPts val="35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7、第三十六条规定：劳动者享有下列职业卫生保护权利：</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（1）获得职业卫生教育、培训；</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（2）获得职业健康检查、职业病诊疗、康复等职业病防治服务；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（3）了解工作场所产生或者可能产生的职业病危害因素、危害后果和应当采取的职业病防护措施；</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（４）要求用人单位提供符合防治职业病要求的职业病防护设施和个人使用的职业病防护用品，改善工作条件；</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（５）对违反职业病防治法律、法规以及危及生命健康的行为提出批评、检举和控告；</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（６）拒绝违章指挥和强令进行没有职业病防护措施的作业；</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（７）参与用人单位职业卫生工作的民主管理，对职业病防治工作提出意见和建议。</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eaLnBrk="1" hangingPunct="1">
              <a:lnSpc>
                <a:spcPct val="150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5369"/>
                                        </p:tgtEl>
                                        <p:attrNameLst>
                                          <p:attrName>style.visibility</p:attrName>
                                        </p:attrNameLst>
                                      </p:cBhvr>
                                      <p:to>
                                        <p:strVal val="visible"/>
                                      </p:to>
                                    </p:set>
                                    <p:animEffect filter="">
                                      <p:cBhvr>
                                        <p:cTn id="7" dur="1000"/>
                                        <p:tgtEl>
                                          <p:spTgt spid="15369"/>
                                        </p:tgtEl>
                                      </p:cBhvr>
                                    </p:animEffect>
                                    <p:anim calcmode="lin" valueType="num">
                                      <p:cBhvr>
                                        <p:cTn id="8" dur="1000" fill="hold"/>
                                        <p:tgtEl>
                                          <p:spTgt spid="15369"/>
                                        </p:tgtEl>
                                        <p:attrNameLst>
                                          <p:attrName>ppt_x</p:attrName>
                                        </p:attrNameLst>
                                      </p:cBhvr>
                                      <p:tavLst>
                                        <p:tav tm="0">
                                          <p:val>
                                            <p:strVal val="#ppt_x"/>
                                          </p:val>
                                        </p:tav>
                                        <p:tav tm="100000">
                                          <p:val>
                                            <p:strVal val="#ppt_x"/>
                                          </p:val>
                                        </p:tav>
                                      </p:tavLst>
                                    </p:anim>
                                    <p:anim calcmode="lin" valueType="num">
                                      <p:cBhvr>
                                        <p:cTn id="9" dur="1000" fill="hold"/>
                                        <p:tgtEl>
                                          <p:spTgt spid="153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5369">
                                            <p:txEl>
                                              <p:pRg st="0" end="0"/>
                                            </p:txEl>
                                          </p:spTgt>
                                        </p:tgtEl>
                                        <p:attrNameLst>
                                          <p:attrName>style.visibility</p:attrName>
                                        </p:attrNameLst>
                                      </p:cBhvr>
                                      <p:to>
                                        <p:strVal val="visible"/>
                                      </p:to>
                                    </p:set>
                                    <p:anim calcmode="lin" valueType="num">
                                      <p:cBhvr>
                                        <p:cTn id="13" dur="500" fill="hold"/>
                                        <p:tgtEl>
                                          <p:spTgt spid="1536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536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5369">
                                            <p:txEl>
                                              <p:pRg st="1" end="1"/>
                                            </p:txEl>
                                          </p:spTgt>
                                        </p:tgtEl>
                                        <p:attrNameLst>
                                          <p:attrName>style.visibility</p:attrName>
                                        </p:attrNameLst>
                                      </p:cBhvr>
                                      <p:to>
                                        <p:strVal val="visible"/>
                                      </p:to>
                                    </p:set>
                                    <p:anim calcmode="lin" valueType="num">
                                      <p:cBhvr>
                                        <p:cTn id="18" dur="500" fill="hold"/>
                                        <p:tgtEl>
                                          <p:spTgt spid="1536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536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5369">
                                            <p:txEl>
                                              <p:pRg st="2" end="2"/>
                                            </p:txEl>
                                          </p:spTgt>
                                        </p:tgtEl>
                                        <p:attrNameLst>
                                          <p:attrName>style.visibility</p:attrName>
                                        </p:attrNameLst>
                                      </p:cBhvr>
                                      <p:to>
                                        <p:strVal val="visible"/>
                                      </p:to>
                                    </p:set>
                                    <p:anim calcmode="lin" valueType="num">
                                      <p:cBhvr>
                                        <p:cTn id="23" dur="500" fill="hold"/>
                                        <p:tgtEl>
                                          <p:spTgt spid="1536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536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5369">
                                            <p:txEl>
                                              <p:pRg st="3" end="3"/>
                                            </p:txEl>
                                          </p:spTgt>
                                        </p:tgtEl>
                                        <p:attrNameLst>
                                          <p:attrName>style.visibility</p:attrName>
                                        </p:attrNameLst>
                                      </p:cBhvr>
                                      <p:to>
                                        <p:strVal val="visible"/>
                                      </p:to>
                                    </p:set>
                                    <p:anim calcmode="lin" valueType="num">
                                      <p:cBhvr>
                                        <p:cTn id="28" dur="500" fill="hold"/>
                                        <p:tgtEl>
                                          <p:spTgt spid="1536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536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5369">
                                            <p:txEl>
                                              <p:pRg st="4" end="4"/>
                                            </p:txEl>
                                          </p:spTgt>
                                        </p:tgtEl>
                                        <p:attrNameLst>
                                          <p:attrName>style.visibility</p:attrName>
                                        </p:attrNameLst>
                                      </p:cBhvr>
                                      <p:to>
                                        <p:strVal val="visible"/>
                                      </p:to>
                                    </p:set>
                                    <p:anim calcmode="lin" valueType="num">
                                      <p:cBhvr>
                                        <p:cTn id="33" dur="500" fill="hold"/>
                                        <p:tgtEl>
                                          <p:spTgt spid="15369">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536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5369">
                                            <p:txEl>
                                              <p:pRg st="5" end="5"/>
                                            </p:txEl>
                                          </p:spTgt>
                                        </p:tgtEl>
                                        <p:attrNameLst>
                                          <p:attrName>style.visibility</p:attrName>
                                        </p:attrNameLst>
                                      </p:cBhvr>
                                      <p:to>
                                        <p:strVal val="visible"/>
                                      </p:to>
                                    </p:set>
                                    <p:anim calcmode="lin" valueType="num">
                                      <p:cBhvr>
                                        <p:cTn id="38" dur="500" fill="hold"/>
                                        <p:tgtEl>
                                          <p:spTgt spid="15369">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5369">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5369">
                                            <p:txEl>
                                              <p:pRg st="6" end="6"/>
                                            </p:txEl>
                                          </p:spTgt>
                                        </p:tgtEl>
                                        <p:attrNameLst>
                                          <p:attrName>style.visibility</p:attrName>
                                        </p:attrNameLst>
                                      </p:cBhvr>
                                      <p:to>
                                        <p:strVal val="visible"/>
                                      </p:to>
                                    </p:set>
                                    <p:anim calcmode="lin" valueType="num">
                                      <p:cBhvr>
                                        <p:cTn id="43" dur="500" fill="hold"/>
                                        <p:tgtEl>
                                          <p:spTgt spid="15369">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5369">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15369">
                                            <p:txEl>
                                              <p:pRg st="7" end="7"/>
                                            </p:txEl>
                                          </p:spTgt>
                                        </p:tgtEl>
                                        <p:attrNameLst>
                                          <p:attrName>style.visibility</p:attrName>
                                        </p:attrNameLst>
                                      </p:cBhvr>
                                      <p:to>
                                        <p:strVal val="visible"/>
                                      </p:to>
                                    </p:set>
                                    <p:anim calcmode="lin" valueType="num">
                                      <p:cBhvr>
                                        <p:cTn id="48" dur="500" fill="hold"/>
                                        <p:tgtEl>
                                          <p:spTgt spid="15369">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15369">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15369">
                                            <p:txEl>
                                              <p:pRg st="8" end="8"/>
                                            </p:txEl>
                                          </p:spTgt>
                                        </p:tgtEl>
                                        <p:attrNameLst>
                                          <p:attrName>style.visibility</p:attrName>
                                        </p:attrNameLst>
                                      </p:cBhvr>
                                      <p:to>
                                        <p:strVal val="visible"/>
                                      </p:to>
                                    </p:set>
                                    <p:anim calcmode="lin" valueType="num">
                                      <p:cBhvr>
                                        <p:cTn id="53" dur="500" fill="hold"/>
                                        <p:tgtEl>
                                          <p:spTgt spid="15369">
                                            <p:txEl>
                                              <p:pRg st="8" end="8"/>
                                            </p:txEl>
                                          </p:spTgt>
                                        </p:tgtEl>
                                        <p:attrNameLst>
                                          <p:attrName>ppt_x</p:attrName>
                                        </p:attrNameLst>
                                      </p:cBhvr>
                                      <p:tavLst>
                                        <p:tav tm="0">
                                          <p:val>
                                            <p:strVal val="1+#ppt_w/2"/>
                                          </p:val>
                                        </p:tav>
                                        <p:tav tm="100000">
                                          <p:val>
                                            <p:strVal val="#ppt_x"/>
                                          </p:val>
                                        </p:tav>
                                      </p:tavLst>
                                    </p:anim>
                                    <p:anim calcmode="lin" valueType="num">
                                      <p:cBhvr>
                                        <p:cTn id="54" dur="500" fill="hold"/>
                                        <p:tgtEl>
                                          <p:spTgt spid="1536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51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51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517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51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51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51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5177"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5178" name="Rectangle 7"/>
          <p:cNvSpPr>
            <a:spLocks noChangeArrowheads="1"/>
          </p:cNvSpPr>
          <p:nvPr/>
        </p:nvSpPr>
        <p:spPr bwMode="auto">
          <a:xfrm>
            <a:off x="-36513" y="258763"/>
            <a:ext cx="9217026" cy="6126162"/>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r>
              <a:rPr lang="zh-CN" altLang="en-US" sz="2800" b="1">
                <a:effectLst>
                  <a:outerShdw blurRad="38100" dist="38100" dir="2700000" algn="tl">
                    <a:srgbClr val="FFFFFF"/>
                  </a:outerShdw>
                </a:effectLst>
                <a:latin typeface="仿宋_GB2312" pitchFamily="49" charset="-122"/>
                <a:ea typeface="仿宋_GB2312" pitchFamily="49" charset="-122"/>
              </a:rPr>
              <a:t> </a:t>
            </a:r>
            <a:endParaRPr lang="zh-CN" altLang="en-US" sz="2800" b="1">
              <a:effectLst>
                <a:outerShdw blurRad="38100" dist="38100" dir="2700000" algn="tl">
                  <a:srgbClr val="FFFFFF"/>
                </a:outerShdw>
              </a:effectLst>
              <a:latin typeface="仿宋_GB2312" pitchFamily="49" charset="-122"/>
              <a:ea typeface="仿宋_GB2312" pitchFamily="49" charset="-122"/>
            </a:endParaRPr>
          </a:p>
          <a:p>
            <a:r>
              <a:rPr lang="zh-CN" altLang="en-US" sz="3200" b="1">
                <a:solidFill>
                  <a:srgbClr val="FF0000"/>
                </a:solidFill>
                <a:latin typeface="仿宋_GB2312" pitchFamily="49" charset="-122"/>
                <a:ea typeface="仿宋_GB2312" pitchFamily="49" charset="-122"/>
              </a:rPr>
              <a:t>五、隧道坍塌、爆炸安全事故</a:t>
            </a:r>
            <a:endParaRPr lang="en-US" sz="3200" b="1">
              <a:solidFill>
                <a:srgbClr val="FF0000"/>
              </a:solidFill>
              <a:latin typeface="仿宋_GB2312" pitchFamily="49" charset="-122"/>
              <a:ea typeface="仿宋_GB2312" pitchFamily="49" charset="-122"/>
            </a:endParaRPr>
          </a:p>
          <a:p>
            <a:br>
              <a:rPr lang="zh-CN" altLang="en-US" sz="2800">
                <a:latin typeface="仿宋_GB2312" pitchFamily="49" charset="-122"/>
                <a:ea typeface="仿宋_GB2312" pitchFamily="49" charset="-122"/>
              </a:rPr>
            </a:br>
            <a:r>
              <a:rPr lang="zh-CN" altLang="en-US" sz="2800">
                <a:latin typeface="仿宋_GB2312" pitchFamily="49" charset="-122"/>
                <a:ea typeface="仿宋_GB2312" pitchFamily="49" charset="-122"/>
              </a:rPr>
              <a:t>    </a:t>
            </a:r>
            <a:r>
              <a:rPr lang="zh-CN" altLang="en-US" sz="2800" b="1">
                <a:solidFill>
                  <a:srgbClr val="FF0000"/>
                </a:solidFill>
                <a:latin typeface="仿宋_GB2312" pitchFamily="49" charset="-122"/>
                <a:ea typeface="仿宋_GB2312" pitchFamily="49" charset="-122"/>
              </a:rPr>
              <a:t>贵州隧道坍塌事故</a:t>
            </a:r>
            <a:endParaRPr lang="en-US" sz="2800" b="1">
              <a:latin typeface="仿宋_GB2312" pitchFamily="49" charset="-122"/>
              <a:ea typeface="仿宋_GB2312" pitchFamily="49" charset="-122"/>
            </a:endParaRPr>
          </a:p>
          <a:p>
            <a:r>
              <a:rPr lang="en-US" sz="2800" b="1">
                <a:latin typeface="仿宋_GB2312" pitchFamily="49" charset="-122"/>
                <a:ea typeface="仿宋_GB2312" pitchFamily="49" charset="-122"/>
              </a:rPr>
              <a:t>    </a:t>
            </a:r>
            <a:r>
              <a:rPr lang="en-US" sz="2800" b="1">
                <a:solidFill>
                  <a:srgbClr val="FFFF66"/>
                </a:solidFill>
                <a:latin typeface="仿宋_GB2312" pitchFamily="49" charset="-122"/>
                <a:ea typeface="仿宋_GB2312" pitchFamily="49" charset="-122"/>
              </a:rPr>
              <a:t>2014</a:t>
            </a:r>
            <a:r>
              <a:rPr lang="zh-CN" altLang="en-US" sz="2800" b="1">
                <a:solidFill>
                  <a:srgbClr val="FFFF66"/>
                </a:solidFill>
                <a:latin typeface="仿宋_GB2312" pitchFamily="49" charset="-122"/>
                <a:ea typeface="仿宋_GB2312" pitchFamily="49" charset="-122"/>
              </a:rPr>
              <a:t>年</a:t>
            </a:r>
            <a:r>
              <a:rPr lang="en-US" sz="2800" b="1">
                <a:solidFill>
                  <a:srgbClr val="FFFF66"/>
                </a:solidFill>
                <a:latin typeface="仿宋_GB2312" pitchFamily="49" charset="-122"/>
                <a:ea typeface="仿宋_GB2312" pitchFamily="49" charset="-122"/>
              </a:rPr>
              <a:t>8</a:t>
            </a:r>
            <a:r>
              <a:rPr lang="zh-CN" altLang="en-US" sz="2800" b="1">
                <a:solidFill>
                  <a:srgbClr val="FFFF66"/>
                </a:solidFill>
                <a:latin typeface="仿宋_GB2312" pitchFamily="49" charset="-122"/>
                <a:ea typeface="仿宋_GB2312" pitchFamily="49" charset="-122"/>
              </a:rPr>
              <a:t>月１０日晚１９时５０分左右，贵州省石阡县境内一处在建高速公路隧道发生塌方，经初步核实，有１３人被困。截至</a:t>
            </a:r>
            <a:r>
              <a:rPr lang="en-US" sz="2800" b="1">
                <a:solidFill>
                  <a:srgbClr val="FFFF66"/>
                </a:solidFill>
                <a:latin typeface="仿宋_GB2312" pitchFamily="49" charset="-122"/>
                <a:ea typeface="仿宋_GB2312" pitchFamily="49" charset="-122"/>
              </a:rPr>
              <a:t>8</a:t>
            </a:r>
            <a:r>
              <a:rPr lang="zh-CN" altLang="en-US" sz="2800" b="1">
                <a:solidFill>
                  <a:srgbClr val="FFFF66"/>
                </a:solidFill>
                <a:latin typeface="仿宋_GB2312" pitchFamily="49" charset="-122"/>
                <a:ea typeface="仿宋_GB2312" pitchFamily="49" charset="-122"/>
              </a:rPr>
              <a:t>月</a:t>
            </a:r>
            <a:r>
              <a:rPr lang="en-US" sz="2800" b="1">
                <a:solidFill>
                  <a:srgbClr val="FFFF66"/>
                </a:solidFill>
                <a:latin typeface="仿宋_GB2312" pitchFamily="49" charset="-122"/>
                <a:ea typeface="仿宋_GB2312" pitchFamily="49" charset="-122"/>
              </a:rPr>
              <a:t>16</a:t>
            </a:r>
            <a:r>
              <a:rPr lang="zh-CN" altLang="en-US" sz="2800" b="1">
                <a:solidFill>
                  <a:srgbClr val="FFFF66"/>
                </a:solidFill>
                <a:latin typeface="仿宋_GB2312" pitchFamily="49" charset="-122"/>
                <a:ea typeface="仿宋_GB2312" pitchFamily="49" charset="-122"/>
              </a:rPr>
              <a:t>日</a:t>
            </a:r>
            <a:r>
              <a:rPr lang="en-US" sz="2800" b="1">
                <a:solidFill>
                  <a:srgbClr val="FFFF66"/>
                </a:solidFill>
                <a:latin typeface="仿宋_GB2312" pitchFamily="49" charset="-122"/>
                <a:ea typeface="仿宋_GB2312" pitchFamily="49" charset="-122"/>
              </a:rPr>
              <a:t>14</a:t>
            </a:r>
            <a:r>
              <a:rPr lang="zh-CN" altLang="en-US" sz="2800" b="1">
                <a:solidFill>
                  <a:srgbClr val="FFFF66"/>
                </a:solidFill>
                <a:latin typeface="仿宋_GB2312" pitchFamily="49" charset="-122"/>
                <a:ea typeface="仿宋_GB2312" pitchFamily="49" charset="-122"/>
              </a:rPr>
              <a:t>时</a:t>
            </a:r>
            <a:r>
              <a:rPr lang="en-US" sz="2800" b="1">
                <a:solidFill>
                  <a:srgbClr val="FFFF66"/>
                </a:solidFill>
                <a:latin typeface="仿宋_GB2312" pitchFamily="49" charset="-122"/>
                <a:ea typeface="仿宋_GB2312" pitchFamily="49" charset="-122"/>
              </a:rPr>
              <a:t>10</a:t>
            </a:r>
            <a:r>
              <a:rPr lang="zh-CN" altLang="en-US" sz="2800" b="1">
                <a:solidFill>
                  <a:srgbClr val="FFFF66"/>
                </a:solidFill>
                <a:latin typeface="仿宋_GB2312" pitchFamily="49" charset="-122"/>
                <a:ea typeface="仿宋_GB2312" pitchFamily="49" charset="-122"/>
              </a:rPr>
              <a:t>分，经过近</a:t>
            </a:r>
            <a:r>
              <a:rPr lang="en-US" sz="2800" b="1">
                <a:solidFill>
                  <a:srgbClr val="FFFF66"/>
                </a:solidFill>
                <a:latin typeface="仿宋_GB2312" pitchFamily="49" charset="-122"/>
                <a:ea typeface="仿宋_GB2312" pitchFamily="49" charset="-122"/>
              </a:rPr>
              <a:t>140</a:t>
            </a:r>
            <a:r>
              <a:rPr lang="zh-CN" altLang="en-US" sz="2800" b="1">
                <a:solidFill>
                  <a:srgbClr val="FFFF66"/>
                </a:solidFill>
                <a:latin typeface="仿宋_GB2312" pitchFamily="49" charset="-122"/>
                <a:ea typeface="仿宋_GB2312" pitchFamily="49" charset="-122"/>
              </a:rPr>
              <a:t>小时全力救援，打通了右洞小断面救援逃生通道，</a:t>
            </a:r>
            <a:r>
              <a:rPr lang="en-US" sz="2800" b="1">
                <a:solidFill>
                  <a:srgbClr val="FFFF66"/>
                </a:solidFill>
                <a:latin typeface="仿宋_GB2312" pitchFamily="49" charset="-122"/>
                <a:ea typeface="仿宋_GB2312" pitchFamily="49" charset="-122"/>
              </a:rPr>
              <a:t>13</a:t>
            </a:r>
            <a:r>
              <a:rPr lang="zh-CN" altLang="en-US" sz="2800" b="1">
                <a:solidFill>
                  <a:srgbClr val="FFFF66"/>
                </a:solidFill>
                <a:latin typeface="仿宋_GB2312" pitchFamily="49" charset="-122"/>
                <a:ea typeface="仿宋_GB2312" pitchFamily="49" charset="-122"/>
              </a:rPr>
              <a:t>名被困人员安全救出。</a:t>
            </a:r>
            <a:endParaRPr lang="zh-CN" altLang="en-US" sz="2800">
              <a:solidFill>
                <a:srgbClr val="FFFF66"/>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solidFill>
                <a:srgbClr val="FFFF00"/>
              </a:solidFill>
              <a:latin typeface="仿宋_GB2312" pitchFamily="49" charset="-122"/>
              <a:ea typeface="仿宋_GB2312" pitchFamily="49" charset="-122"/>
            </a:endParaRPr>
          </a:p>
          <a:p>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5177"/>
                                        </p:tgtEl>
                                        <p:attrNameLst>
                                          <p:attrName>style.visibility</p:attrName>
                                        </p:attrNameLst>
                                      </p:cBhvr>
                                      <p:to>
                                        <p:strVal val="visible"/>
                                      </p:to>
                                    </p:set>
                                    <p:animEffect filter="">
                                      <p:cBhvr>
                                        <p:cTn id="7" dur="1000"/>
                                        <p:tgtEl>
                                          <p:spTgt spid="135177"/>
                                        </p:tgtEl>
                                      </p:cBhvr>
                                    </p:animEffect>
                                    <p:anim calcmode="lin" valueType="num">
                                      <p:cBhvr>
                                        <p:cTn id="8" dur="1000" fill="hold"/>
                                        <p:tgtEl>
                                          <p:spTgt spid="135177"/>
                                        </p:tgtEl>
                                        <p:attrNameLst>
                                          <p:attrName>ppt_x</p:attrName>
                                        </p:attrNameLst>
                                      </p:cBhvr>
                                      <p:tavLst>
                                        <p:tav tm="0">
                                          <p:val>
                                            <p:strVal val="#ppt_x"/>
                                          </p:val>
                                        </p:tav>
                                        <p:tav tm="100000">
                                          <p:val>
                                            <p:strVal val="#ppt_x"/>
                                          </p:val>
                                        </p:tav>
                                      </p:tavLst>
                                    </p:anim>
                                    <p:anim calcmode="lin" valueType="num">
                                      <p:cBhvr>
                                        <p:cTn id="9" dur="1000" fill="hold"/>
                                        <p:tgtEl>
                                          <p:spTgt spid="135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61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61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619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61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61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62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6201"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6202" name="Rectangle 7"/>
          <p:cNvSpPr>
            <a:spLocks noChangeArrowheads="1"/>
          </p:cNvSpPr>
          <p:nvPr/>
        </p:nvSpPr>
        <p:spPr bwMode="auto">
          <a:xfrm>
            <a:off x="-36513" y="1782763"/>
            <a:ext cx="9217026" cy="3078162"/>
          </a:xfrm>
          <a:prstGeom prst="rect">
            <a:avLst/>
          </a:prstGeom>
          <a:noFill/>
          <a:ln w="9525" cap="flat" cmpd="sng">
            <a:noFill/>
            <a:bevel/>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r>
              <a:rPr lang="zh-CN" altLang="en-US" sz="2800" b="1">
                <a:effectLst>
                  <a:outerShdw blurRad="38100" dist="38100" dir="2700000" algn="tl">
                    <a:srgbClr val="FFFFFF"/>
                  </a:outerShdw>
                </a:effectLst>
                <a:latin typeface="仿宋_GB2312" pitchFamily="49" charset="-122"/>
                <a:ea typeface="仿宋_GB2312" pitchFamily="49" charset="-122"/>
              </a:rPr>
              <a:t> </a:t>
            </a:r>
            <a:endParaRPr lang="zh-CN" altLang="en-US" sz="2800" b="1">
              <a:effectLst>
                <a:outerShdw blurRad="38100" dist="38100" dir="2700000" algn="tl">
                  <a:srgbClr val="FFFFFF"/>
                </a:outerShdw>
              </a:effectLst>
              <a:latin typeface="仿宋_GB2312" pitchFamily="49" charset="-122"/>
              <a:ea typeface="仿宋_GB2312" pitchFamily="49" charset="-122"/>
            </a:endParaRPr>
          </a:p>
          <a:p>
            <a:endParaRPr lang="zh-CN" altLang="en-US" sz="2800">
              <a:solidFill>
                <a:srgbClr val="FFFF66"/>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solidFill>
                <a:srgbClr val="FFFF00"/>
              </a:solidFill>
              <a:latin typeface="仿宋_GB2312" pitchFamily="49" charset="-122"/>
              <a:ea typeface="仿宋_GB2312" pitchFamily="49" charset="-122"/>
            </a:endParaRPr>
          </a:p>
          <a:p>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pic>
        <p:nvPicPr>
          <p:cNvPr id="136203" name="Picture 2" descr="D:\360浏览器\360se6\Application\User Data\temp\bc8ecc4c-58de-4a13-baa4-d0ad5d12b5f4.jpg"/>
          <p:cNvPicPr>
            <a:picLocks noChangeAspect="1" noChangeArrowheads="1"/>
          </p:cNvPicPr>
          <p:nvPr/>
        </p:nvPicPr>
        <p:blipFill>
          <a:blip r:embed="rId4"/>
          <a:stretch>
            <a:fillRect/>
          </a:stretch>
        </p:blipFill>
        <p:spPr bwMode="auto">
          <a:xfrm>
            <a:off x="900113" y="981075"/>
            <a:ext cx="7199312" cy="5483225"/>
          </a:xfrm>
          <a:prstGeom prst="rect">
            <a:avLst/>
          </a:prstGeom>
          <a:noFill/>
          <a:ln w="9525" cap="flat" cmpd="sng">
            <a:noFill/>
            <a:bevel/>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6201"/>
                                        </p:tgtEl>
                                        <p:attrNameLst>
                                          <p:attrName>style.visibility</p:attrName>
                                        </p:attrNameLst>
                                      </p:cBhvr>
                                      <p:to>
                                        <p:strVal val="visible"/>
                                      </p:to>
                                    </p:set>
                                    <p:animEffect filter="">
                                      <p:cBhvr>
                                        <p:cTn id="7" dur="1000"/>
                                        <p:tgtEl>
                                          <p:spTgt spid="136201"/>
                                        </p:tgtEl>
                                      </p:cBhvr>
                                    </p:animEffect>
                                    <p:anim calcmode="lin" valueType="num">
                                      <p:cBhvr>
                                        <p:cTn id="8" dur="1000" fill="hold"/>
                                        <p:tgtEl>
                                          <p:spTgt spid="136201"/>
                                        </p:tgtEl>
                                        <p:attrNameLst>
                                          <p:attrName>ppt_x</p:attrName>
                                        </p:attrNameLst>
                                      </p:cBhvr>
                                      <p:tavLst>
                                        <p:tav tm="0">
                                          <p:val>
                                            <p:strVal val="#ppt_x"/>
                                          </p:val>
                                        </p:tav>
                                        <p:tav tm="100000">
                                          <p:val>
                                            <p:strVal val="#ppt_x"/>
                                          </p:val>
                                        </p:tav>
                                      </p:tavLst>
                                    </p:anim>
                                    <p:anim calcmode="lin" valueType="num">
                                      <p:cBhvr>
                                        <p:cTn id="9" dur="1000" fill="hold"/>
                                        <p:tgtEl>
                                          <p:spTgt spid="136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idx="4294967295"/>
          </p:nvPr>
        </p:nvSpPr>
        <p:spPr>
          <a:xfrm>
            <a:off x="971550" y="549275"/>
            <a:ext cx="7958138" cy="1046163"/>
          </a:xfrm>
        </p:spPr>
        <p:txBody>
          <a:bodyPr/>
          <a:lstStyle/>
          <a:p>
            <a:r>
              <a:rPr lang="en-US" sz="4100">
                <a:solidFill>
                  <a:srgbClr val="FF0000"/>
                </a:solidFill>
                <a:effectLst>
                  <a:outerShdw blurRad="38100" dist="38100" dir="2700000" algn="tl">
                    <a:srgbClr val="C0C0C0"/>
                  </a:outerShdw>
                </a:effectLst>
                <a:ea typeface="黑体" panose="02010609060101010101" pitchFamily="49" charset="-122"/>
              </a:rPr>
              <a:t>2011.5.19</a:t>
            </a:r>
            <a:r>
              <a:rPr lang="zh-CN" altLang="en-US" sz="4100">
                <a:solidFill>
                  <a:srgbClr val="FF0000"/>
                </a:solidFill>
                <a:effectLst>
                  <a:outerShdw blurRad="38100" dist="38100" dir="2700000" algn="tl">
                    <a:srgbClr val="C0C0C0"/>
                  </a:outerShdw>
                </a:effectLst>
                <a:ea typeface="黑体" panose="02010609060101010101" pitchFamily="49" charset="-122"/>
              </a:rPr>
              <a:t>炎汝八面山隧道爆炸</a:t>
            </a:r>
            <a:r>
              <a:rPr lang="zh-CN" altLang="en-US" sz="3600">
                <a:effectLst>
                  <a:outerShdw blurRad="38100" dist="38100" dir="2700000" algn="tl">
                    <a:srgbClr val="C0C0C0"/>
                  </a:outerShdw>
                </a:effectLst>
              </a:rPr>
              <a:t> </a:t>
            </a:r>
            <a:r>
              <a:rPr lang="zh-CN" altLang="en-US" b="1">
                <a:effectLst>
                  <a:outerShdw blurRad="38100" dist="38100" dir="2700000" algn="tl">
                    <a:srgbClr val="C0C0C0"/>
                  </a:outerShdw>
                </a:effectLst>
              </a:rPr>
              <a:t>  </a:t>
            </a:r>
            <a:endParaRPr lang="zh-CN" altLang="en-US" b="1">
              <a:effectLst>
                <a:outerShdw blurRad="38100" dist="38100" dir="2700000" algn="tl">
                  <a:srgbClr val="C0C0C0"/>
                </a:outerShdw>
              </a:effectLst>
            </a:endParaRPr>
          </a:p>
        </p:txBody>
      </p:sp>
      <p:pic>
        <p:nvPicPr>
          <p:cNvPr id="137219" name="图片 7" descr="629_f91f19d8_cc95_5346_119c_3dc3be45e659_1.jpg"/>
          <p:cNvPicPr>
            <a:picLocks noChangeAspect="1" noChangeArrowheads="1"/>
          </p:cNvPicPr>
          <p:nvPr/>
        </p:nvPicPr>
        <p:blipFill>
          <a:blip r:embed="rId1"/>
          <a:stretch>
            <a:fillRect/>
          </a:stretch>
        </p:blipFill>
        <p:spPr bwMode="auto">
          <a:xfrm>
            <a:off x="0" y="1571625"/>
            <a:ext cx="9144000" cy="5286375"/>
          </a:xfrm>
          <a:prstGeom prst="rect">
            <a:avLst/>
          </a:prstGeom>
          <a:noFill/>
          <a:ln w="9525">
            <a:noFill/>
            <a:miter lim="800000"/>
            <a:headEnd/>
            <a:tailEnd/>
          </a:ln>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82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82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824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824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824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824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8249"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8250" name="Rectangle 7"/>
          <p:cNvSpPr>
            <a:spLocks noChangeArrowheads="1"/>
          </p:cNvSpPr>
          <p:nvPr/>
        </p:nvSpPr>
        <p:spPr bwMode="auto">
          <a:xfrm>
            <a:off x="-36513" y="-473075"/>
            <a:ext cx="9217026" cy="7588250"/>
          </a:xfrm>
          <a:prstGeom prst="rect">
            <a:avLst/>
          </a:prstGeom>
          <a:noFill/>
          <a:ln w="9525" cap="flat" cmpd="sng">
            <a:noFill/>
            <a:bevel/>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r>
              <a:rPr lang="zh-CN" altLang="en-US" sz="2800" b="1">
                <a:effectLst>
                  <a:outerShdw blurRad="38100" dist="38100" dir="2700000" algn="tl">
                    <a:srgbClr val="FFFFFF"/>
                  </a:outerShdw>
                </a:effectLst>
                <a:latin typeface="仿宋_GB2312" pitchFamily="49" charset="-122"/>
                <a:ea typeface="仿宋_GB2312" pitchFamily="49" charset="-122"/>
              </a:rPr>
              <a:t> </a:t>
            </a:r>
            <a:endParaRPr lang="zh-CN" altLang="en-US" sz="2800" b="1">
              <a:effectLst>
                <a:outerShdw blurRad="38100" dist="38100" dir="2700000" algn="tl">
                  <a:srgbClr val="FFFFFF"/>
                </a:outerShdw>
              </a:effectLst>
              <a:latin typeface="仿宋_GB2312" pitchFamily="49" charset="-122"/>
              <a:ea typeface="仿宋_GB2312" pitchFamily="49" charset="-122"/>
            </a:endParaRPr>
          </a:p>
          <a:p>
            <a:r>
              <a:rPr lang="zh-CN" altLang="en-US" sz="3200" b="1">
                <a:solidFill>
                  <a:srgbClr val="FF0000"/>
                </a:solidFill>
                <a:effectLst>
                  <a:outerShdw blurRad="38100" dist="38100" dir="2700000" algn="tl">
                    <a:srgbClr val="000000"/>
                  </a:outerShdw>
                </a:effectLst>
              </a:rPr>
              <a:t>六、我局近期三起桥梁安全事故案例</a:t>
            </a:r>
            <a:br>
              <a:rPr lang="en-US" sz="3200">
                <a:solidFill>
                  <a:srgbClr val="FF0000"/>
                </a:solidFill>
                <a:effectLst>
                  <a:outerShdw blurRad="38100" dist="38100" dir="2700000" algn="tl">
                    <a:srgbClr val="000000"/>
                  </a:outerShdw>
                </a:effectLst>
              </a:rPr>
            </a:br>
            <a:endParaRPr lang="en-US" sz="3200">
              <a:solidFill>
                <a:srgbClr val="FF0000"/>
              </a:solidFill>
              <a:effectLst>
                <a:outerShdw blurRad="38100" dist="38100" dir="2700000" algn="tl">
                  <a:srgbClr val="000000"/>
                </a:outerShdw>
              </a:effectLst>
            </a:endParaRPr>
          </a:p>
          <a:p>
            <a:r>
              <a:rPr lang="zh-CN" altLang="en-US" b="1">
                <a:solidFill>
                  <a:srgbClr val="FFFF00"/>
                </a:solidFill>
                <a:effectLst>
                  <a:outerShdw blurRad="38100" dist="38100" dir="2700000" algn="tl">
                    <a:srgbClr val="000000"/>
                  </a:outerShdw>
                </a:effectLst>
              </a:rPr>
              <a:t>          </a:t>
            </a:r>
            <a:r>
              <a:rPr lang="zh-CN" altLang="en-US" sz="2800" b="1">
                <a:solidFill>
                  <a:srgbClr val="FFFF00"/>
                </a:solidFill>
                <a:effectLst>
                  <a:outerShdw blurRad="38100" dist="38100" dir="2700000" algn="tl">
                    <a:srgbClr val="000000"/>
                  </a:outerShdw>
                </a:effectLst>
              </a:rPr>
              <a:t>赤石大桥主塔起火</a:t>
            </a:r>
            <a:r>
              <a:rPr lang="en-US" sz="2800" b="1">
                <a:solidFill>
                  <a:srgbClr val="FFFF00"/>
                </a:solidFill>
                <a:effectLst>
                  <a:outerShdw blurRad="38100" dist="38100" dir="2700000" algn="tl">
                    <a:srgbClr val="000000"/>
                  </a:outerShdw>
                </a:effectLst>
              </a:rPr>
              <a:t>9</a:t>
            </a:r>
            <a:r>
              <a:rPr lang="zh-CN" altLang="en-US" sz="2800" b="1">
                <a:solidFill>
                  <a:srgbClr val="FFFF00"/>
                </a:solidFill>
                <a:effectLst>
                  <a:outerShdw blurRad="38100" dist="38100" dir="2700000" algn="tl">
                    <a:srgbClr val="000000"/>
                  </a:outerShdw>
                </a:effectLst>
              </a:rPr>
              <a:t>根斜拉索断裂</a:t>
            </a:r>
            <a:r>
              <a:rPr lang="en-US" sz="4000"/>
              <a:t>      </a:t>
            </a:r>
            <a:endParaRPr lang="en-US" sz="4000"/>
          </a:p>
          <a:p>
            <a:r>
              <a:rPr lang="en-US" sz="4000"/>
              <a:t>     </a:t>
            </a:r>
            <a:r>
              <a:rPr lang="en-US" sz="2800" b="1">
                <a:solidFill>
                  <a:srgbClr val="FFFF00"/>
                </a:solidFill>
                <a:effectLst>
                  <a:outerShdw blurRad="38100" dist="38100" dir="2700000" algn="tl">
                    <a:srgbClr val="000000"/>
                  </a:outerShdw>
                </a:effectLst>
                <a:sym typeface="Arial" panose="020B0604020202020204" pitchFamily="34" charset="0"/>
              </a:rPr>
              <a:t>2014</a:t>
            </a:r>
            <a:r>
              <a:rPr lang="zh-CN" altLang="en-US" sz="2800" b="1">
                <a:solidFill>
                  <a:srgbClr val="FFFF00"/>
                </a:solidFill>
                <a:effectLst>
                  <a:outerShdw blurRad="38100" dist="38100" dir="2700000" algn="tl">
                    <a:srgbClr val="000000"/>
                  </a:outerShdw>
                </a:effectLst>
                <a:sym typeface="Arial" panose="020B0604020202020204" pitchFamily="34" charset="0"/>
              </a:rPr>
              <a:t>年</a:t>
            </a:r>
            <a:r>
              <a:rPr lang="en-US" sz="2800" b="1">
                <a:solidFill>
                  <a:srgbClr val="FFFF00"/>
                </a:solidFill>
                <a:effectLst>
                  <a:outerShdw blurRad="38100" dist="38100" dir="2700000" algn="tl">
                    <a:srgbClr val="000000"/>
                  </a:outerShdw>
                </a:effectLst>
                <a:sym typeface="Arial" panose="020B0604020202020204" pitchFamily="34" charset="0"/>
              </a:rPr>
              <a:t>10</a:t>
            </a:r>
            <a:r>
              <a:rPr lang="zh-CN" altLang="en-US" sz="2800" b="1">
                <a:solidFill>
                  <a:srgbClr val="FFFF00"/>
                </a:solidFill>
                <a:effectLst>
                  <a:outerShdw blurRad="38100" dist="38100" dir="2700000" algn="tl">
                    <a:srgbClr val="000000"/>
                  </a:outerShdw>
                </a:effectLst>
                <a:sym typeface="Arial" panose="020B0604020202020204" pitchFamily="34" charset="0"/>
              </a:rPr>
              <a:t>月</a:t>
            </a:r>
            <a:r>
              <a:rPr lang="en-US" sz="2800" b="1">
                <a:solidFill>
                  <a:srgbClr val="FFFF00"/>
                </a:solidFill>
                <a:effectLst>
                  <a:outerShdw blurRad="38100" dist="38100" dir="2700000" algn="tl">
                    <a:srgbClr val="000000"/>
                  </a:outerShdw>
                </a:effectLst>
                <a:sym typeface="Arial" panose="020B0604020202020204" pitchFamily="34" charset="0"/>
              </a:rPr>
              <a:t>29</a:t>
            </a:r>
            <a:r>
              <a:rPr lang="zh-CN" altLang="en-US" sz="2800" b="1">
                <a:solidFill>
                  <a:srgbClr val="FFFF00"/>
                </a:solidFill>
                <a:effectLst>
                  <a:outerShdw blurRad="38100" dist="38100" dir="2700000" algn="tl">
                    <a:srgbClr val="000000"/>
                  </a:outerShdw>
                </a:effectLst>
                <a:sym typeface="Arial" panose="020B0604020202020204" pitchFamily="34" charset="0"/>
              </a:rPr>
              <a:t>日下午，郴州市在建的厦蓉高速赤石特大桥</a:t>
            </a:r>
            <a:r>
              <a:rPr lang="en-US" sz="2800" b="1">
                <a:solidFill>
                  <a:srgbClr val="FFFF00"/>
                </a:solidFill>
                <a:effectLst>
                  <a:outerShdw blurRad="38100" dist="38100" dir="2700000" algn="tl">
                    <a:srgbClr val="000000"/>
                  </a:outerShdw>
                </a:effectLst>
                <a:sym typeface="Arial" panose="020B0604020202020204" pitchFamily="34" charset="0"/>
              </a:rPr>
              <a:t>6</a:t>
            </a:r>
            <a:r>
              <a:rPr lang="zh-CN" altLang="en-US" sz="2800" b="1">
                <a:solidFill>
                  <a:srgbClr val="FFFF00"/>
                </a:solidFill>
                <a:effectLst>
                  <a:outerShdw blurRad="38100" dist="38100" dir="2700000" algn="tl">
                    <a:srgbClr val="000000"/>
                  </a:outerShdw>
                </a:effectLst>
                <a:sym typeface="Arial" panose="020B0604020202020204" pitchFamily="34" charset="0"/>
              </a:rPr>
              <a:t>号桥墩左幅塔顶突发大火，事故导致</a:t>
            </a:r>
            <a:r>
              <a:rPr lang="en-US" sz="2800" b="1">
                <a:solidFill>
                  <a:srgbClr val="FFFF00"/>
                </a:solidFill>
                <a:effectLst>
                  <a:outerShdw blurRad="38100" dist="38100" dir="2700000" algn="tl">
                    <a:srgbClr val="000000"/>
                  </a:outerShdw>
                </a:effectLst>
                <a:sym typeface="Arial" panose="020B0604020202020204" pitchFamily="34" charset="0"/>
              </a:rPr>
              <a:t>6</a:t>
            </a:r>
            <a:r>
              <a:rPr lang="zh-CN" altLang="en-US" sz="2800" b="1">
                <a:solidFill>
                  <a:srgbClr val="FFFF00"/>
                </a:solidFill>
                <a:effectLst>
                  <a:outerShdw blurRad="38100" dist="38100" dir="2700000" algn="tl">
                    <a:srgbClr val="000000"/>
                  </a:outerShdw>
                </a:effectLst>
                <a:sym typeface="Arial" panose="020B0604020202020204" pitchFamily="34" charset="0"/>
              </a:rPr>
              <a:t>号桥墩左幅</a:t>
            </a:r>
            <a:r>
              <a:rPr lang="en-US" sz="2800" b="1">
                <a:solidFill>
                  <a:srgbClr val="FFFF00"/>
                </a:solidFill>
                <a:effectLst>
                  <a:outerShdw blurRad="38100" dist="38100" dir="2700000" algn="tl">
                    <a:srgbClr val="000000"/>
                  </a:outerShdw>
                </a:effectLst>
                <a:sym typeface="Arial" panose="020B0604020202020204" pitchFamily="34" charset="0"/>
              </a:rPr>
              <a:t>9</a:t>
            </a:r>
            <a:r>
              <a:rPr lang="zh-CN" altLang="en-US" sz="2800" b="1">
                <a:solidFill>
                  <a:srgbClr val="FFFF00"/>
                </a:solidFill>
                <a:effectLst>
                  <a:outerShdw blurRad="38100" dist="38100" dir="2700000" algn="tl">
                    <a:srgbClr val="000000"/>
                  </a:outerShdw>
                </a:effectLst>
                <a:sym typeface="Arial" panose="020B0604020202020204" pitchFamily="34" charset="0"/>
              </a:rPr>
              <a:t>根斜拉索断裂，断索侧桥面下降约</a:t>
            </a:r>
            <a:r>
              <a:rPr lang="en-US" sz="2800" b="1">
                <a:solidFill>
                  <a:srgbClr val="FFFF00"/>
                </a:solidFill>
                <a:effectLst>
                  <a:outerShdw blurRad="38100" dist="38100" dir="2700000" algn="tl">
                    <a:srgbClr val="000000"/>
                  </a:outerShdw>
                </a:effectLst>
                <a:sym typeface="Arial" panose="020B0604020202020204" pitchFamily="34" charset="0"/>
              </a:rPr>
              <a:t>2.15</a:t>
            </a:r>
            <a:r>
              <a:rPr lang="zh-CN" altLang="en-US" sz="2800" b="1">
                <a:solidFill>
                  <a:srgbClr val="FFFF00"/>
                </a:solidFill>
                <a:effectLst>
                  <a:outerShdw blurRad="38100" dist="38100" dir="2700000" algn="tl">
                    <a:srgbClr val="000000"/>
                  </a:outerShdw>
                </a:effectLst>
                <a:sym typeface="Arial" panose="020B0604020202020204" pitchFamily="34" charset="0"/>
              </a:rPr>
              <a:t>米、未断索侧桥面下降约</a:t>
            </a:r>
            <a:r>
              <a:rPr lang="en-US" sz="2800" b="1">
                <a:solidFill>
                  <a:srgbClr val="FFFF00"/>
                </a:solidFill>
                <a:effectLst>
                  <a:outerShdw blurRad="38100" dist="38100" dir="2700000" algn="tl">
                    <a:srgbClr val="000000"/>
                  </a:outerShdw>
                </a:effectLst>
                <a:sym typeface="Arial" panose="020B0604020202020204" pitchFamily="34" charset="0"/>
              </a:rPr>
              <a:t>0.95</a:t>
            </a:r>
            <a:r>
              <a:rPr lang="zh-CN" altLang="en-US" sz="2800" b="1">
                <a:solidFill>
                  <a:srgbClr val="FFFF00"/>
                </a:solidFill>
                <a:effectLst>
                  <a:outerShdw blurRad="38100" dist="38100" dir="2700000" algn="tl">
                    <a:srgbClr val="000000"/>
                  </a:outerShdw>
                </a:effectLst>
                <a:sym typeface="Arial" panose="020B0604020202020204" pitchFamily="34" charset="0"/>
              </a:rPr>
              <a:t>米。</a:t>
            </a:r>
            <a:endParaRPr lang="en-US" sz="3200" b="1">
              <a:solidFill>
                <a:srgbClr val="FFFF00"/>
              </a:solidFill>
              <a:effectLst>
                <a:outerShdw blurRad="38100" dist="38100" dir="2700000" algn="tl">
                  <a:srgbClr val="000000"/>
                </a:outerShdw>
              </a:effectLst>
              <a:sym typeface="Arial" panose="020B0604020202020204" pitchFamily="34" charset="0"/>
            </a:endParaRPr>
          </a:p>
          <a:p>
            <a:r>
              <a:rPr lang="en-US" sz="2800" b="1">
                <a:solidFill>
                  <a:srgbClr val="FFFF00"/>
                </a:solidFill>
                <a:effectLst>
                  <a:outerShdw blurRad="38100" dist="38100" dir="2700000" algn="tl">
                    <a:srgbClr val="000000"/>
                  </a:outerShdw>
                </a:effectLst>
                <a:sym typeface="Arial" panose="020B0604020202020204" pitchFamily="34" charset="0"/>
              </a:rPr>
              <a:t>       </a:t>
            </a:r>
            <a:r>
              <a:rPr lang="zh-CN" altLang="en-US" sz="2800" b="1">
                <a:solidFill>
                  <a:srgbClr val="FFFF00"/>
                </a:solidFill>
                <a:effectLst>
                  <a:outerShdw blurRad="38100" dist="38100" dir="2700000" algn="tl">
                    <a:srgbClr val="000000"/>
                  </a:outerShdw>
                </a:effectLst>
                <a:sym typeface="Arial" panose="020B0604020202020204" pitchFamily="34" charset="0"/>
              </a:rPr>
              <a:t>赤石特大桥是世界第一大跨径高墩多塔混凝土斜拉桥，主塔最高达</a:t>
            </a:r>
            <a:r>
              <a:rPr lang="en-US" sz="2800" b="1">
                <a:solidFill>
                  <a:srgbClr val="FFFF00"/>
                </a:solidFill>
                <a:effectLst>
                  <a:outerShdw blurRad="38100" dist="38100" dir="2700000" algn="tl">
                    <a:srgbClr val="000000"/>
                  </a:outerShdw>
                </a:effectLst>
                <a:sym typeface="Arial" panose="020B0604020202020204" pitchFamily="34" charset="0"/>
              </a:rPr>
              <a:t>286</a:t>
            </a:r>
            <a:r>
              <a:rPr lang="zh-CN" altLang="en-US" sz="2800" b="1">
                <a:solidFill>
                  <a:srgbClr val="FFFF00"/>
                </a:solidFill>
                <a:effectLst>
                  <a:outerShdw blurRad="38100" dist="38100" dir="2700000" algn="tl">
                    <a:srgbClr val="000000"/>
                  </a:outerShdw>
                </a:effectLst>
                <a:sym typeface="Arial" panose="020B0604020202020204" pitchFamily="34" charset="0"/>
              </a:rPr>
              <a:t>米，平均高度约</a:t>
            </a:r>
            <a:r>
              <a:rPr lang="en-US" sz="2800" b="1">
                <a:solidFill>
                  <a:srgbClr val="FFFF00"/>
                </a:solidFill>
                <a:effectLst>
                  <a:outerShdw blurRad="38100" dist="38100" dir="2700000" algn="tl">
                    <a:srgbClr val="000000"/>
                  </a:outerShdw>
                </a:effectLst>
                <a:sym typeface="Arial" panose="020B0604020202020204" pitchFamily="34" charset="0"/>
              </a:rPr>
              <a:t>270</a:t>
            </a:r>
            <a:r>
              <a:rPr lang="zh-CN" altLang="en-US" sz="2800" b="1">
                <a:solidFill>
                  <a:srgbClr val="FFFF00"/>
                </a:solidFill>
                <a:effectLst>
                  <a:outerShdw blurRad="38100" dist="38100" dir="2700000" algn="tl">
                    <a:srgbClr val="000000"/>
                  </a:outerShdw>
                </a:effectLst>
                <a:sym typeface="Arial" panose="020B0604020202020204" pitchFamily="34" charset="0"/>
              </a:rPr>
              <a:t>米，桥面距地面最高达</a:t>
            </a:r>
            <a:r>
              <a:rPr lang="en-US" sz="2800" b="1">
                <a:solidFill>
                  <a:srgbClr val="FFFF00"/>
                </a:solidFill>
                <a:effectLst>
                  <a:outerShdw blurRad="38100" dist="38100" dir="2700000" algn="tl">
                    <a:srgbClr val="000000"/>
                  </a:outerShdw>
                </a:effectLst>
                <a:sym typeface="Arial" panose="020B0604020202020204" pitchFamily="34" charset="0"/>
              </a:rPr>
              <a:t>183</a:t>
            </a:r>
            <a:r>
              <a:rPr lang="zh-CN" altLang="en-US" sz="2800" b="1">
                <a:solidFill>
                  <a:srgbClr val="FFFF00"/>
                </a:solidFill>
                <a:effectLst>
                  <a:outerShdw blurRad="38100" dist="38100" dir="2700000" algn="tl">
                    <a:srgbClr val="000000"/>
                  </a:outerShdw>
                </a:effectLst>
                <a:sym typeface="Arial" panose="020B0604020202020204" pitchFamily="34" charset="0"/>
              </a:rPr>
              <a:t>米，最大跨径</a:t>
            </a:r>
            <a:r>
              <a:rPr lang="en-US" sz="2800" b="1">
                <a:solidFill>
                  <a:srgbClr val="FFFF00"/>
                </a:solidFill>
                <a:effectLst>
                  <a:outerShdw blurRad="38100" dist="38100" dir="2700000" algn="tl">
                    <a:srgbClr val="000000"/>
                  </a:outerShdw>
                </a:effectLst>
                <a:sym typeface="Arial" panose="020B0604020202020204" pitchFamily="34" charset="0"/>
              </a:rPr>
              <a:t>380</a:t>
            </a:r>
            <a:r>
              <a:rPr lang="zh-CN" altLang="en-US" sz="2800" b="1">
                <a:solidFill>
                  <a:srgbClr val="FFFF00"/>
                </a:solidFill>
                <a:effectLst>
                  <a:outerShdw blurRad="38100" dist="38100" dir="2700000" algn="tl">
                    <a:srgbClr val="000000"/>
                  </a:outerShdw>
                </a:effectLst>
                <a:sym typeface="Arial" panose="020B0604020202020204" pitchFamily="34" charset="0"/>
              </a:rPr>
              <a:t>米，主桥全长</a:t>
            </a:r>
            <a:r>
              <a:rPr lang="en-US" sz="2800" b="1">
                <a:solidFill>
                  <a:srgbClr val="FFFF00"/>
                </a:solidFill>
                <a:effectLst>
                  <a:outerShdw blurRad="38100" dist="38100" dir="2700000" algn="tl">
                    <a:srgbClr val="000000"/>
                  </a:outerShdw>
                </a:effectLst>
                <a:sym typeface="Arial" panose="020B0604020202020204" pitchFamily="34" charset="0"/>
              </a:rPr>
              <a:t>1470</a:t>
            </a:r>
            <a:r>
              <a:rPr lang="zh-CN" altLang="en-US" sz="2800" b="1">
                <a:solidFill>
                  <a:srgbClr val="FFFF00"/>
                </a:solidFill>
                <a:effectLst>
                  <a:outerShdw blurRad="38100" dist="38100" dir="2700000" algn="tl">
                    <a:srgbClr val="000000"/>
                  </a:outerShdw>
                </a:effectLst>
                <a:sym typeface="Arial" panose="020B0604020202020204" pitchFamily="34" charset="0"/>
              </a:rPr>
              <a:t>米。计划</a:t>
            </a:r>
            <a:r>
              <a:rPr lang="en-US" sz="2800" b="1">
                <a:solidFill>
                  <a:srgbClr val="FFFF00"/>
                </a:solidFill>
                <a:effectLst>
                  <a:outerShdw blurRad="38100" dist="38100" dir="2700000" algn="tl">
                    <a:srgbClr val="000000"/>
                  </a:outerShdw>
                </a:effectLst>
                <a:sym typeface="Arial" panose="020B0604020202020204" pitchFamily="34" charset="0"/>
              </a:rPr>
              <a:t>2014</a:t>
            </a:r>
            <a:r>
              <a:rPr lang="zh-CN" altLang="en-US" sz="2800" b="1">
                <a:solidFill>
                  <a:srgbClr val="FFFF00"/>
                </a:solidFill>
                <a:effectLst>
                  <a:outerShdw blurRad="38100" dist="38100" dir="2700000" algn="tl">
                    <a:srgbClr val="000000"/>
                  </a:outerShdw>
                </a:effectLst>
                <a:sym typeface="Arial" panose="020B0604020202020204" pitchFamily="34" charset="0"/>
              </a:rPr>
              <a:t>年底建成通车。</a:t>
            </a:r>
            <a:r>
              <a:rPr lang="zh-CN" altLang="en-US" sz="4000" b="1">
                <a:solidFill>
                  <a:srgbClr val="FFFF00"/>
                </a:solidFill>
                <a:latin typeface="仿宋_GB2312" pitchFamily="49" charset="-122"/>
                <a:ea typeface="仿宋_GB2312" pitchFamily="49" charset="-122"/>
              </a:rPr>
              <a:t> </a:t>
            </a:r>
            <a:endParaRPr lang="zh-CN" altLang="en-US" sz="4000" b="1">
              <a:solidFill>
                <a:srgbClr val="FFFF00"/>
              </a:solidFill>
              <a:latin typeface="仿宋_GB2312" pitchFamily="49" charset="-122"/>
              <a:ea typeface="仿宋_GB2312" pitchFamily="49" charset="-122"/>
            </a:endParaRPr>
          </a:p>
          <a:p>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8249"/>
                                        </p:tgtEl>
                                        <p:attrNameLst>
                                          <p:attrName>style.visibility</p:attrName>
                                        </p:attrNameLst>
                                      </p:cBhvr>
                                      <p:to>
                                        <p:strVal val="visible"/>
                                      </p:to>
                                    </p:set>
                                    <p:animEffect filter="">
                                      <p:cBhvr>
                                        <p:cTn id="7" dur="1000"/>
                                        <p:tgtEl>
                                          <p:spTgt spid="138249"/>
                                        </p:tgtEl>
                                      </p:cBhvr>
                                    </p:animEffect>
                                    <p:anim calcmode="lin" valueType="num">
                                      <p:cBhvr>
                                        <p:cTn id="8" dur="1000" fill="hold"/>
                                        <p:tgtEl>
                                          <p:spTgt spid="138249"/>
                                        </p:tgtEl>
                                        <p:attrNameLst>
                                          <p:attrName>ppt_x</p:attrName>
                                        </p:attrNameLst>
                                      </p:cBhvr>
                                      <p:tavLst>
                                        <p:tav tm="0">
                                          <p:val>
                                            <p:strVal val="#ppt_x"/>
                                          </p:val>
                                        </p:tav>
                                        <p:tav tm="100000">
                                          <p:val>
                                            <p:strVal val="#ppt_x"/>
                                          </p:val>
                                        </p:tav>
                                      </p:tavLst>
                                    </p:anim>
                                    <p:anim calcmode="lin" valueType="num">
                                      <p:cBhvr>
                                        <p:cTn id="9" dur="1000" fill="hold"/>
                                        <p:tgtEl>
                                          <p:spTgt spid="138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9"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392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392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392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392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392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392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a:p>
        </p:txBody>
      </p:sp>
      <p:sp>
        <p:nvSpPr>
          <p:cNvPr id="13927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139274" name="Rectangle 7"/>
          <p:cNvSpPr>
            <a:spLocks noChangeArrowheads="1"/>
          </p:cNvSpPr>
          <p:nvPr/>
        </p:nvSpPr>
        <p:spPr bwMode="auto">
          <a:xfrm>
            <a:off x="-36513" y="471488"/>
            <a:ext cx="9217026" cy="5699125"/>
          </a:xfrm>
          <a:prstGeom prst="rect">
            <a:avLst/>
          </a:prstGeom>
          <a:noFill/>
          <a:ln w="9525" cap="flat" cmpd="sng">
            <a:noFill/>
            <a:miter lim="800000"/>
          </a:ln>
          <a:effectLst/>
        </p:spPr>
        <p:txBody>
          <a:bodyPr anchor="ctr">
            <a:spAutoFit/>
          </a:bodyPr>
          <a:lstStyle/>
          <a:p>
            <a:r>
              <a:rPr lang="zh-CN" altLang="en-US" sz="2000">
                <a:latin typeface="仿宋_GB2312" pitchFamily="49" charset="-122"/>
                <a:ea typeface="仿宋_GB2312" pitchFamily="49" charset="-122"/>
              </a:rPr>
              <a:t> </a:t>
            </a:r>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endParaRPr lang="zh-CN" altLang="en-US" sz="2800" b="1">
              <a:solidFill>
                <a:srgbClr val="FF0000"/>
              </a:solidFill>
            </a:endParaRPr>
          </a:p>
          <a:p>
            <a:r>
              <a:rPr lang="zh-CN" altLang="en-US" sz="2800" b="1">
                <a:solidFill>
                  <a:srgbClr val="FF0000"/>
                </a:solidFill>
              </a:rPr>
              <a:t>     </a:t>
            </a:r>
            <a:r>
              <a:rPr lang="zh-CN" altLang="en-US" sz="2800" b="1">
                <a:effectLst>
                  <a:outerShdw blurRad="38100" dist="38100" dir="2700000" algn="tl">
                    <a:srgbClr val="FFFFFF"/>
                  </a:outerShdw>
                </a:effectLst>
                <a:latin typeface="仿宋_GB2312" pitchFamily="49" charset="-122"/>
                <a:ea typeface="仿宋_GB2312" pitchFamily="49" charset="-122"/>
              </a:rPr>
              <a:t> </a:t>
            </a:r>
            <a:endParaRPr lang="zh-CN" altLang="en-US" sz="2800" b="1">
              <a:effectLst>
                <a:outerShdw blurRad="38100" dist="38100" dir="2700000" algn="tl">
                  <a:srgbClr val="FFFFFF"/>
                </a:outerShdw>
              </a:effectLst>
              <a:latin typeface="仿宋_GB2312" pitchFamily="49" charset="-122"/>
              <a:ea typeface="仿宋_GB2312" pitchFamily="49" charset="-122"/>
            </a:endParaRPr>
          </a:p>
          <a:p>
            <a:r>
              <a:rPr lang="zh-CN" altLang="en-US" sz="3200">
                <a:solidFill>
                  <a:srgbClr val="FF0000"/>
                </a:solidFill>
                <a:effectLst>
                  <a:outerShdw blurRad="38100" dist="38100" dir="2700000" algn="tl">
                    <a:srgbClr val="000000"/>
                  </a:outerShdw>
                </a:effectLst>
              </a:rPr>
              <a:t>　　</a:t>
            </a:r>
            <a:r>
              <a:rPr lang="en-US" sz="2800">
                <a:solidFill>
                  <a:srgbClr val="FFFF66"/>
                </a:solidFill>
              </a:rPr>
              <a:t>2014</a:t>
            </a:r>
            <a:r>
              <a:rPr lang="zh-CN" altLang="en-US" sz="2800">
                <a:solidFill>
                  <a:srgbClr val="FFFF66"/>
                </a:solidFill>
              </a:rPr>
              <a:t>年</a:t>
            </a:r>
            <a:r>
              <a:rPr lang="en-US" sz="2800">
                <a:solidFill>
                  <a:srgbClr val="FFFF66"/>
                </a:solidFill>
              </a:rPr>
              <a:t>10</a:t>
            </a:r>
            <a:r>
              <a:rPr lang="zh-CN" altLang="en-US" sz="2800">
                <a:solidFill>
                  <a:srgbClr val="FFFF66"/>
                </a:solidFill>
              </a:rPr>
              <a:t>月</a:t>
            </a:r>
            <a:r>
              <a:rPr lang="en-US" sz="2800">
                <a:solidFill>
                  <a:srgbClr val="FFFF66"/>
                </a:solidFill>
              </a:rPr>
              <a:t>29</a:t>
            </a:r>
            <a:r>
              <a:rPr lang="zh-CN" altLang="en-US" sz="2800">
                <a:solidFill>
                  <a:srgbClr val="FFFF66"/>
                </a:solidFill>
              </a:rPr>
              <a:t>日下午，郴州市在建的厦蓉高速赤石特大桥</a:t>
            </a:r>
            <a:r>
              <a:rPr lang="en-US" sz="2800">
                <a:solidFill>
                  <a:srgbClr val="FFFF66"/>
                </a:solidFill>
              </a:rPr>
              <a:t>6</a:t>
            </a:r>
            <a:r>
              <a:rPr lang="zh-CN" altLang="en-US" sz="2800">
                <a:solidFill>
                  <a:srgbClr val="FFFF66"/>
                </a:solidFill>
              </a:rPr>
              <a:t>号桥墩左幅塔顶突发大火，事故导致</a:t>
            </a:r>
            <a:r>
              <a:rPr lang="en-US" sz="2800">
                <a:solidFill>
                  <a:srgbClr val="FFFF66"/>
                </a:solidFill>
              </a:rPr>
              <a:t>6</a:t>
            </a:r>
            <a:r>
              <a:rPr lang="zh-CN" altLang="en-US" sz="2800">
                <a:solidFill>
                  <a:srgbClr val="FFFF66"/>
                </a:solidFill>
              </a:rPr>
              <a:t>号桥墩左幅</a:t>
            </a:r>
            <a:r>
              <a:rPr lang="en-US" sz="2800">
                <a:solidFill>
                  <a:srgbClr val="FFFF66"/>
                </a:solidFill>
              </a:rPr>
              <a:t>9</a:t>
            </a:r>
            <a:r>
              <a:rPr lang="zh-CN" altLang="en-US" sz="2800">
                <a:solidFill>
                  <a:srgbClr val="FFFF66"/>
                </a:solidFill>
              </a:rPr>
              <a:t>根斜拉索断裂，断索侧桥面下降约</a:t>
            </a:r>
            <a:r>
              <a:rPr lang="en-US" sz="2800">
                <a:solidFill>
                  <a:srgbClr val="FFFF66"/>
                </a:solidFill>
              </a:rPr>
              <a:t>2.15</a:t>
            </a:r>
            <a:r>
              <a:rPr lang="zh-CN" altLang="en-US" sz="2800">
                <a:solidFill>
                  <a:srgbClr val="FFFF66"/>
                </a:solidFill>
              </a:rPr>
              <a:t>米、未断索侧桥面下降约</a:t>
            </a:r>
            <a:r>
              <a:rPr lang="en-US" sz="2800">
                <a:solidFill>
                  <a:srgbClr val="FFFF66"/>
                </a:solidFill>
              </a:rPr>
              <a:t>0.95</a:t>
            </a:r>
            <a:r>
              <a:rPr lang="zh-CN" altLang="en-US" sz="2800">
                <a:solidFill>
                  <a:srgbClr val="FFFF66"/>
                </a:solidFill>
              </a:rPr>
              <a:t>米。</a:t>
            </a:r>
            <a:endParaRPr lang="en-US" sz="2800">
              <a:solidFill>
                <a:srgbClr val="FFFF66"/>
              </a:solidFill>
            </a:endParaRPr>
          </a:p>
          <a:p>
            <a:r>
              <a:rPr lang="en-US" sz="2800">
                <a:solidFill>
                  <a:srgbClr val="FFFF66"/>
                </a:solidFill>
              </a:rPr>
              <a:t>         </a:t>
            </a:r>
            <a:r>
              <a:rPr lang="zh-CN" altLang="en-US" sz="2800">
                <a:solidFill>
                  <a:srgbClr val="FFFF66"/>
                </a:solidFill>
              </a:rPr>
              <a:t>赤石特大桥是世界第一大跨径高墩多塔混凝土斜拉桥，主塔最高达</a:t>
            </a:r>
            <a:r>
              <a:rPr lang="en-US" sz="2800">
                <a:solidFill>
                  <a:srgbClr val="FFFF66"/>
                </a:solidFill>
              </a:rPr>
              <a:t>286</a:t>
            </a:r>
            <a:r>
              <a:rPr lang="zh-CN" altLang="en-US" sz="2800">
                <a:solidFill>
                  <a:srgbClr val="FFFF66"/>
                </a:solidFill>
              </a:rPr>
              <a:t>米，平均高度约</a:t>
            </a:r>
            <a:r>
              <a:rPr lang="en-US" sz="2800">
                <a:solidFill>
                  <a:srgbClr val="FFFF66"/>
                </a:solidFill>
              </a:rPr>
              <a:t>270</a:t>
            </a:r>
            <a:r>
              <a:rPr lang="zh-CN" altLang="en-US" sz="2800">
                <a:solidFill>
                  <a:srgbClr val="FFFF66"/>
                </a:solidFill>
              </a:rPr>
              <a:t>米，桥面距地面最高达</a:t>
            </a:r>
            <a:r>
              <a:rPr lang="en-US" sz="2800">
                <a:solidFill>
                  <a:srgbClr val="FFFF66"/>
                </a:solidFill>
              </a:rPr>
              <a:t>183</a:t>
            </a:r>
            <a:r>
              <a:rPr lang="zh-CN" altLang="en-US" sz="2800">
                <a:solidFill>
                  <a:srgbClr val="FFFF66"/>
                </a:solidFill>
              </a:rPr>
              <a:t>米，最大跨径</a:t>
            </a:r>
            <a:r>
              <a:rPr lang="en-US" sz="2800">
                <a:solidFill>
                  <a:srgbClr val="FFFF66"/>
                </a:solidFill>
              </a:rPr>
              <a:t>380</a:t>
            </a:r>
            <a:r>
              <a:rPr lang="zh-CN" altLang="en-US" sz="2800">
                <a:solidFill>
                  <a:srgbClr val="FFFF66"/>
                </a:solidFill>
              </a:rPr>
              <a:t>米，主桥全长</a:t>
            </a:r>
            <a:r>
              <a:rPr lang="en-US" sz="2800">
                <a:solidFill>
                  <a:srgbClr val="FFFF66"/>
                </a:solidFill>
              </a:rPr>
              <a:t>1470</a:t>
            </a:r>
            <a:r>
              <a:rPr lang="zh-CN" altLang="en-US" sz="2800">
                <a:solidFill>
                  <a:srgbClr val="FFFF66"/>
                </a:solidFill>
              </a:rPr>
              <a:t>米。计划</a:t>
            </a:r>
            <a:r>
              <a:rPr lang="en-US" sz="2800">
                <a:solidFill>
                  <a:srgbClr val="FFFF66"/>
                </a:solidFill>
              </a:rPr>
              <a:t>2014</a:t>
            </a:r>
            <a:r>
              <a:rPr lang="zh-CN" altLang="en-US" sz="2800">
                <a:solidFill>
                  <a:srgbClr val="FFFF66"/>
                </a:solidFill>
              </a:rPr>
              <a:t>年底建成通车。</a:t>
            </a:r>
            <a:endParaRPr lang="zh-CN" altLang="en-US" sz="2800">
              <a:solidFill>
                <a:srgbClr val="FFFF66"/>
              </a:solidFill>
            </a:endParaRPr>
          </a:p>
          <a:p>
            <a:endParaRPr lang="zh-CN" altLang="en-US" sz="2800" b="1">
              <a:solidFill>
                <a:srgbClr val="FFFF00"/>
              </a:solidFill>
              <a:latin typeface="仿宋_GB2312" pitchFamily="49" charset="-122"/>
              <a:ea typeface="仿宋_GB2312" pitchFamily="49" charset="-122"/>
            </a:endParaRPr>
          </a:p>
          <a:p>
            <a:r>
              <a:rPr lang="zh-CN" altLang="en-US" sz="2800" b="1">
                <a:solidFill>
                  <a:srgbClr val="FFFF00"/>
                </a:solidFill>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p:txBody>
      </p:sp>
      <p:pic>
        <p:nvPicPr>
          <p:cNvPr id="139275" name="Picture 11"/>
          <p:cNvPicPr>
            <a:picLocks noChangeAspect="1" noChangeArrowheads="1"/>
          </p:cNvPicPr>
          <p:nvPr/>
        </p:nvPicPr>
        <p:blipFill>
          <a:blip r:embed="rId4"/>
          <a:stretch>
            <a:fillRect/>
          </a:stretch>
        </p:blipFill>
        <p:spPr bwMode="auto">
          <a:xfrm>
            <a:off x="1835150" y="1196975"/>
            <a:ext cx="5048250" cy="5524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39273"/>
                                        </p:tgtEl>
                                        <p:attrNameLst>
                                          <p:attrName>style.visibility</p:attrName>
                                        </p:attrNameLst>
                                      </p:cBhvr>
                                      <p:to>
                                        <p:strVal val="visible"/>
                                      </p:to>
                                    </p:set>
                                    <p:animEffect filter="">
                                      <p:cBhvr>
                                        <p:cTn id="7" dur="1000"/>
                                        <p:tgtEl>
                                          <p:spTgt spid="139273"/>
                                        </p:tgtEl>
                                      </p:cBhvr>
                                    </p:animEffect>
                                    <p:anim calcmode="lin" valueType="num">
                                      <p:cBhvr>
                                        <p:cTn id="8" dur="1000" fill="hold"/>
                                        <p:tgtEl>
                                          <p:spTgt spid="139273"/>
                                        </p:tgtEl>
                                        <p:attrNameLst>
                                          <p:attrName>ppt_x</p:attrName>
                                        </p:attrNameLst>
                                      </p:cBhvr>
                                      <p:tavLst>
                                        <p:tav tm="0">
                                          <p:val>
                                            <p:strVal val="#ppt_x"/>
                                          </p:val>
                                        </p:tav>
                                        <p:tav tm="100000">
                                          <p:val>
                                            <p:strVal val="#ppt_x"/>
                                          </p:val>
                                        </p:tav>
                                      </p:tavLst>
                                    </p:anim>
                                    <p:anim calcmode="lin" valueType="num">
                                      <p:cBhvr>
                                        <p:cTn id="9" dur="1000" fill="hold"/>
                                        <p:tgtEl>
                                          <p:spTgt spid="139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idx="4294967295"/>
          </p:nvPr>
        </p:nvSpPr>
        <p:spPr>
          <a:xfrm>
            <a:off x="457200" y="228600"/>
            <a:ext cx="8229600" cy="1143000"/>
          </a:xfrm>
        </p:spPr>
        <p:txBody>
          <a:bodyPr/>
          <a:lstStyle/>
          <a:p>
            <a:br>
              <a:rPr lang="en-US">
                <a:solidFill>
                  <a:srgbClr val="FF0000"/>
                </a:solidFill>
                <a:effectLst>
                  <a:outerShdw blurRad="38100" dist="38100" dir="2700000" algn="tl">
                    <a:srgbClr val="C0C0C0"/>
                  </a:outerShdw>
                </a:effectLst>
              </a:rPr>
            </a:br>
            <a:br>
              <a:rPr lang="en-US">
                <a:solidFill>
                  <a:srgbClr val="FF0000"/>
                </a:solidFill>
                <a:effectLst>
                  <a:outerShdw blurRad="38100" dist="38100" dir="2700000" algn="tl">
                    <a:srgbClr val="C0C0C0"/>
                  </a:outerShdw>
                </a:effectLst>
              </a:rPr>
            </a:br>
            <a:r>
              <a:rPr lang="en-US">
                <a:solidFill>
                  <a:srgbClr val="FF0000"/>
                </a:solidFill>
                <a:effectLst>
                  <a:outerShdw blurRad="38100" dist="38100" dir="2700000" algn="tl">
                    <a:srgbClr val="C0C0C0"/>
                  </a:outerShdw>
                </a:effectLst>
              </a:rPr>
              <a:t>  </a:t>
            </a:r>
            <a:r>
              <a:rPr lang="zh-CN" altLang="en-US" b="1">
                <a:solidFill>
                  <a:srgbClr val="FF0000"/>
                </a:solidFill>
                <a:effectLst>
                  <a:outerShdw blurRad="38100" dist="38100" dir="2700000" algn="tl">
                    <a:srgbClr val="C0C0C0"/>
                  </a:outerShdw>
                </a:effectLst>
              </a:rPr>
              <a:t>赤石大桥主塔起火</a:t>
            </a:r>
            <a:r>
              <a:rPr lang="en-US" b="1">
                <a:solidFill>
                  <a:srgbClr val="FF0000"/>
                </a:solidFill>
                <a:effectLst>
                  <a:outerShdw blurRad="38100" dist="38100" dir="2700000" algn="tl">
                    <a:srgbClr val="C0C0C0"/>
                  </a:outerShdw>
                </a:effectLst>
              </a:rPr>
              <a:t>9</a:t>
            </a:r>
            <a:r>
              <a:rPr lang="zh-CN" altLang="en-US" b="1">
                <a:solidFill>
                  <a:srgbClr val="FF0000"/>
                </a:solidFill>
                <a:effectLst>
                  <a:outerShdw blurRad="38100" dist="38100" dir="2700000" algn="tl">
                    <a:srgbClr val="C0C0C0"/>
                  </a:outerShdw>
                </a:effectLst>
              </a:rPr>
              <a:t>根斜拉索断裂</a:t>
            </a:r>
            <a:br>
              <a:rPr lang="zh-CN" altLang="en-US">
                <a:effectLst>
                  <a:outerShdw blurRad="38100" dist="38100" dir="2700000" algn="tl">
                    <a:srgbClr val="C0C0C0"/>
                  </a:outerShdw>
                </a:effectLst>
              </a:rPr>
            </a:br>
            <a:br>
              <a:rPr lang="en-US">
                <a:solidFill>
                  <a:srgbClr val="FF0000"/>
                </a:solidFill>
                <a:effectLst>
                  <a:outerShdw blurRad="38100" dist="38100" dir="2700000" algn="tl">
                    <a:srgbClr val="C0C0C0"/>
                  </a:outerShdw>
                </a:effectLst>
              </a:rPr>
            </a:br>
            <a:endParaRPr lang="zh-CN" altLang="en-US">
              <a:effectLst>
                <a:outerShdw blurRad="38100" dist="38100" dir="2700000" algn="tl">
                  <a:srgbClr val="C0C0C0"/>
                </a:outerShdw>
              </a:effectLst>
            </a:endParaRPr>
          </a:p>
        </p:txBody>
      </p:sp>
      <p:pic>
        <p:nvPicPr>
          <p:cNvPr id="140291" name="{2C16E295-4A9E-4418-B135-DC4721F4BE22}" descr="201410310738233159"/>
          <p:cNvPicPr>
            <a:picLocks noGrp="1" noChangeArrowheads="1"/>
          </p:cNvPicPr>
          <p:nvPr>
            <p:ph idx="4294967295"/>
          </p:nvPr>
        </p:nvPicPr>
        <p:blipFill>
          <a:blip r:embed="rId1"/>
          <a:stretch>
            <a:fillRect/>
          </a:stretch>
        </p:blipFill>
        <p:spPr>
          <a:xfrm>
            <a:off x="214313" y="1357313"/>
            <a:ext cx="8715375" cy="5500687"/>
          </a:xfrm>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标题 1"/>
          <p:cNvSpPr>
            <a:spLocks noGrp="1"/>
          </p:cNvSpPr>
          <p:nvPr>
            <p:ph type="title" idx="4294967295"/>
          </p:nvPr>
        </p:nvSpPr>
        <p:spPr>
          <a:xfrm>
            <a:off x="357188" y="285750"/>
            <a:ext cx="8258175" cy="942975"/>
          </a:xfrm>
        </p:spPr>
        <p:txBody>
          <a:bodyPr/>
          <a:lstStyle/>
          <a:p>
            <a:br>
              <a:rPr lang="en-US" sz="3600" b="1">
                <a:solidFill>
                  <a:srgbClr val="FF0000"/>
                </a:solidFill>
                <a:effectLst>
                  <a:outerShdw blurRad="38100" dist="38100" dir="2700000" algn="tl">
                    <a:srgbClr val="C0C0C0"/>
                  </a:outerShdw>
                </a:effectLst>
              </a:rPr>
            </a:br>
            <a:r>
              <a:rPr lang="en-US" sz="3600" b="1">
                <a:solidFill>
                  <a:srgbClr val="FF0000"/>
                </a:solidFill>
                <a:effectLst>
                  <a:outerShdw blurRad="38100" dist="38100" dir="2700000" algn="tl">
                    <a:srgbClr val="C0C0C0"/>
                  </a:outerShdw>
                </a:effectLst>
              </a:rPr>
              <a:t>9</a:t>
            </a:r>
            <a:r>
              <a:rPr lang="zh-CN" altLang="en-US" sz="3600" b="1">
                <a:solidFill>
                  <a:srgbClr val="FF0000"/>
                </a:solidFill>
                <a:effectLst>
                  <a:outerShdw blurRad="38100" dist="38100" dir="2700000" algn="tl">
                    <a:srgbClr val="C0C0C0"/>
                  </a:outerShdw>
                </a:effectLst>
              </a:rPr>
              <a:t>根拉绳断裂的桥面一侧下沉两米多</a:t>
            </a:r>
            <a:br>
              <a:rPr lang="zh-CN" altLang="en-US">
                <a:solidFill>
                  <a:srgbClr val="FF0000"/>
                </a:solidFill>
                <a:effectLst>
                  <a:outerShdw blurRad="38100" dist="38100" dir="2700000" algn="tl">
                    <a:srgbClr val="C0C0C0"/>
                  </a:outerShdw>
                </a:effectLst>
              </a:rPr>
            </a:br>
            <a:endParaRPr lang="zh-CN" altLang="en-US">
              <a:solidFill>
                <a:srgbClr val="FF0000"/>
              </a:solidFill>
              <a:effectLst>
                <a:outerShdw blurRad="38100" dist="38100" dir="2700000" algn="tl">
                  <a:srgbClr val="C0C0C0"/>
                </a:outerShdw>
              </a:effectLst>
            </a:endParaRPr>
          </a:p>
        </p:txBody>
      </p:sp>
      <p:pic>
        <p:nvPicPr>
          <p:cNvPr id="141315" name="内容占位符 3" descr="湖南一在建大桥拉绳断裂桥面下沉"/>
          <p:cNvPicPr>
            <a:picLocks noGrp="1" noChangeArrowheads="1"/>
          </p:cNvPicPr>
          <p:nvPr>
            <p:ph idx="4294967295"/>
          </p:nvPr>
        </p:nvPicPr>
        <p:blipFill>
          <a:blip r:embed="rId1"/>
          <a:stretch>
            <a:fillRect/>
          </a:stretch>
        </p:blipFill>
        <p:spPr>
          <a:xfrm>
            <a:off x="285750" y="1214438"/>
            <a:ext cx="8643938" cy="5643562"/>
          </a:xfrm>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23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23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423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423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23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23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2345"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ea typeface="楷体_GB2312" panose="02010609030101010101" pitchFamily="49" charset="-122"/>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42346" name="Picture 10"/>
          <p:cNvPicPr>
            <a:picLocks noChangeAspect="1" noChangeArrowheads="1"/>
          </p:cNvPicPr>
          <p:nvPr/>
        </p:nvPicPr>
        <p:blipFill>
          <a:blip r:embed="rId4"/>
          <a:stretch>
            <a:fillRect/>
          </a:stretch>
        </p:blipFill>
        <p:spPr bwMode="auto">
          <a:xfrm>
            <a:off x="612775" y="981075"/>
            <a:ext cx="8135938" cy="53721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2345"/>
                                        </p:tgtEl>
                                        <p:attrNameLst>
                                          <p:attrName>style.visibility</p:attrName>
                                        </p:attrNameLst>
                                      </p:cBhvr>
                                      <p:to>
                                        <p:strVal val="visible"/>
                                      </p:to>
                                    </p:set>
                                    <p:animEffect filter="">
                                      <p:cBhvr>
                                        <p:cTn id="7" dur="1000"/>
                                        <p:tgtEl>
                                          <p:spTgt spid="142345"/>
                                        </p:tgtEl>
                                      </p:cBhvr>
                                    </p:animEffect>
                                    <p:anim calcmode="lin" valueType="num">
                                      <p:cBhvr>
                                        <p:cTn id="8" dur="1000" fill="hold"/>
                                        <p:tgtEl>
                                          <p:spTgt spid="142345"/>
                                        </p:tgtEl>
                                        <p:attrNameLst>
                                          <p:attrName>ppt_x</p:attrName>
                                        </p:attrNameLst>
                                      </p:cBhvr>
                                      <p:tavLst>
                                        <p:tav tm="0">
                                          <p:val>
                                            <p:strVal val="#ppt_x"/>
                                          </p:val>
                                        </p:tav>
                                        <p:tav tm="100000">
                                          <p:val>
                                            <p:strVal val="#ppt_x"/>
                                          </p:val>
                                        </p:tav>
                                      </p:tavLst>
                                    </p:anim>
                                    <p:anim calcmode="lin" valueType="num">
                                      <p:cBhvr>
                                        <p:cTn id="9" dur="1000" fill="hold"/>
                                        <p:tgtEl>
                                          <p:spTgt spid="1423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2345"/>
                                        </p:tgtEl>
                                        <p:attrNameLst>
                                          <p:attrName>style.visibility</p:attrName>
                                        </p:attrNameLst>
                                      </p:cBhvr>
                                      <p:to>
                                        <p:strVal val="visible"/>
                                      </p:to>
                                    </p:set>
                                    <p:anim calcmode="lin" valueType="num">
                                      <p:cBhvr>
                                        <p:cTn id="13" dur="500" fill="hold"/>
                                        <p:tgtEl>
                                          <p:spTgt spid="142345"/>
                                        </p:tgtEl>
                                        <p:attrNameLst>
                                          <p:attrName>ppt_x</p:attrName>
                                        </p:attrNameLst>
                                      </p:cBhvr>
                                      <p:tavLst>
                                        <p:tav tm="0">
                                          <p:val>
                                            <p:strVal val="1+#ppt_w/2"/>
                                          </p:val>
                                        </p:tav>
                                        <p:tav tm="100000">
                                          <p:val>
                                            <p:strVal val="#ppt_x"/>
                                          </p:val>
                                        </p:tav>
                                      </p:tavLst>
                                    </p:anim>
                                    <p:anim calcmode="lin" valueType="num">
                                      <p:cBhvr>
                                        <p:cTn id="14" dur="500" fill="hold"/>
                                        <p:tgtEl>
                                          <p:spTgt spid="14234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42345"/>
                                        </p:tgtEl>
                                        <p:attrNameLst>
                                          <p:attrName>style.visibility</p:attrName>
                                        </p:attrNameLst>
                                      </p:cBhvr>
                                      <p:to>
                                        <p:strVal val="visible"/>
                                      </p:to>
                                    </p:set>
                                    <p:anim calcmode="lin" valueType="num">
                                      <p:cBhvr>
                                        <p:cTn id="18" dur="500" fill="hold"/>
                                        <p:tgtEl>
                                          <p:spTgt spid="142345"/>
                                        </p:tgtEl>
                                        <p:attrNameLst>
                                          <p:attrName>ppt_x</p:attrName>
                                        </p:attrNameLst>
                                      </p:cBhvr>
                                      <p:tavLst>
                                        <p:tav tm="0">
                                          <p:val>
                                            <p:strVal val="1+#ppt_w/2"/>
                                          </p:val>
                                        </p:tav>
                                        <p:tav tm="100000">
                                          <p:val>
                                            <p:strVal val="#ppt_x"/>
                                          </p:val>
                                        </p:tav>
                                      </p:tavLst>
                                    </p:anim>
                                    <p:anim calcmode="lin" valueType="num">
                                      <p:cBhvr>
                                        <p:cTn id="19" dur="500" fill="hold"/>
                                        <p:tgtEl>
                                          <p:spTgt spid="1423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5" grpId="0"/>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33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33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433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433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33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33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3369"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ea typeface="楷体_GB2312" panose="02010609030101010101" pitchFamily="49" charset="-122"/>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43370" name="Picture 10"/>
          <p:cNvPicPr>
            <a:picLocks noChangeAspect="1" noChangeArrowheads="1"/>
          </p:cNvPicPr>
          <p:nvPr/>
        </p:nvPicPr>
        <p:blipFill>
          <a:blip r:embed="rId4"/>
          <a:stretch>
            <a:fillRect/>
          </a:stretch>
        </p:blipFill>
        <p:spPr bwMode="auto">
          <a:xfrm>
            <a:off x="900113" y="1054100"/>
            <a:ext cx="7494587" cy="5475288"/>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3369"/>
                                        </p:tgtEl>
                                        <p:attrNameLst>
                                          <p:attrName>style.visibility</p:attrName>
                                        </p:attrNameLst>
                                      </p:cBhvr>
                                      <p:to>
                                        <p:strVal val="visible"/>
                                      </p:to>
                                    </p:set>
                                    <p:animEffect filter="">
                                      <p:cBhvr>
                                        <p:cTn id="7" dur="1000"/>
                                        <p:tgtEl>
                                          <p:spTgt spid="143369"/>
                                        </p:tgtEl>
                                      </p:cBhvr>
                                    </p:animEffect>
                                    <p:anim calcmode="lin" valueType="num">
                                      <p:cBhvr>
                                        <p:cTn id="8" dur="1000" fill="hold"/>
                                        <p:tgtEl>
                                          <p:spTgt spid="143369"/>
                                        </p:tgtEl>
                                        <p:attrNameLst>
                                          <p:attrName>ppt_x</p:attrName>
                                        </p:attrNameLst>
                                      </p:cBhvr>
                                      <p:tavLst>
                                        <p:tav tm="0">
                                          <p:val>
                                            <p:strVal val="#ppt_x"/>
                                          </p:val>
                                        </p:tav>
                                        <p:tav tm="100000">
                                          <p:val>
                                            <p:strVal val="#ppt_x"/>
                                          </p:val>
                                        </p:tav>
                                      </p:tavLst>
                                    </p:anim>
                                    <p:anim calcmode="lin" valueType="num">
                                      <p:cBhvr>
                                        <p:cTn id="9" dur="1000" fill="hold"/>
                                        <p:tgtEl>
                                          <p:spTgt spid="1433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3369"/>
                                        </p:tgtEl>
                                        <p:attrNameLst>
                                          <p:attrName>style.visibility</p:attrName>
                                        </p:attrNameLst>
                                      </p:cBhvr>
                                      <p:to>
                                        <p:strVal val="visible"/>
                                      </p:to>
                                    </p:set>
                                    <p:anim calcmode="lin" valueType="num">
                                      <p:cBhvr>
                                        <p:cTn id="13" dur="500" fill="hold"/>
                                        <p:tgtEl>
                                          <p:spTgt spid="143369"/>
                                        </p:tgtEl>
                                        <p:attrNameLst>
                                          <p:attrName>ppt_x</p:attrName>
                                        </p:attrNameLst>
                                      </p:cBhvr>
                                      <p:tavLst>
                                        <p:tav tm="0">
                                          <p:val>
                                            <p:strVal val="1+#ppt_w/2"/>
                                          </p:val>
                                        </p:tav>
                                        <p:tav tm="100000">
                                          <p:val>
                                            <p:strVal val="#ppt_x"/>
                                          </p:val>
                                        </p:tav>
                                      </p:tavLst>
                                    </p:anim>
                                    <p:anim calcmode="lin" valueType="num">
                                      <p:cBhvr>
                                        <p:cTn id="14" dur="500" fill="hold"/>
                                        <p:tgtEl>
                                          <p:spTgt spid="14336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43369"/>
                                        </p:tgtEl>
                                        <p:attrNameLst>
                                          <p:attrName>style.visibility</p:attrName>
                                        </p:attrNameLst>
                                      </p:cBhvr>
                                      <p:to>
                                        <p:strVal val="visible"/>
                                      </p:to>
                                    </p:set>
                                    <p:anim calcmode="lin" valueType="num">
                                      <p:cBhvr>
                                        <p:cTn id="18" dur="500" fill="hold"/>
                                        <p:tgtEl>
                                          <p:spTgt spid="143369"/>
                                        </p:tgtEl>
                                        <p:attrNameLst>
                                          <p:attrName>ppt_x</p:attrName>
                                        </p:attrNameLst>
                                      </p:cBhvr>
                                      <p:tavLst>
                                        <p:tav tm="0">
                                          <p:val>
                                            <p:strVal val="1+#ppt_w/2"/>
                                          </p:val>
                                        </p:tav>
                                        <p:tav tm="100000">
                                          <p:val>
                                            <p:strVal val="#ppt_x"/>
                                          </p:val>
                                        </p:tav>
                                      </p:tavLst>
                                    </p:anim>
                                    <p:anim calcmode="lin" valueType="num">
                                      <p:cBhvr>
                                        <p:cTn id="19" dur="500" fill="hold"/>
                                        <p:tgtEl>
                                          <p:spTgt spid="1433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43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43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443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443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43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43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5　事故案例</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393" name="TextBox 14"/>
          <p:cNvSpPr>
            <a:spLocks noChangeArrowheads="1"/>
          </p:cNvSpPr>
          <p:nvPr/>
        </p:nvSpPr>
        <p:spPr bwMode="auto">
          <a:xfrm>
            <a:off x="38100" y="836613"/>
            <a:ext cx="9107488" cy="5375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事故时有发生。从上面多起案例中，我们应该得到了血的教训！大多事故都是由不听从指挥，掉以轻心，偷工减料，不遵安全规则，不按操作规程进行施工等等原因所引起。</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如果我们在施工中有严格的安全管理制度，掌握了熟练的安全操作技能，工作中听从正确的指挥，严格遵守安全操作规程，事故完全可以避免，悲剧不会再重演</a:t>
            </a:r>
            <a:r>
              <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ea typeface="楷体_GB2312" panose="02010609030101010101" pitchFamily="49" charset="-122"/>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4393"/>
                                        </p:tgtEl>
                                        <p:attrNameLst>
                                          <p:attrName>style.visibility</p:attrName>
                                        </p:attrNameLst>
                                      </p:cBhvr>
                                      <p:to>
                                        <p:strVal val="visible"/>
                                      </p:to>
                                    </p:set>
                                    <p:animEffect filter="">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4393">
                                            <p:txEl>
                                              <p:pRg st="0" end="0"/>
                                            </p:txEl>
                                          </p:spTgt>
                                        </p:tgtEl>
                                        <p:attrNameLst>
                                          <p:attrName>style.visibility</p:attrName>
                                        </p:attrNameLst>
                                      </p:cBhvr>
                                      <p:to>
                                        <p:strVal val="visible"/>
                                      </p:to>
                                    </p:set>
                                    <p:anim calcmode="lin" valueType="num">
                                      <p:cBhvr>
                                        <p:cTn id="13" dur="500" fill="hold"/>
                                        <p:tgtEl>
                                          <p:spTgt spid="14439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4439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44393">
                                            <p:txEl>
                                              <p:pRg st="2" end="2"/>
                                            </p:txEl>
                                          </p:spTgt>
                                        </p:tgtEl>
                                        <p:attrNameLst>
                                          <p:attrName>style.visibility</p:attrName>
                                        </p:attrNameLst>
                                      </p:cBhvr>
                                      <p:to>
                                        <p:strVal val="visible"/>
                                      </p:to>
                                    </p:set>
                                    <p:anim calcmode="lin" valueType="num">
                                      <p:cBhvr>
                                        <p:cTn id="18" dur="500" fill="hold"/>
                                        <p:tgtEl>
                                          <p:spTgt spid="144393">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14439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44393">
                                            <p:txEl>
                                              <p:pRg st="3" end="3"/>
                                            </p:txEl>
                                          </p:spTgt>
                                        </p:tgtEl>
                                        <p:attrNameLst>
                                          <p:attrName>style.visibility</p:attrName>
                                        </p:attrNameLst>
                                      </p:cBhvr>
                                      <p:to>
                                        <p:strVal val="visible"/>
                                      </p:to>
                                    </p:set>
                                    <p:anim calcmode="lin" valueType="num">
                                      <p:cBhvr>
                                        <p:cTn id="23" dur="500" fill="hold"/>
                                        <p:tgtEl>
                                          <p:spTgt spid="144393">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144393">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44393">
                                            <p:txEl>
                                              <p:pRg st="5" end="5"/>
                                            </p:txEl>
                                          </p:spTgt>
                                        </p:tgtEl>
                                        <p:attrNameLst>
                                          <p:attrName>style.visibility</p:attrName>
                                        </p:attrNameLst>
                                      </p:cBhvr>
                                      <p:to>
                                        <p:strVal val="visible"/>
                                      </p:to>
                                    </p:set>
                                    <p:anim calcmode="lin" valueType="num">
                                      <p:cBhvr>
                                        <p:cTn id="28" dur="500" fill="hold"/>
                                        <p:tgtEl>
                                          <p:spTgt spid="144393">
                                            <p:txEl>
                                              <p:pRg st="5" end="5"/>
                                            </p:txEl>
                                          </p:spTgt>
                                        </p:tgtEl>
                                        <p:attrNameLst>
                                          <p:attrName>ppt_x</p:attrName>
                                        </p:attrNameLst>
                                      </p:cBhvr>
                                      <p:tavLst>
                                        <p:tav tm="0">
                                          <p:val>
                                            <p:strVal val="1+#ppt_w/2"/>
                                          </p:val>
                                        </p:tav>
                                        <p:tav tm="100000">
                                          <p:val>
                                            <p:strVal val="#ppt_x"/>
                                          </p:val>
                                        </p:tav>
                                      </p:tavLst>
                                    </p:anim>
                                    <p:anim calcmode="lin" valueType="num">
                                      <p:cBhvr>
                                        <p:cTn id="29" dur="500" fill="hold"/>
                                        <p:tgtEl>
                                          <p:spTgt spid="14439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63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63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63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63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63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63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6393" name="TextBox 14"/>
          <p:cNvSpPr>
            <a:spLocks noChangeArrowheads="1"/>
          </p:cNvSpPr>
          <p:nvPr/>
        </p:nvSpPr>
        <p:spPr bwMode="auto">
          <a:xfrm>
            <a:off x="36513" y="836613"/>
            <a:ext cx="9217025" cy="854075"/>
          </a:xfrm>
          <a:prstGeom prst="rect">
            <a:avLst/>
          </a:prstGeom>
          <a:noFill/>
          <a:ln w="9525">
            <a:noFill/>
            <a:miter lim="800000"/>
          </a:ln>
        </p:spPr>
        <p:txBody>
          <a:bodyPr>
            <a:spAutoFit/>
          </a:bodyPr>
          <a:lstStyle/>
          <a:p>
            <a:pPr>
              <a:lnSpc>
                <a:spcPts val="3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四、特种作业人员需要掌握《工伤保险条例》中的主要内容：</a:t>
            </a:r>
            <a:endParaRPr lang="zh-CN" altLang="en-US" sz="28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16394" name="Picture 10"/>
          <p:cNvPicPr>
            <a:picLocks noChangeAspect="1" noChangeArrowheads="1"/>
          </p:cNvPicPr>
          <p:nvPr/>
        </p:nvPicPr>
        <p:blipFill>
          <a:blip r:embed="rId4"/>
          <a:stretch>
            <a:fillRect/>
          </a:stretch>
        </p:blipFill>
        <p:spPr bwMode="auto">
          <a:xfrm>
            <a:off x="36513" y="1270000"/>
            <a:ext cx="9072562" cy="55753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6393"/>
                                        </p:tgtEl>
                                        <p:attrNameLst>
                                          <p:attrName>style.visibility</p:attrName>
                                        </p:attrNameLst>
                                      </p:cBhvr>
                                      <p:to>
                                        <p:strVal val="visible"/>
                                      </p:to>
                                    </p:set>
                                    <p:animEffect filter="">
                                      <p:cBhvr>
                                        <p:cTn id="7" dur="1000"/>
                                        <p:tgtEl>
                                          <p:spTgt spid="16393"/>
                                        </p:tgtEl>
                                      </p:cBhvr>
                                    </p:animEffect>
                                    <p:anim calcmode="lin" valueType="num">
                                      <p:cBhvr>
                                        <p:cTn id="8" dur="1000" fill="hold"/>
                                        <p:tgtEl>
                                          <p:spTgt spid="16393"/>
                                        </p:tgtEl>
                                        <p:attrNameLst>
                                          <p:attrName>ppt_x</p:attrName>
                                        </p:attrNameLst>
                                      </p:cBhvr>
                                      <p:tavLst>
                                        <p:tav tm="0">
                                          <p:val>
                                            <p:strVal val="#ppt_x"/>
                                          </p:val>
                                        </p:tav>
                                        <p:tav tm="100000">
                                          <p:val>
                                            <p:strVal val="#ppt_x"/>
                                          </p:val>
                                        </p:tav>
                                      </p:tavLst>
                                    </p:anim>
                                    <p:anim calcmode="lin" valueType="num">
                                      <p:cBhvr>
                                        <p:cTn id="9" dur="1000" fill="hold"/>
                                        <p:tgtEl>
                                          <p:spTgt spid="163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6393">
                                            <p:txEl>
                                              <p:pRg st="0" end="0"/>
                                            </p:txEl>
                                          </p:spTgt>
                                        </p:tgtEl>
                                        <p:attrNameLst>
                                          <p:attrName>style.visibility</p:attrName>
                                        </p:attrNameLst>
                                      </p:cBhvr>
                                      <p:to>
                                        <p:strVal val="visible"/>
                                      </p:to>
                                    </p:set>
                                    <p:anim calcmode="lin" valueType="num">
                                      <p:cBhvr>
                                        <p:cTn id="13" dur="500" fill="hold"/>
                                        <p:tgtEl>
                                          <p:spTgt spid="1639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6393">
                                            <p:txEl>
                                              <p:pRg st="1" end="1"/>
                                            </p:txEl>
                                          </p:spTgt>
                                        </p:tgtEl>
                                        <p:attrNameLst>
                                          <p:attrName>style.visibility</p:attrName>
                                        </p:attrNameLst>
                                      </p:cBhvr>
                                      <p:to>
                                        <p:strVal val="visible"/>
                                      </p:to>
                                    </p:set>
                                    <p:anim calcmode="lin" valueType="num">
                                      <p:cBhvr>
                                        <p:cTn id="18" dur="500" fill="hold"/>
                                        <p:tgtEl>
                                          <p:spTgt spid="1639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639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54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54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5413"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145414"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145415"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41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541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5418" name="Rectangle 17"/>
          <p:cNvSpPr>
            <a:spLocks noChangeArrowheads="1"/>
          </p:cNvSpPr>
          <p:nvPr/>
        </p:nvSpPr>
        <p:spPr bwMode="auto">
          <a:xfrm>
            <a:off x="3132138" y="3789363"/>
            <a:ext cx="4929187" cy="823912"/>
          </a:xfrm>
          <a:prstGeom prst="rect">
            <a:avLst/>
          </a:prstGeom>
          <a:noFill/>
          <a:ln w="9525">
            <a:noFill/>
            <a:miter lim="800000"/>
          </a:ln>
        </p:spPr>
        <p:txBody>
          <a:bodyPr>
            <a:spAutoFit/>
          </a:bodyPr>
          <a:lstStyle/>
          <a:p>
            <a:pPr algn="ctr"/>
            <a:r>
              <a:rPr lang="zh-CN" altLang="en-US" sz="48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"三新"相关知识</a:t>
            </a:r>
            <a:endParaRPr lang="zh-CN" altLang="en-US" sz="48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419"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145420" name="组合 70"/>
          <p:cNvGrpSpPr/>
          <p:nvPr/>
        </p:nvGrpSpPr>
        <p:grpSpPr>
          <a:xfrm rot="5400000">
            <a:off x="4228307" y="-48419"/>
            <a:ext cx="44450" cy="7500937"/>
            <a:chOff x="0" y="0"/>
            <a:chExt cx="63500" cy="2204256"/>
          </a:xfrm>
        </p:grpSpPr>
        <p:sp>
          <p:nvSpPr>
            <p:cNvPr id="145421"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145422"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145423" name="组合 23"/>
          <p:cNvGrpSpPr/>
          <p:nvPr/>
        </p:nvGrpSpPr>
        <p:grpSpPr>
          <a:xfrm>
            <a:off x="785813" y="2214563"/>
            <a:ext cx="1022350" cy="1570037"/>
            <a:chOff x="0" y="0"/>
            <a:chExt cx="1022349" cy="1569660"/>
          </a:xfrm>
        </p:grpSpPr>
        <p:sp>
          <p:nvSpPr>
            <p:cNvPr id="145424"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145425"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6</a:t>
              </a:r>
              <a:endParaRPr lang="zh-CN" altLang="en-US" sz="9600">
                <a:solidFill>
                  <a:schemeClr val="bg1"/>
                </a:solidFill>
                <a:cs typeface="Arial" panose="020B0604020202020204" pitchFamily="34" charset="0"/>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145418"/>
                                        </p:tgtEl>
                                        <p:attrNameLst>
                                          <p:attrName>style.visibility</p:attrName>
                                        </p:attrNameLst>
                                      </p:cBhvr>
                                      <p:to>
                                        <p:strVal val="visible"/>
                                      </p:to>
                                    </p:set>
                                    <p:animEffect filter="">
                                      <p:cBhvr>
                                        <p:cTn id="7" dur="500"/>
                                        <p:tgtEl>
                                          <p:spTgt spid="145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8"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64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64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464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464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64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64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6</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4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"三新"相关知识</a:t>
            </a:r>
            <a:endParaRPr lang="zh-CN" altLang="en-US" sz="4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6441"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目前，为使道砟槽板预制加快进度，白沙沱项目采用了新型钢筋加工机械钢筋数控弯曲机，以下为弯曲机安全操作规程：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1.机械安装必须注意机身应安全接地，电源不允许直接接在按钮上，应另装铁壳开关控制电源。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2.检查机械性能是否良好、工作台和弯曲机台面保持水平；并准备好各种芯轴工具挡，并按规定加注润滑油脂。检查电气设备绝缘接地线有无破损、松动，并经过试运转，认为合格方可操作。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按加工钢筋的直径和弯曲机的要求装好芯轴，成型轴，挡铁轴或可变挡架，芯轴直径应为钢筋直径的2.5倍。检查芯轴，挡块、转盘应无损坏和裂纹，防护罩紧固可靠，经空机运转确认正常方可作业。弯曲高硬度或低合金钢筋时，应按机械规定换标最大直径，并调换相应的芯轴。</a:t>
            </a:r>
            <a:endParaRPr lang="zh-CN" altLang="en-US" sz="2800" b="1">
              <a:latin typeface="楷体_GB2312" panose="02010609030101010101" pitchFamily="49" charset="-122"/>
              <a:ea typeface="楷体_GB2312" panose="02010609030101010101" pitchFamily="49"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6441"/>
                                        </p:tgtEl>
                                        <p:attrNameLst>
                                          <p:attrName>style.visibility</p:attrName>
                                        </p:attrNameLst>
                                      </p:cBhvr>
                                      <p:to>
                                        <p:strVal val="visible"/>
                                      </p:to>
                                    </p:set>
                                    <p:animEffect filter="">
                                      <p:cBhvr>
                                        <p:cTn id="7" dur="1000"/>
                                        <p:tgtEl>
                                          <p:spTgt spid="146441"/>
                                        </p:tgtEl>
                                      </p:cBhvr>
                                    </p:animEffect>
                                    <p:anim calcmode="lin" valueType="num">
                                      <p:cBhvr>
                                        <p:cTn id="8" dur="1000" fill="hold"/>
                                        <p:tgtEl>
                                          <p:spTgt spid="146441"/>
                                        </p:tgtEl>
                                        <p:attrNameLst>
                                          <p:attrName>ppt_x</p:attrName>
                                        </p:attrNameLst>
                                      </p:cBhvr>
                                      <p:tavLst>
                                        <p:tav tm="0">
                                          <p:val>
                                            <p:strVal val="#ppt_x"/>
                                          </p:val>
                                        </p:tav>
                                        <p:tav tm="100000">
                                          <p:val>
                                            <p:strVal val="#ppt_x"/>
                                          </p:val>
                                        </p:tav>
                                      </p:tavLst>
                                    </p:anim>
                                    <p:anim calcmode="lin" valueType="num">
                                      <p:cBhvr>
                                        <p:cTn id="9" dur="1000" fill="hold"/>
                                        <p:tgtEl>
                                          <p:spTgt spid="1464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6441">
                                            <p:txEl>
                                              <p:pRg st="0" end="0"/>
                                            </p:txEl>
                                          </p:spTgt>
                                        </p:tgtEl>
                                        <p:attrNameLst>
                                          <p:attrName>style.visibility</p:attrName>
                                        </p:attrNameLst>
                                      </p:cBhvr>
                                      <p:to>
                                        <p:strVal val="visible"/>
                                      </p:to>
                                    </p:set>
                                    <p:anim calcmode="lin" valueType="num">
                                      <p:cBhvr>
                                        <p:cTn id="13" dur="500" fill="hold"/>
                                        <p:tgtEl>
                                          <p:spTgt spid="1464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46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74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74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74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74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74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6</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4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"三新"相关知识</a:t>
            </a:r>
            <a:endParaRPr lang="zh-CN" altLang="en-US" sz="4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465" name="TextBox 14"/>
          <p:cNvSpPr>
            <a:spLocks noChangeArrowheads="1"/>
          </p:cNvSpPr>
          <p:nvPr/>
        </p:nvSpPr>
        <p:spPr bwMode="auto">
          <a:xfrm>
            <a:off x="38100" y="836613"/>
            <a:ext cx="9107488" cy="5375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弯曲钢筋时，严禁加工超过机械规定的钢筋直径、根数及机械转速。</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latin typeface="楷体_GB2312" panose="02010609030101010101" pitchFamily="49" charset="-122"/>
                <a:ea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4.作业中严禁更换芯轴和变换角度以及调速等作业，亦不得加油或清除。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5.转盘倒向时，必须在前一种转向停止后，方许倒转。拨动开关时必须在中间停止档上等候停车，不得立即拨反方向档。运转中发现卡盘颤动，电机发热超过规定，均应立即断电停车检修。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6.弯曲钢筋的旋转半径内，和机身不设固定镢头的一测不准站人。弯曲的半成品应码放整齐，弯钩一般不得上翘</a:t>
            </a:r>
            <a:r>
              <a:rPr lang="zh-CN" altLang="en-US" sz="2800" b="1">
                <a:solidFill>
                  <a:srgbClr val="FFFF66"/>
                </a:solidFill>
                <a:latin typeface="楷体_GB2312" panose="02010609030101010101" pitchFamily="49" charset="-122"/>
                <a:ea typeface="楷体_GB2312" panose="02010609030101010101" pitchFamily="49" charset="-122"/>
              </a:rPr>
              <a:t>。</a:t>
            </a:r>
            <a:endParaRPr lang="zh-CN" altLang="en-US" sz="2800" b="1">
              <a:solidFill>
                <a:srgbClr val="FFFF66"/>
              </a:solidFill>
              <a:latin typeface="楷体_GB2312" panose="02010609030101010101" pitchFamily="49" charset="-122"/>
              <a:ea typeface="楷体_GB2312" panose="02010609030101010101" pitchFamily="49" charset="-122"/>
            </a:endParaRPr>
          </a:p>
          <a:p>
            <a:pPr>
              <a:lnSpc>
                <a:spcPts val="3200"/>
              </a:lnSpc>
            </a:pPr>
            <a:r>
              <a:rPr lang="zh-CN" altLang="en-US" sz="2800" b="1">
                <a:solidFill>
                  <a:srgbClr val="FFFF66"/>
                </a:solidFill>
                <a:latin typeface="楷体_GB2312" panose="02010609030101010101" pitchFamily="49" charset="-122"/>
                <a:ea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7.弯曲较长的钢筋时应两人扶持，两人动作一致，不得任意拉拽。不直的钢筋，禁止在弯曲机上弯曲。</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8.作业完毕、清理现场、保养机械、断电、锁箱。</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3"/>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47465"/>
                                        </p:tgtEl>
                                        <p:attrNameLst>
                                          <p:attrName>style.visibility</p:attrName>
                                        </p:attrNameLst>
                                      </p:cBhvr>
                                      <p:to>
                                        <p:strVal val="visible"/>
                                      </p:to>
                                    </p:set>
                                    <p:animEffect filter="">
                                      <p:cBhvr>
                                        <p:cTn id="7" dur="1000"/>
                                        <p:tgtEl>
                                          <p:spTgt spid="147465"/>
                                        </p:tgtEl>
                                      </p:cBhvr>
                                    </p:animEffect>
                                    <p:anim calcmode="lin" valueType="num">
                                      <p:cBhvr>
                                        <p:cTn id="8" dur="1000" fill="hold"/>
                                        <p:tgtEl>
                                          <p:spTgt spid="147465"/>
                                        </p:tgtEl>
                                        <p:attrNameLst>
                                          <p:attrName>ppt_x</p:attrName>
                                        </p:attrNameLst>
                                      </p:cBhvr>
                                      <p:tavLst>
                                        <p:tav tm="0">
                                          <p:val>
                                            <p:strVal val="#ppt_x"/>
                                          </p:val>
                                        </p:tav>
                                        <p:tav tm="100000">
                                          <p:val>
                                            <p:strVal val="#ppt_x"/>
                                          </p:val>
                                        </p:tav>
                                      </p:tavLst>
                                    </p:anim>
                                    <p:anim calcmode="lin" valueType="num">
                                      <p:cBhvr>
                                        <p:cTn id="9" dur="1000" fill="hold"/>
                                        <p:tgtEl>
                                          <p:spTgt spid="1474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47465">
                                            <p:txEl>
                                              <p:pRg st="0" end="0"/>
                                            </p:txEl>
                                          </p:spTgt>
                                        </p:tgtEl>
                                        <p:attrNameLst>
                                          <p:attrName>style.visibility</p:attrName>
                                        </p:attrNameLst>
                                      </p:cBhvr>
                                      <p:to>
                                        <p:strVal val="visible"/>
                                      </p:to>
                                    </p:set>
                                    <p:anim calcmode="lin" valueType="num">
                                      <p:cBhvr>
                                        <p:cTn id="13" dur="500" fill="hold"/>
                                        <p:tgtEl>
                                          <p:spTgt spid="14746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4746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47465">
                                            <p:txEl>
                                              <p:pRg st="1" end="1"/>
                                            </p:txEl>
                                          </p:spTgt>
                                        </p:tgtEl>
                                        <p:attrNameLst>
                                          <p:attrName>style.visibility</p:attrName>
                                        </p:attrNameLst>
                                      </p:cBhvr>
                                      <p:to>
                                        <p:strVal val="visible"/>
                                      </p:to>
                                    </p:set>
                                    <p:anim calcmode="lin" valueType="num">
                                      <p:cBhvr>
                                        <p:cTn id="18" dur="500" fill="hold"/>
                                        <p:tgtEl>
                                          <p:spTgt spid="14746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4746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47465">
                                            <p:txEl>
                                              <p:pRg st="2" end="2"/>
                                            </p:txEl>
                                          </p:spTgt>
                                        </p:tgtEl>
                                        <p:attrNameLst>
                                          <p:attrName>style.visibility</p:attrName>
                                        </p:attrNameLst>
                                      </p:cBhvr>
                                      <p:to>
                                        <p:strVal val="visible"/>
                                      </p:to>
                                    </p:set>
                                    <p:anim calcmode="lin" valueType="num">
                                      <p:cBhvr>
                                        <p:cTn id="23" dur="500" fill="hold"/>
                                        <p:tgtEl>
                                          <p:spTgt spid="14746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4746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47465">
                                            <p:txEl>
                                              <p:pRg st="3" end="3"/>
                                            </p:txEl>
                                          </p:spTgt>
                                        </p:tgtEl>
                                        <p:attrNameLst>
                                          <p:attrName>style.visibility</p:attrName>
                                        </p:attrNameLst>
                                      </p:cBhvr>
                                      <p:to>
                                        <p:strVal val="visible"/>
                                      </p:to>
                                    </p:set>
                                    <p:anim calcmode="lin" valueType="num">
                                      <p:cBhvr>
                                        <p:cTn id="28" dur="500" fill="hold"/>
                                        <p:tgtEl>
                                          <p:spTgt spid="14746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4746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47465">
                                            <p:txEl>
                                              <p:pRg st="4" end="4"/>
                                            </p:txEl>
                                          </p:spTgt>
                                        </p:tgtEl>
                                        <p:attrNameLst>
                                          <p:attrName>style.visibility</p:attrName>
                                        </p:attrNameLst>
                                      </p:cBhvr>
                                      <p:to>
                                        <p:strVal val="visible"/>
                                      </p:to>
                                    </p:set>
                                    <p:anim calcmode="lin" valueType="num">
                                      <p:cBhvr>
                                        <p:cTn id="33" dur="500" fill="hold"/>
                                        <p:tgtEl>
                                          <p:spTgt spid="14746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47465">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47465">
                                            <p:txEl>
                                              <p:pRg st="5" end="5"/>
                                            </p:txEl>
                                          </p:spTgt>
                                        </p:tgtEl>
                                        <p:attrNameLst>
                                          <p:attrName>style.visibility</p:attrName>
                                        </p:attrNameLst>
                                      </p:cBhvr>
                                      <p:to>
                                        <p:strVal val="visible"/>
                                      </p:to>
                                    </p:set>
                                    <p:anim calcmode="lin" valueType="num">
                                      <p:cBhvr>
                                        <p:cTn id="38" dur="500" fill="hold"/>
                                        <p:tgtEl>
                                          <p:spTgt spid="147465">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474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5"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484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484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8485"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148486"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148487"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48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4848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48490" name="矩形 13"/>
          <p:cNvSpPr>
            <a:spLocks noChangeArrowheads="1"/>
          </p:cNvSpPr>
          <p:nvPr/>
        </p:nvSpPr>
        <p:spPr bwMode="auto">
          <a:xfrm>
            <a:off x="0" y="0"/>
            <a:ext cx="9144000" cy="6858000"/>
          </a:xfrm>
          <a:prstGeom prst="rect">
            <a:avLst/>
          </a:prstGeom>
          <a:solidFill>
            <a:srgbClr val="FFFFFF"/>
          </a:solidFill>
          <a:ln w="9525">
            <a:noFill/>
            <a:miter lim="800000"/>
          </a:ln>
        </p:spPr>
        <p:txBody>
          <a:bodyPr anchor="ctr"/>
          <a:lstStyle/>
          <a:p>
            <a:pPr algn="ctr">
              <a:spcBef>
                <a:spcPct val="20000"/>
              </a:spcBef>
              <a:buClr>
                <a:srgbClr val="FF5233"/>
              </a:buClr>
              <a:buSzPct val="120000"/>
              <a:buFont typeface="Arial" panose="020B0604020202020204" pitchFamily="34" charset="0"/>
              <a:buChar char="•"/>
            </a:pPr>
            <a:endParaRPr lang="zh-CN" altLang="zh-CN" sz="1600">
              <a:solidFill>
                <a:srgbClr val="0097B5"/>
              </a:solidFill>
            </a:endParaRPr>
          </a:p>
        </p:txBody>
      </p:sp>
      <p:sp>
        <p:nvSpPr>
          <p:cNvPr id="148492" name="矩形 5"/>
          <p:cNvSpPr>
            <a:spLocks noChangeArrowheads="1"/>
          </p:cNvSpPr>
          <p:nvPr/>
        </p:nvSpPr>
        <p:spPr bwMode="auto">
          <a:xfrm>
            <a:off x="1116013" y="5084763"/>
            <a:ext cx="7056437" cy="914400"/>
          </a:xfrm>
          <a:prstGeom prst="rect">
            <a:avLst/>
          </a:prstGeom>
          <a:noFill/>
          <a:ln w="9525">
            <a:noFill/>
            <a:miter lim="800000"/>
          </a:ln>
        </p:spPr>
        <p:txBody>
          <a:bodyPr>
            <a:spAutoFit/>
          </a:bodyPr>
          <a:lstStyle/>
          <a:p>
            <a:pPr algn="ctr"/>
            <a:r>
              <a:rPr lang="zh-CN" altLang="en-US" sz="5400" b="1">
                <a:solidFill>
                  <a:srgbClr val="E36C09"/>
                </a:solidFill>
                <a:latin typeface="微软雅黑" panose="020B0503020204020204" pitchFamily="34" charset="-122"/>
                <a:ea typeface="微软雅黑" panose="020B0503020204020204" pitchFamily="34" charset="-122"/>
                <a:sym typeface="微软雅黑" panose="020B0503020204020204" pitchFamily="34" charset="-122"/>
              </a:rPr>
              <a:t>培训到此结束，谢谢！</a:t>
            </a:r>
            <a:endParaRPr lang="zh-CN" altLang="en-US" sz="5400" b="1">
              <a:solidFill>
                <a:srgbClr val="E36C0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74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74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741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741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741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741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7417" name="TextBox 14"/>
          <p:cNvSpPr>
            <a:spLocks noChangeArrowheads="1"/>
          </p:cNvSpPr>
          <p:nvPr/>
        </p:nvSpPr>
        <p:spPr bwMode="auto">
          <a:xfrm>
            <a:off x="36513" y="836613"/>
            <a:ext cx="9217025" cy="5807075"/>
          </a:xfrm>
          <a:prstGeom prst="rect">
            <a:avLst/>
          </a:prstGeom>
          <a:noFill/>
          <a:ln w="9525">
            <a:noFill/>
            <a:miter lim="800000"/>
          </a:ln>
        </p:spPr>
        <p:txBody>
          <a:bodyPr>
            <a:spAutoFit/>
          </a:bodyPr>
          <a:lstStyle/>
          <a:p>
            <a:pPr>
              <a:lnSpc>
                <a:spcPts val="3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五、特种作业人员需要掌握《特种作业人员安全技术培训考核管理规定》中的主要内容：</a:t>
            </a:r>
            <a:endParaRPr lang="zh-CN" altLang="en-US" sz="28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1、第十九条规定：特种作业操作证有效期为6年，在全国范围内有效。</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2、第二十一条规定：特种作业操作证每3年复审1次。未按期复审的，特种作业操作证失效。（复审在期满60内）</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3、第三十六条规定：特种作业人员不得伪造、涂改、转借、转让、冒用特种作业操作证或者使用伪造的特种作业操作证。</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4、第三十九条规定：生产经营单位使用未取得特种作业操作证的特种作业人员上岗作业的，责令限期改正;逾期未改正的，责令停产停业整顿，可以并处2万元以下的罚款。</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5、第四十一条规定：特种作业人员伪造、涂改特种作业操作证或者使用伪造的特种作业操作证的，给予警告，并处1000元以上5000元以下的罚款。特种作业人员转借、转让、冒用特种作业操作证的，给予警告，并处2000元以上10000元以下的罚款。</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7417"/>
                                        </p:tgtEl>
                                        <p:attrNameLst>
                                          <p:attrName>style.visibility</p:attrName>
                                        </p:attrNameLst>
                                      </p:cBhvr>
                                      <p:to>
                                        <p:strVal val="visible"/>
                                      </p:to>
                                    </p:set>
                                    <p:animEffect filter="">
                                      <p:cBhvr>
                                        <p:cTn id="7" dur="1000"/>
                                        <p:tgtEl>
                                          <p:spTgt spid="17417"/>
                                        </p:tgtEl>
                                      </p:cBhvr>
                                    </p:animEffect>
                                    <p:anim calcmode="lin" valueType="num">
                                      <p:cBhvr>
                                        <p:cTn id="8" dur="1000" fill="hold"/>
                                        <p:tgtEl>
                                          <p:spTgt spid="17417"/>
                                        </p:tgtEl>
                                        <p:attrNameLst>
                                          <p:attrName>ppt_x</p:attrName>
                                        </p:attrNameLst>
                                      </p:cBhvr>
                                      <p:tavLst>
                                        <p:tav tm="0">
                                          <p:val>
                                            <p:strVal val="#ppt_x"/>
                                          </p:val>
                                        </p:tav>
                                        <p:tav tm="100000">
                                          <p:val>
                                            <p:strVal val="#ppt_x"/>
                                          </p:val>
                                        </p:tav>
                                      </p:tavLst>
                                    </p:anim>
                                    <p:anim calcmode="lin" valueType="num">
                                      <p:cBhvr>
                                        <p:cTn id="9" dur="1000" fill="hold"/>
                                        <p:tgtEl>
                                          <p:spTgt spid="174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7417">
                                            <p:txEl>
                                              <p:pRg st="0" end="0"/>
                                            </p:txEl>
                                          </p:spTgt>
                                        </p:tgtEl>
                                        <p:attrNameLst>
                                          <p:attrName>style.visibility</p:attrName>
                                        </p:attrNameLst>
                                      </p:cBhvr>
                                      <p:to>
                                        <p:strVal val="visible"/>
                                      </p:to>
                                    </p:set>
                                    <p:anim calcmode="lin" valueType="num">
                                      <p:cBhvr>
                                        <p:cTn id="13" dur="500" fill="hold"/>
                                        <p:tgtEl>
                                          <p:spTgt spid="1741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74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7417">
                                            <p:txEl>
                                              <p:pRg st="1" end="1"/>
                                            </p:txEl>
                                          </p:spTgt>
                                        </p:tgtEl>
                                        <p:attrNameLst>
                                          <p:attrName>style.visibility</p:attrName>
                                        </p:attrNameLst>
                                      </p:cBhvr>
                                      <p:to>
                                        <p:strVal val="visible"/>
                                      </p:to>
                                    </p:set>
                                    <p:anim calcmode="lin" valueType="num">
                                      <p:cBhvr>
                                        <p:cTn id="18" dur="500" fill="hold"/>
                                        <p:tgtEl>
                                          <p:spTgt spid="1741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74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7417">
                                            <p:txEl>
                                              <p:pRg st="2" end="2"/>
                                            </p:txEl>
                                          </p:spTgt>
                                        </p:tgtEl>
                                        <p:attrNameLst>
                                          <p:attrName>style.visibility</p:attrName>
                                        </p:attrNameLst>
                                      </p:cBhvr>
                                      <p:to>
                                        <p:strVal val="visible"/>
                                      </p:to>
                                    </p:set>
                                    <p:anim calcmode="lin" valueType="num">
                                      <p:cBhvr>
                                        <p:cTn id="23" dur="500" fill="hold"/>
                                        <p:tgtEl>
                                          <p:spTgt spid="1741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74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7417">
                                            <p:txEl>
                                              <p:pRg st="3" end="3"/>
                                            </p:txEl>
                                          </p:spTgt>
                                        </p:tgtEl>
                                        <p:attrNameLst>
                                          <p:attrName>style.visibility</p:attrName>
                                        </p:attrNameLst>
                                      </p:cBhvr>
                                      <p:to>
                                        <p:strVal val="visible"/>
                                      </p:to>
                                    </p:set>
                                    <p:anim calcmode="lin" valueType="num">
                                      <p:cBhvr>
                                        <p:cTn id="28" dur="500" fill="hold"/>
                                        <p:tgtEl>
                                          <p:spTgt spid="1741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74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7417">
                                            <p:txEl>
                                              <p:pRg st="4" end="4"/>
                                            </p:txEl>
                                          </p:spTgt>
                                        </p:tgtEl>
                                        <p:attrNameLst>
                                          <p:attrName>style.visibility</p:attrName>
                                        </p:attrNameLst>
                                      </p:cBhvr>
                                      <p:to>
                                        <p:strVal val="visible"/>
                                      </p:to>
                                    </p:set>
                                    <p:anim calcmode="lin" valueType="num">
                                      <p:cBhvr>
                                        <p:cTn id="33" dur="500" fill="hold"/>
                                        <p:tgtEl>
                                          <p:spTgt spid="17417">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74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7417">
                                            <p:txEl>
                                              <p:pRg st="5" end="5"/>
                                            </p:txEl>
                                          </p:spTgt>
                                        </p:tgtEl>
                                        <p:attrNameLst>
                                          <p:attrName>style.visibility</p:attrName>
                                        </p:attrNameLst>
                                      </p:cBhvr>
                                      <p:to>
                                        <p:strVal val="visible"/>
                                      </p:to>
                                    </p:set>
                                    <p:anim calcmode="lin" valueType="num">
                                      <p:cBhvr>
                                        <p:cTn id="38" dur="500" fill="hold"/>
                                        <p:tgtEl>
                                          <p:spTgt spid="17417">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741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84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84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84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84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84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84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8441" name="TextBox 14"/>
          <p:cNvSpPr>
            <a:spLocks noChangeArrowheads="1"/>
          </p:cNvSpPr>
          <p:nvPr/>
        </p:nvSpPr>
        <p:spPr bwMode="auto">
          <a:xfrm>
            <a:off x="36513" y="836613"/>
            <a:ext cx="9217025" cy="6238875"/>
          </a:xfrm>
          <a:prstGeom prst="rect">
            <a:avLst/>
          </a:prstGeom>
          <a:noFill/>
          <a:ln w="9525">
            <a:noFill/>
            <a:miter lim="800000"/>
          </a:ln>
        </p:spPr>
        <p:txBody>
          <a:bodyPr>
            <a:spAutoFit/>
          </a:bodyPr>
          <a:lstStyle/>
          <a:p>
            <a:pPr>
              <a:lnSpc>
                <a:spcPts val="35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六、特种作业人员的法律职责：</a:t>
            </a:r>
            <a:endPar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1、必须按照国家有关规定经过专门的安全作业培训，并取得特殊作业操作资格证书后，方可上岗作业。</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2、有权对施工现场的作业条件、作业程序和作业方式中存在的安全问题提出批评、检举和控告，有权拒绝违章指挥和强令冒险作业。在施工中</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发现直接危及人身安全的紧急情况时，有权停止作业或者在采取可能的应急措施后撤离作业场所。</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3、应当遵守项目安全管理中的强制性标准、规章制度和操作规程，正确使用安全防护用具、机械设备等。</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4、每年至少进行一次安全生产教育培训，安全生产教育培训考核不合格的人员，不得上岗。</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5、进入新的岗位或者新的施工现场前，以及采用新技术、新工艺、新设备、新材料时，应当接受安全生产教育培训。未经教育培训或者教育培训考核不合格的人员，不得上岗作业。</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3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8441"/>
                                        </p:tgtEl>
                                        <p:attrNameLst>
                                          <p:attrName>style.visibility</p:attrName>
                                        </p:attrNameLst>
                                      </p:cBhvr>
                                      <p:to>
                                        <p:strVal val="visible"/>
                                      </p:to>
                                    </p:set>
                                    <p:animEffect filter="">
                                      <p:cBhvr>
                                        <p:cTn id="7" dur="1000"/>
                                        <p:tgtEl>
                                          <p:spTgt spid="18441"/>
                                        </p:tgtEl>
                                      </p:cBhvr>
                                    </p:animEffect>
                                    <p:anim calcmode="lin" valueType="num">
                                      <p:cBhvr>
                                        <p:cTn id="8" dur="1000" fill="hold"/>
                                        <p:tgtEl>
                                          <p:spTgt spid="18441"/>
                                        </p:tgtEl>
                                        <p:attrNameLst>
                                          <p:attrName>ppt_x</p:attrName>
                                        </p:attrNameLst>
                                      </p:cBhvr>
                                      <p:tavLst>
                                        <p:tav tm="0">
                                          <p:val>
                                            <p:strVal val="#ppt_x"/>
                                          </p:val>
                                        </p:tav>
                                        <p:tav tm="100000">
                                          <p:val>
                                            <p:strVal val="#ppt_x"/>
                                          </p:val>
                                        </p:tav>
                                      </p:tavLst>
                                    </p:anim>
                                    <p:anim calcmode="lin" valueType="num">
                                      <p:cBhvr>
                                        <p:cTn id="9" dur="1000" fill="hold"/>
                                        <p:tgtEl>
                                          <p:spTgt spid="184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8441">
                                            <p:txEl>
                                              <p:pRg st="0" end="0"/>
                                            </p:txEl>
                                          </p:spTgt>
                                        </p:tgtEl>
                                        <p:attrNameLst>
                                          <p:attrName>style.visibility</p:attrName>
                                        </p:attrNameLst>
                                      </p:cBhvr>
                                      <p:to>
                                        <p:strVal val="visible"/>
                                      </p:to>
                                    </p:set>
                                    <p:anim calcmode="lin" valueType="num">
                                      <p:cBhvr>
                                        <p:cTn id="13" dur="500" fill="hold"/>
                                        <p:tgtEl>
                                          <p:spTgt spid="184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8441">
                                            <p:txEl>
                                              <p:pRg st="1" end="1"/>
                                            </p:txEl>
                                          </p:spTgt>
                                        </p:tgtEl>
                                        <p:attrNameLst>
                                          <p:attrName>style.visibility</p:attrName>
                                        </p:attrNameLst>
                                      </p:cBhvr>
                                      <p:to>
                                        <p:strVal val="visible"/>
                                      </p:to>
                                    </p:set>
                                    <p:anim calcmode="lin" valueType="num">
                                      <p:cBhvr>
                                        <p:cTn id="18" dur="500" fill="hold"/>
                                        <p:tgtEl>
                                          <p:spTgt spid="1844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844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8441">
                                            <p:txEl>
                                              <p:pRg st="2" end="2"/>
                                            </p:txEl>
                                          </p:spTgt>
                                        </p:tgtEl>
                                        <p:attrNameLst>
                                          <p:attrName>style.visibility</p:attrName>
                                        </p:attrNameLst>
                                      </p:cBhvr>
                                      <p:to>
                                        <p:strVal val="visible"/>
                                      </p:to>
                                    </p:set>
                                    <p:anim calcmode="lin" valueType="num">
                                      <p:cBhvr>
                                        <p:cTn id="23" dur="500" fill="hold"/>
                                        <p:tgtEl>
                                          <p:spTgt spid="1844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8441">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8441">
                                            <p:txEl>
                                              <p:pRg st="3" end="3"/>
                                            </p:txEl>
                                          </p:spTgt>
                                        </p:tgtEl>
                                        <p:attrNameLst>
                                          <p:attrName>style.visibility</p:attrName>
                                        </p:attrNameLst>
                                      </p:cBhvr>
                                      <p:to>
                                        <p:strVal val="visible"/>
                                      </p:to>
                                    </p:set>
                                    <p:anim calcmode="lin" valueType="num">
                                      <p:cBhvr>
                                        <p:cTn id="28" dur="500" fill="hold"/>
                                        <p:tgtEl>
                                          <p:spTgt spid="18441">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844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8441">
                                            <p:txEl>
                                              <p:pRg st="4" end="4"/>
                                            </p:txEl>
                                          </p:spTgt>
                                        </p:tgtEl>
                                        <p:attrNameLst>
                                          <p:attrName>style.visibility</p:attrName>
                                        </p:attrNameLst>
                                      </p:cBhvr>
                                      <p:to>
                                        <p:strVal val="visible"/>
                                      </p:to>
                                    </p:set>
                                    <p:anim calcmode="lin" valueType="num">
                                      <p:cBhvr>
                                        <p:cTn id="33" dur="500" fill="hold"/>
                                        <p:tgtEl>
                                          <p:spTgt spid="18441">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8441">
                                            <p:txEl>
                                              <p:pRg st="5" end="5"/>
                                            </p:txEl>
                                          </p:spTgt>
                                        </p:tgtEl>
                                        <p:attrNameLst>
                                          <p:attrName>style.visibility</p:attrName>
                                        </p:attrNameLst>
                                      </p:cBhvr>
                                      <p:to>
                                        <p:strVal val="visible"/>
                                      </p:to>
                                    </p:set>
                                    <p:anim calcmode="lin" valueType="num">
                                      <p:cBhvr>
                                        <p:cTn id="38" dur="500" fill="hold"/>
                                        <p:tgtEl>
                                          <p:spTgt spid="18441">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844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94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94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946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94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94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94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9465" name="TextBox 14"/>
          <p:cNvSpPr>
            <a:spLocks noChangeArrowheads="1"/>
          </p:cNvSpPr>
          <p:nvPr/>
        </p:nvSpPr>
        <p:spPr bwMode="auto">
          <a:xfrm>
            <a:off x="36513" y="836613"/>
            <a:ext cx="9217025" cy="5781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七、特种作业人员违法的刑事责任：</a:t>
            </a:r>
            <a:endPar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安全生产法》第一百零四条规定：生产经营单位的从业人员不服从管理，违反安全生产规章制度或者操作规程的，由生产经营单位给予批评教育，依照有关规章制度给予处分；构成犯罪的，依照刑法有关规定追究刑事责任。</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1、刑法第一百三十四条规定：在生产、作业中违反有关安全管理的规定，因而发生重大伤亡事故或者造成其他严重后果的，处三年以下有期徒刑或者拘役；情节特别恶劣的，处三年以上七年以下有期徒刑。</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2、刑法第一百三十九条规定：在安全事故发生后，负有报告职责的人员不报或者谎报事故情况，贻误事故抢救，情节严重的，处三年以下有期徒刑或者拘役；情节特别严重的，处三年以上七年以下有期徒刑。</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9465"/>
                                        </p:tgtEl>
                                        <p:attrNameLst>
                                          <p:attrName>style.visibility</p:attrName>
                                        </p:attrNameLst>
                                      </p:cBhvr>
                                      <p:to>
                                        <p:strVal val="visible"/>
                                      </p:to>
                                    </p:set>
                                    <p:animEffect filter="">
                                      <p:cBhvr>
                                        <p:cTn id="7" dur="1000"/>
                                        <p:tgtEl>
                                          <p:spTgt spid="19465"/>
                                        </p:tgtEl>
                                      </p:cBhvr>
                                    </p:animEffect>
                                    <p:anim calcmode="lin" valueType="num">
                                      <p:cBhvr>
                                        <p:cTn id="8" dur="1000" fill="hold"/>
                                        <p:tgtEl>
                                          <p:spTgt spid="19465"/>
                                        </p:tgtEl>
                                        <p:attrNameLst>
                                          <p:attrName>ppt_x</p:attrName>
                                        </p:attrNameLst>
                                      </p:cBhvr>
                                      <p:tavLst>
                                        <p:tav tm="0">
                                          <p:val>
                                            <p:strVal val="#ppt_x"/>
                                          </p:val>
                                        </p:tav>
                                        <p:tav tm="100000">
                                          <p:val>
                                            <p:strVal val="#ppt_x"/>
                                          </p:val>
                                        </p:tav>
                                      </p:tavLst>
                                    </p:anim>
                                    <p:anim calcmode="lin" valueType="num">
                                      <p:cBhvr>
                                        <p:cTn id="9" dur="1000" fill="hold"/>
                                        <p:tgtEl>
                                          <p:spTgt spid="194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9465">
                                            <p:txEl>
                                              <p:pRg st="0" end="0"/>
                                            </p:txEl>
                                          </p:spTgt>
                                        </p:tgtEl>
                                        <p:attrNameLst>
                                          <p:attrName>style.visibility</p:attrName>
                                        </p:attrNameLst>
                                      </p:cBhvr>
                                      <p:to>
                                        <p:strVal val="visible"/>
                                      </p:to>
                                    </p:set>
                                    <p:anim calcmode="lin" valueType="num">
                                      <p:cBhvr>
                                        <p:cTn id="13" dur="500" fill="hold"/>
                                        <p:tgtEl>
                                          <p:spTgt spid="1946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946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9465">
                                            <p:txEl>
                                              <p:pRg st="1" end="1"/>
                                            </p:txEl>
                                          </p:spTgt>
                                        </p:tgtEl>
                                        <p:attrNameLst>
                                          <p:attrName>style.visibility</p:attrName>
                                        </p:attrNameLst>
                                      </p:cBhvr>
                                      <p:to>
                                        <p:strVal val="visible"/>
                                      </p:to>
                                    </p:set>
                                    <p:anim calcmode="lin" valueType="num">
                                      <p:cBhvr>
                                        <p:cTn id="18" dur="500" fill="hold"/>
                                        <p:tgtEl>
                                          <p:spTgt spid="1946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946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9465">
                                            <p:txEl>
                                              <p:pRg st="2" end="2"/>
                                            </p:txEl>
                                          </p:spTgt>
                                        </p:tgtEl>
                                        <p:attrNameLst>
                                          <p:attrName>style.visibility</p:attrName>
                                        </p:attrNameLst>
                                      </p:cBhvr>
                                      <p:to>
                                        <p:strVal val="visible"/>
                                      </p:to>
                                    </p:set>
                                    <p:anim calcmode="lin" valueType="num">
                                      <p:cBhvr>
                                        <p:cTn id="23" dur="500" fill="hold"/>
                                        <p:tgtEl>
                                          <p:spTgt spid="1946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946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9465">
                                            <p:txEl>
                                              <p:pRg st="3" end="3"/>
                                            </p:txEl>
                                          </p:spTgt>
                                        </p:tgtEl>
                                        <p:attrNameLst>
                                          <p:attrName>style.visibility</p:attrName>
                                        </p:attrNameLst>
                                      </p:cBhvr>
                                      <p:to>
                                        <p:strVal val="visible"/>
                                      </p:to>
                                    </p:set>
                                    <p:anim calcmode="lin" valueType="num">
                                      <p:cBhvr>
                                        <p:cTn id="28" dur="500" fill="hold"/>
                                        <p:tgtEl>
                                          <p:spTgt spid="1946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94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04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04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0485"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20486"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20487"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8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048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0490" name="Rectangle 17"/>
          <p:cNvSpPr>
            <a:spLocks noChangeArrowheads="1"/>
          </p:cNvSpPr>
          <p:nvPr/>
        </p:nvSpPr>
        <p:spPr bwMode="auto">
          <a:xfrm>
            <a:off x="4283075" y="3800475"/>
            <a:ext cx="4930775" cy="822325"/>
          </a:xfrm>
          <a:prstGeom prst="rect">
            <a:avLst/>
          </a:prstGeom>
          <a:noFill/>
          <a:ln w="9525">
            <a:noFill/>
            <a:miter lim="800000"/>
          </a:ln>
        </p:spPr>
        <p:txBody>
          <a:bodyPr>
            <a:spAutoFit/>
          </a:bodyPr>
          <a:lstStyle/>
          <a:p>
            <a:pPr algn="ctr"/>
            <a:r>
              <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作业标准</a:t>
            </a:r>
            <a:endPar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91"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20492" name="组合 70"/>
          <p:cNvGrpSpPr/>
          <p:nvPr/>
        </p:nvGrpSpPr>
        <p:grpSpPr>
          <a:xfrm rot="5400000">
            <a:off x="4228307" y="-48419"/>
            <a:ext cx="44450" cy="7500937"/>
            <a:chOff x="0" y="0"/>
            <a:chExt cx="63500" cy="2204256"/>
          </a:xfrm>
        </p:grpSpPr>
        <p:sp>
          <p:nvSpPr>
            <p:cNvPr id="20493"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20494"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20495" name="组合 23"/>
          <p:cNvGrpSpPr/>
          <p:nvPr/>
        </p:nvGrpSpPr>
        <p:grpSpPr>
          <a:xfrm>
            <a:off x="785813" y="2214563"/>
            <a:ext cx="1022350" cy="1570037"/>
            <a:chOff x="0" y="0"/>
            <a:chExt cx="1022349" cy="1569660"/>
          </a:xfrm>
        </p:grpSpPr>
        <p:sp>
          <p:nvSpPr>
            <p:cNvPr id="20496"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20497"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2</a:t>
              </a:r>
              <a:endParaRPr lang="zh-CN" altLang="en-US" sz="9600">
                <a:solidFill>
                  <a:schemeClr val="bg1"/>
                </a:solidFill>
                <a:cs typeface="Arial" panose="020B0604020202020204" pitchFamily="34" charset="0"/>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20490"/>
                                        </p:tgtEl>
                                        <p:attrNameLst>
                                          <p:attrName>style.visibility</p:attrName>
                                        </p:attrNameLst>
                                      </p:cBhvr>
                                      <p:to>
                                        <p:strVal val="visible"/>
                                      </p:to>
                                    </p:set>
                                    <p:animEffect filter="">
                                      <p:cBhvr>
                                        <p:cTn id="7"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150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150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150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151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151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151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513" name="TextBox 14"/>
          <p:cNvSpPr>
            <a:spLocks noChangeArrowheads="1"/>
          </p:cNvSpPr>
          <p:nvPr/>
        </p:nvSpPr>
        <p:spPr bwMode="auto">
          <a:xfrm>
            <a:off x="38100" y="836613"/>
            <a:ext cx="9107488" cy="61880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特种作业</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是指直接从事容易发生人员伤亡事故，对操作者本人、他人及周围设施的安全可能造成重大危害的作业。</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根据国家</a:t>
            </a:r>
            <a:r>
              <a:rPr 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20</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14年颁发《中华人民共和安全生产法》，国家安全生产监督管理总局颁布的《安全生产培训管理办法》和《生产经营单位安全培训规定》及《重庆市特种作业人员安全生产培训监督管理实施细则》，我们白沙沱项目施工用得频繁的特种工种主要有起重信号工、架子工、电焊工、电工、安装拆卸工、起重机械操作工、爆破作业人员、瓦检员、空压机操作工、厂内运输车辆驾驶员等特殊工种。</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1513"/>
                                        </p:tgtEl>
                                        <p:attrNameLst>
                                          <p:attrName>style.visibility</p:attrName>
                                        </p:attrNameLst>
                                      </p:cBhvr>
                                      <p:to>
                                        <p:strVal val="visible"/>
                                      </p:to>
                                    </p:set>
                                    <p:animEffect filter="">
                                      <p:cBhvr>
                                        <p:cTn id="7" dur="1000"/>
                                        <p:tgtEl>
                                          <p:spTgt spid="21513"/>
                                        </p:tgtEl>
                                      </p:cBhvr>
                                    </p:animEffect>
                                    <p:anim calcmode="lin" valueType="num">
                                      <p:cBhvr>
                                        <p:cTn id="8" dur="1000" fill="hold"/>
                                        <p:tgtEl>
                                          <p:spTgt spid="21513"/>
                                        </p:tgtEl>
                                        <p:attrNameLst>
                                          <p:attrName>ppt_x</p:attrName>
                                        </p:attrNameLst>
                                      </p:cBhvr>
                                      <p:tavLst>
                                        <p:tav tm="0">
                                          <p:val>
                                            <p:strVal val="#ppt_x"/>
                                          </p:val>
                                        </p:tav>
                                        <p:tav tm="100000">
                                          <p:val>
                                            <p:strVal val="#ppt_x"/>
                                          </p:val>
                                        </p:tav>
                                      </p:tavLst>
                                    </p:anim>
                                    <p:anim calcmode="lin" valueType="num">
                                      <p:cBhvr>
                                        <p:cTn id="9" dur="1000" fill="hold"/>
                                        <p:tgtEl>
                                          <p:spTgt spid="215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1513">
                                            <p:txEl>
                                              <p:pRg st="0" end="0"/>
                                            </p:txEl>
                                          </p:spTgt>
                                        </p:tgtEl>
                                        <p:attrNameLst>
                                          <p:attrName>style.visibility</p:attrName>
                                        </p:attrNameLst>
                                      </p:cBhvr>
                                      <p:to>
                                        <p:strVal val="visible"/>
                                      </p:to>
                                    </p:set>
                                    <p:anim calcmode="lin" valueType="num">
                                      <p:cBhvr>
                                        <p:cTn id="13" dur="500" fill="hold"/>
                                        <p:tgtEl>
                                          <p:spTgt spid="2151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2151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1513">
                                            <p:txEl>
                                              <p:pRg st="1" end="1"/>
                                            </p:txEl>
                                          </p:spTgt>
                                        </p:tgtEl>
                                        <p:attrNameLst>
                                          <p:attrName>style.visibility</p:attrName>
                                        </p:attrNameLst>
                                      </p:cBhvr>
                                      <p:to>
                                        <p:strVal val="visible"/>
                                      </p:to>
                                    </p:set>
                                    <p:anim calcmode="lin" valueType="num">
                                      <p:cBhvr>
                                        <p:cTn id="18" dur="500" fill="hold"/>
                                        <p:tgtEl>
                                          <p:spTgt spid="2151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2151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1513">
                                            <p:txEl>
                                              <p:pRg st="2" end="2"/>
                                            </p:txEl>
                                          </p:spTgt>
                                        </p:tgtEl>
                                        <p:attrNameLst>
                                          <p:attrName>style.visibility</p:attrName>
                                        </p:attrNameLst>
                                      </p:cBhvr>
                                      <p:to>
                                        <p:strVal val="visible"/>
                                      </p:to>
                                    </p:set>
                                    <p:anim calcmode="lin" valueType="num">
                                      <p:cBhvr>
                                        <p:cTn id="23" dur="500" fill="hold"/>
                                        <p:tgtEl>
                                          <p:spTgt spid="2151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2151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21513">
                                            <p:txEl>
                                              <p:pRg st="3" end="3"/>
                                            </p:txEl>
                                          </p:spTgt>
                                        </p:tgtEl>
                                        <p:attrNameLst>
                                          <p:attrName>style.visibility</p:attrName>
                                        </p:attrNameLst>
                                      </p:cBhvr>
                                      <p:to>
                                        <p:strVal val="visible"/>
                                      </p:to>
                                    </p:set>
                                    <p:anim calcmode="lin" valueType="num">
                                      <p:cBhvr>
                                        <p:cTn id="28" dur="500" fill="hold"/>
                                        <p:tgtEl>
                                          <p:spTgt spid="2151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21513">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21513">
                                            <p:txEl>
                                              <p:pRg st="4" end="4"/>
                                            </p:txEl>
                                          </p:spTgt>
                                        </p:tgtEl>
                                        <p:attrNameLst>
                                          <p:attrName>style.visibility</p:attrName>
                                        </p:attrNameLst>
                                      </p:cBhvr>
                                      <p:to>
                                        <p:strVal val="visible"/>
                                      </p:to>
                                    </p:set>
                                    <p:anim calcmode="lin" valueType="num">
                                      <p:cBhvr>
                                        <p:cTn id="33" dur="500" fill="hold"/>
                                        <p:tgtEl>
                                          <p:spTgt spid="21513">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21513">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21513">
                                            <p:txEl>
                                              <p:pRg st="6" end="6"/>
                                            </p:txEl>
                                          </p:spTgt>
                                        </p:tgtEl>
                                        <p:attrNameLst>
                                          <p:attrName>style.visibility</p:attrName>
                                        </p:attrNameLst>
                                      </p:cBhvr>
                                      <p:to>
                                        <p:strVal val="visible"/>
                                      </p:to>
                                    </p:set>
                                    <p:anim calcmode="lin" valueType="num">
                                      <p:cBhvr>
                                        <p:cTn id="38" dur="500" fill="hold"/>
                                        <p:tgtEl>
                                          <p:spTgt spid="21513">
                                            <p:txEl>
                                              <p:pRg st="6" end="6"/>
                                            </p:txEl>
                                          </p:spTgt>
                                        </p:tgtEl>
                                        <p:attrNameLst>
                                          <p:attrName>ppt_x</p:attrName>
                                        </p:attrNameLst>
                                      </p:cBhvr>
                                      <p:tavLst>
                                        <p:tav tm="0">
                                          <p:val>
                                            <p:strVal val="1+#ppt_w/2"/>
                                          </p:val>
                                        </p:tav>
                                        <p:tav tm="100000">
                                          <p:val>
                                            <p:strVal val="#ppt_x"/>
                                          </p:val>
                                        </p:tav>
                                      </p:tavLst>
                                    </p:anim>
                                    <p:anim calcmode="lin" valueType="num">
                                      <p:cBhvr>
                                        <p:cTn id="39" dur="500" fill="hold"/>
                                        <p:tgtEl>
                                          <p:spTgt spid="2151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1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125"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5126" name="Picture 2" descr="E:\工作\PPT\MBEC.png"/>
          <p:cNvPicPr>
            <a:picLocks noChangeAspect="1" noChangeArrowheads="1"/>
          </p:cNvPicPr>
          <p:nvPr/>
        </p:nvPicPr>
        <p:blipFill>
          <a:blip r:embed="rId1"/>
          <a:stretch>
            <a:fillRect/>
          </a:stretch>
        </p:blipFill>
        <p:spPr bwMode="auto">
          <a:xfrm>
            <a:off x="214313" y="6330950"/>
            <a:ext cx="428625" cy="428625"/>
          </a:xfrm>
          <a:prstGeom prst="rect">
            <a:avLst/>
          </a:prstGeom>
          <a:solidFill>
            <a:schemeClr val="bg1"/>
          </a:solidFill>
          <a:ln w="9525">
            <a:noFill/>
            <a:miter lim="800000"/>
            <a:headEnd/>
            <a:tailEnd/>
          </a:ln>
        </p:spPr>
      </p:pic>
      <p:sp>
        <p:nvSpPr>
          <p:cNvPr id="5127"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2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12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grpSp>
        <p:nvGrpSpPr>
          <p:cNvPr id="5130" name="组合 26"/>
          <p:cNvGrpSpPr/>
          <p:nvPr/>
        </p:nvGrpSpPr>
        <p:grpSpPr>
          <a:xfrm>
            <a:off x="3995738" y="2276475"/>
            <a:ext cx="4786312" cy="701675"/>
            <a:chOff x="0" y="0"/>
            <a:chExt cx="6887564" cy="700016"/>
          </a:xfrm>
        </p:grpSpPr>
        <p:sp>
          <p:nvSpPr>
            <p:cNvPr id="5131" name="圆角矩形 27"/>
            <p:cNvSpPr>
              <a:spLocks noChangeArrowheads="1"/>
            </p:cNvSpPr>
            <p:nvPr/>
          </p:nvSpPr>
          <p:spPr bwMode="auto">
            <a:xfrm>
              <a:off x="0" y="117463"/>
              <a:ext cx="6887564" cy="466677"/>
            </a:xfrm>
            <a:prstGeom prst="roundRect">
              <a:avLst>
                <a:gd name="adj" fmla="val 16667"/>
              </a:avLst>
            </a:prstGeom>
            <a:solidFill>
              <a:srgbClr val="7F7F7F">
                <a:alpha val="20000"/>
              </a:srgbClr>
            </a:solidFill>
            <a:ln w="9525">
              <a:noFill/>
              <a:round/>
            </a:ln>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作业标准</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32" name="菱形 28"/>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33" name="组合 32"/>
          <p:cNvGrpSpPr/>
          <p:nvPr/>
        </p:nvGrpSpPr>
        <p:grpSpPr>
          <a:xfrm>
            <a:off x="3995738" y="3070225"/>
            <a:ext cx="4786312" cy="700088"/>
            <a:chOff x="0" y="0"/>
            <a:chExt cx="6887564" cy="700016"/>
          </a:xfrm>
        </p:grpSpPr>
        <p:sp>
          <p:nvSpPr>
            <p:cNvPr id="5134" name="圆角矩形 33"/>
            <p:cNvSpPr>
              <a:spLocks noChangeArrowheads="1"/>
            </p:cNvSpPr>
            <p:nvPr/>
          </p:nvSpPr>
          <p:spPr bwMode="auto">
            <a:xfrm>
              <a:off x="0" y="117463"/>
              <a:ext cx="6887564" cy="466677"/>
            </a:xfrm>
            <a:prstGeom prst="roundRect">
              <a:avLst>
                <a:gd name="adj" fmla="val 16667"/>
              </a:avLst>
            </a:prstGeom>
            <a:solidFill>
              <a:srgbClr val="7F7F7F">
                <a:alpha val="20000"/>
              </a:srgbClr>
            </a:solidFill>
            <a:ln w="9525">
              <a:noFill/>
              <a:round/>
            </a:ln>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施工纪律</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35" name="菱形 34"/>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36" name="组合 34"/>
          <p:cNvGrpSpPr/>
          <p:nvPr/>
        </p:nvGrpSpPr>
        <p:grpSpPr>
          <a:xfrm>
            <a:off x="571500" y="1428750"/>
            <a:ext cx="2768600" cy="1570038"/>
            <a:chOff x="0" y="0"/>
            <a:chExt cx="2768507" cy="1569657"/>
          </a:xfrm>
        </p:grpSpPr>
        <p:grpSp>
          <p:nvGrpSpPr>
            <p:cNvPr id="5137" name="组合 39"/>
            <p:cNvGrpSpPr/>
            <p:nvPr/>
          </p:nvGrpSpPr>
          <p:grpSpPr>
            <a:xfrm>
              <a:off x="52386" y="201565"/>
              <a:ext cx="2716121" cy="1161419"/>
              <a:chOff x="0" y="0"/>
              <a:chExt cx="2716120" cy="1161419"/>
            </a:xfrm>
          </p:grpSpPr>
          <p:sp>
            <p:nvSpPr>
              <p:cNvPr id="5138" name="矩形 59"/>
              <p:cNvSpPr>
                <a:spLocks noChangeArrowheads="1"/>
              </p:cNvSpPr>
              <p:nvPr/>
            </p:nvSpPr>
            <p:spPr bwMode="auto">
              <a:xfrm>
                <a:off x="0" y="134903"/>
                <a:ext cx="1022315" cy="923701"/>
              </a:xfrm>
              <a:prstGeom prst="rect">
                <a:avLst/>
              </a:prstGeom>
              <a:solidFill>
                <a:srgbClr val="4BACC6"/>
              </a:solidFill>
              <a:ln w="9525">
                <a:noFill/>
                <a:miter lim="800000"/>
              </a:ln>
            </p:spPr>
            <p:txBody>
              <a:bodyPr anchor="ctr"/>
              <a:lstStyle/>
              <a:p>
                <a:pPr algn="ctr"/>
                <a:endParaRPr lang="zh-CN" altLang="zh-CN">
                  <a:solidFill>
                    <a:srgbClr val="FFFFFF"/>
                  </a:solidFill>
                </a:endParaRPr>
              </a:p>
            </p:txBody>
          </p:sp>
          <p:sp>
            <p:nvSpPr>
              <p:cNvPr id="5139" name="矩形 60"/>
              <p:cNvSpPr>
                <a:spLocks noChangeArrowheads="1"/>
              </p:cNvSpPr>
              <p:nvPr/>
            </p:nvSpPr>
            <p:spPr bwMode="auto">
              <a:xfrm>
                <a:off x="935005" y="-1"/>
                <a:ext cx="1781115" cy="830060"/>
              </a:xfrm>
              <a:prstGeom prst="rect">
                <a:avLst/>
              </a:prstGeom>
              <a:noFill/>
              <a:ln w="9525">
                <a:noFill/>
                <a:miter lim="800000"/>
              </a:ln>
            </p:spPr>
            <p:txBody>
              <a:bodyPr wrap="none">
                <a:spAutoFit/>
              </a:bodyPr>
              <a:lstStyle/>
              <a:p>
                <a:r>
                  <a:rPr lang="zh-CN" altLang="en-US" sz="480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目  录</a:t>
                </a:r>
                <a:endParaRPr lang="zh-CN" altLang="en-US"/>
              </a:p>
            </p:txBody>
          </p:sp>
          <p:sp>
            <p:nvSpPr>
              <p:cNvPr id="5140" name="TextBox 5"/>
              <p:cNvSpPr>
                <a:spLocks noChangeArrowheads="1"/>
              </p:cNvSpPr>
              <p:nvPr/>
            </p:nvSpPr>
            <p:spPr bwMode="auto">
              <a:xfrm>
                <a:off x="938180" y="669761"/>
                <a:ext cx="1777940" cy="492006"/>
              </a:xfrm>
              <a:prstGeom prst="rect">
                <a:avLst/>
              </a:prstGeom>
              <a:noFill/>
              <a:ln w="9525">
                <a:noFill/>
                <a:miter lim="800000"/>
              </a:ln>
            </p:spPr>
            <p:txBody>
              <a:bodyPr wrap="none">
                <a:spAutoFit/>
              </a:bodyPr>
              <a:lstStyle/>
              <a:p>
                <a:pPr eaLnBrk="1" hangingPunct="1"/>
                <a:r>
                  <a:rPr lang="en-US" sz="2500" b="1">
                    <a:solidFill>
                      <a:srgbClr val="31859B"/>
                    </a:solidFill>
                    <a:sym typeface="Arial" panose="020B0604020202020204" pitchFamily="34" charset="0"/>
                  </a:rPr>
                  <a:t>ONTENTS</a:t>
                </a:r>
                <a:endParaRPr lang="zh-CN" altLang="en-US" sz="2500" b="1">
                  <a:solidFill>
                    <a:srgbClr val="31859B"/>
                  </a:solidFill>
                  <a:sym typeface="Arial" panose="020B0604020202020204" pitchFamily="34" charset="0"/>
                </a:endParaRPr>
              </a:p>
            </p:txBody>
          </p:sp>
        </p:grpSp>
        <p:sp>
          <p:nvSpPr>
            <p:cNvPr id="5141" name="矩形 58"/>
            <p:cNvSpPr>
              <a:spLocks noChangeArrowheads="1"/>
            </p:cNvSpPr>
            <p:nvPr/>
          </p:nvSpPr>
          <p:spPr bwMode="auto">
            <a:xfrm>
              <a:off x="0" y="0"/>
              <a:ext cx="1074333" cy="1569657"/>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C</a:t>
              </a:r>
              <a:endParaRPr lang="zh-CN" altLang="en-US" sz="9600">
                <a:solidFill>
                  <a:schemeClr val="bg1"/>
                </a:solidFill>
                <a:cs typeface="Arial" panose="020B0604020202020204" pitchFamily="34" charset="0"/>
                <a:sym typeface="Arial" panose="020B0604020202020204" pitchFamily="34" charset="0"/>
              </a:endParaRPr>
            </a:p>
          </p:txBody>
        </p:sp>
      </p:grpSp>
      <p:grpSp>
        <p:nvGrpSpPr>
          <p:cNvPr id="5142" name="组合 70"/>
          <p:cNvGrpSpPr/>
          <p:nvPr/>
        </p:nvGrpSpPr>
        <p:grpSpPr>
          <a:xfrm>
            <a:off x="3563938" y="1341438"/>
            <a:ext cx="71437" cy="4929187"/>
            <a:chOff x="0" y="0"/>
            <a:chExt cx="63500" cy="2204256"/>
          </a:xfrm>
        </p:grpSpPr>
        <p:sp>
          <p:nvSpPr>
            <p:cNvPr id="5143" name="直接连接符 63"/>
            <p:cNvSpPr>
              <a:spLocks noChangeShapeType="1"/>
            </p:cNvSpPr>
            <p:nvPr/>
          </p:nvSpPr>
          <p:spPr bwMode="auto">
            <a:xfrm>
              <a:off x="0" y="0"/>
              <a:ext cx="1" cy="2204256"/>
            </a:xfrm>
            <a:prstGeom prst="line">
              <a:avLst/>
            </a:prstGeom>
            <a:noFill/>
            <a:ln w="38100" cap="flat" cmpd="sng">
              <a:solidFill>
                <a:srgbClr val="7F7F7F"/>
              </a:solidFill>
              <a:round/>
            </a:ln>
          </p:spPr>
          <p:txBody>
            <a:bodyPr/>
            <a:lstStyle/>
            <a:p>
              <a:endParaRPr lang="zh-CN" altLang="en-US"/>
            </a:p>
          </p:txBody>
        </p:sp>
        <p:sp>
          <p:nvSpPr>
            <p:cNvPr id="5144" name="直接连接符 64"/>
            <p:cNvSpPr>
              <a:spLocks noChangeShapeType="1"/>
            </p:cNvSpPr>
            <p:nvPr/>
          </p:nvSpPr>
          <p:spPr bwMode="auto">
            <a:xfrm>
              <a:off x="63500" y="0"/>
              <a:ext cx="1" cy="2195737"/>
            </a:xfrm>
            <a:prstGeom prst="line">
              <a:avLst/>
            </a:prstGeom>
            <a:noFill/>
            <a:ln w="3175" cap="flat" cmpd="sng">
              <a:solidFill>
                <a:srgbClr val="7F7F7F"/>
              </a:solidFill>
              <a:round/>
            </a:ln>
          </p:spPr>
          <p:txBody>
            <a:bodyPr/>
            <a:lstStyle/>
            <a:p>
              <a:endParaRPr lang="zh-CN" altLang="en-US"/>
            </a:p>
          </p:txBody>
        </p:sp>
      </p:grpSp>
      <p:grpSp>
        <p:nvGrpSpPr>
          <p:cNvPr id="5145" name="组合 20"/>
          <p:cNvGrpSpPr/>
          <p:nvPr/>
        </p:nvGrpSpPr>
        <p:grpSpPr>
          <a:xfrm>
            <a:off x="3995738" y="1485900"/>
            <a:ext cx="4786312" cy="698500"/>
            <a:chOff x="0" y="0"/>
            <a:chExt cx="6887564" cy="700016"/>
          </a:xfrm>
        </p:grpSpPr>
        <p:sp>
          <p:nvSpPr>
            <p:cNvPr id="5146" name="圆角矩形 20"/>
            <p:cNvSpPr>
              <a:spLocks noChangeArrowheads="1"/>
            </p:cNvSpPr>
            <p:nvPr/>
          </p:nvSpPr>
          <p:spPr bwMode="auto">
            <a:xfrm>
              <a:off x="0" y="117463"/>
              <a:ext cx="6887564" cy="466678"/>
            </a:xfrm>
            <a:prstGeom prst="roundRect">
              <a:avLst>
                <a:gd name="adj" fmla="val 16667"/>
              </a:avLst>
            </a:prstGeom>
            <a:solidFill>
              <a:srgbClr val="7F7F7F">
                <a:alpha val="20000"/>
              </a:srgbClr>
            </a:solidFill>
            <a:ln w="9525">
              <a:noFill/>
              <a:round/>
            </a:ln>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法律法规</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47" name="菱形 23"/>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48" name="组合 32"/>
          <p:cNvGrpSpPr/>
          <p:nvPr/>
        </p:nvGrpSpPr>
        <p:grpSpPr>
          <a:xfrm>
            <a:off x="3995738" y="3860800"/>
            <a:ext cx="4786312" cy="701675"/>
            <a:chOff x="0" y="0"/>
            <a:chExt cx="6887564" cy="700016"/>
          </a:xfrm>
        </p:grpSpPr>
        <p:sp>
          <p:nvSpPr>
            <p:cNvPr id="5149" name="圆角矩形 25"/>
            <p:cNvSpPr>
              <a:spLocks noChangeArrowheads="1"/>
            </p:cNvSpPr>
            <p:nvPr/>
          </p:nvSpPr>
          <p:spPr bwMode="auto">
            <a:xfrm>
              <a:off x="0" y="117463"/>
              <a:ext cx="6887564" cy="466677"/>
            </a:xfrm>
            <a:prstGeom prst="roundRect">
              <a:avLst>
                <a:gd name="adj" fmla="val 16667"/>
              </a:avLst>
            </a:prstGeom>
            <a:solidFill>
              <a:srgbClr val="7F7F7F">
                <a:alpha val="20000"/>
              </a:srgbClr>
            </a:solidFill>
            <a:ln w="9525">
              <a:noFill/>
              <a:round/>
            </a:ln>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规章制度</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50" name="菱形 26"/>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51" name="组合 32"/>
          <p:cNvGrpSpPr/>
          <p:nvPr/>
        </p:nvGrpSpPr>
        <p:grpSpPr>
          <a:xfrm>
            <a:off x="3995738" y="4654550"/>
            <a:ext cx="4786312" cy="700088"/>
            <a:chOff x="0" y="0"/>
            <a:chExt cx="6887564" cy="700016"/>
          </a:xfrm>
        </p:grpSpPr>
        <p:sp>
          <p:nvSpPr>
            <p:cNvPr id="5152" name="圆角矩形 30"/>
            <p:cNvSpPr>
              <a:spLocks noChangeArrowheads="1"/>
            </p:cNvSpPr>
            <p:nvPr/>
          </p:nvSpPr>
          <p:spPr bwMode="auto">
            <a:xfrm>
              <a:off x="0" y="117463"/>
              <a:ext cx="6887564" cy="466677"/>
            </a:xfrm>
            <a:prstGeom prst="roundRect">
              <a:avLst>
                <a:gd name="adj" fmla="val 16667"/>
              </a:avLst>
            </a:prstGeom>
            <a:solidFill>
              <a:srgbClr val="7F7F7F">
                <a:alpha val="20000"/>
              </a:srgbClr>
            </a:solidFill>
            <a:ln w="9525">
              <a:noFill/>
              <a:round/>
            </a:ln>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事故案例　</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53" name="菱形 31"/>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54" name="组合 32"/>
          <p:cNvGrpSpPr/>
          <p:nvPr/>
        </p:nvGrpSpPr>
        <p:grpSpPr>
          <a:xfrm>
            <a:off x="3995738" y="5445125"/>
            <a:ext cx="4786312" cy="701675"/>
            <a:chOff x="0" y="0"/>
            <a:chExt cx="6887564" cy="700016"/>
          </a:xfrm>
        </p:grpSpPr>
        <p:sp>
          <p:nvSpPr>
            <p:cNvPr id="5155" name="圆角矩形 30"/>
            <p:cNvSpPr>
              <a:spLocks noChangeArrowheads="1"/>
            </p:cNvSpPr>
            <p:nvPr/>
          </p:nvSpPr>
          <p:spPr bwMode="auto">
            <a:xfrm>
              <a:off x="0" y="117463"/>
              <a:ext cx="6887564" cy="466677"/>
            </a:xfrm>
            <a:prstGeom prst="roundRect">
              <a:avLst>
                <a:gd name="adj" fmla="val 16667"/>
              </a:avLst>
            </a:prstGeom>
            <a:solidFill>
              <a:srgbClr val="7F7F7F">
                <a:alpha val="20000"/>
              </a:srgbClr>
            </a:solidFill>
            <a:ln w="9525">
              <a:noFill/>
              <a:round/>
            </a:ln>
            <a:effectLst/>
          </p:spPr>
          <p:txBody>
            <a:bodyPr wrap="none" anchor="ctr"/>
            <a:lstStyle/>
            <a:p>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"三新"相关知识</a:t>
              </a:r>
              <a:endParaRPr lang="zh-CN" altLang="en-US"/>
            </a:p>
          </p:txBody>
        </p:sp>
        <p:sp>
          <p:nvSpPr>
            <p:cNvPr id="5156" name="菱形 31"/>
            <p:cNvSpPr>
              <a:spLocks noChangeArrowheads="1"/>
            </p:cNvSpPr>
            <p:nvPr/>
          </p:nvSpPr>
          <p:spPr bwMode="auto">
            <a:xfrm>
              <a:off x="86808" y="0"/>
              <a:ext cx="838386" cy="700016"/>
            </a:xfrm>
            <a:prstGeom prst="diamond">
              <a:avLst/>
            </a:prstGeom>
            <a:gradFill rotWithShape="1">
              <a:gsLst>
                <a:gs pos="0">
                  <a:srgbClr val="2D5D97"/>
                </a:gs>
                <a:gs pos="79999">
                  <a:srgbClr val="3C7AC5"/>
                </a:gs>
                <a:gs pos="100000">
                  <a:srgbClr val="397BC9"/>
                </a:gs>
              </a:gsLst>
              <a:lin ang="5400000" scaled="1"/>
            </a:gradFill>
            <a:ln w="9525" cap="flat" cmpd="sng">
              <a:solidFill>
                <a:schemeClr val="accent1"/>
              </a:solidFill>
              <a:miter lim="800000"/>
            </a:ln>
            <a:effectLst/>
          </p:spPr>
          <p:txBody>
            <a:bodyPr wrap="none"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childTnLst>
                                    <p:set>
                                      <p:cBhvr>
                                        <p:cTn id="6" dur="1" fill="hold">
                                          <p:stCondLst>
                                            <p:cond delay="0"/>
                                          </p:stCondLst>
                                        </p:cTn>
                                        <p:tgtEl>
                                          <p:spTgt spid="5136"/>
                                        </p:tgtEl>
                                        <p:attrNameLst>
                                          <p:attrName>style.visibility</p:attrName>
                                        </p:attrNameLst>
                                      </p:cBhvr>
                                      <p:to>
                                        <p:strVal val="visible"/>
                                      </p:to>
                                    </p:set>
                                    <p:anim calcmode="lin" valueType="num">
                                      <p:cBhvr>
                                        <p:cTn id="7" dur="500" fill="hold"/>
                                        <p:tgtEl>
                                          <p:spTgt spid="5136"/>
                                        </p:tgtEl>
                                        <p:attrNameLst>
                                          <p:attrName>ppt_x</p:attrName>
                                        </p:attrNameLst>
                                      </p:cBhvr>
                                      <p:tavLst>
                                        <p:tav tm="0">
                                          <p:val>
                                            <p:strVal val="1+#ppt_w/2"/>
                                          </p:val>
                                        </p:tav>
                                        <p:tav tm="100000">
                                          <p:val>
                                            <p:strVal val="#ppt_x"/>
                                          </p:val>
                                        </p:tav>
                                      </p:tavLst>
                                    </p:anim>
                                    <p:anim calcmode="lin" valueType="num">
                                      <p:cBhvr>
                                        <p:cTn id="8" dur="500" fill="hold"/>
                                        <p:tgtEl>
                                          <p:spTgt spid="51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childTnLst>
                                    <p:set>
                                      <p:cBhvr>
                                        <p:cTn id="11" dur="1" fill="hold">
                                          <p:stCondLst>
                                            <p:cond delay="0"/>
                                          </p:stCondLst>
                                        </p:cTn>
                                        <p:tgtEl>
                                          <p:spTgt spid="5142"/>
                                        </p:tgtEl>
                                        <p:attrNameLst>
                                          <p:attrName>style.visibility</p:attrName>
                                        </p:attrNameLst>
                                      </p:cBhvr>
                                      <p:to>
                                        <p:strVal val="visible"/>
                                      </p:to>
                                    </p:set>
                                    <p:animEffect filter="">
                                      <p:cBhvr>
                                        <p:cTn id="12" dur="500"/>
                                        <p:tgtEl>
                                          <p:spTgt spid="5142"/>
                                        </p:tgtEl>
                                      </p:cBhvr>
                                    </p:animEffect>
                                  </p:childTnLst>
                                </p:cTn>
                              </p:par>
                            </p:childTnLst>
                          </p:cTn>
                        </p:par>
                        <p:par>
                          <p:cTn id="13" fill="hold">
                            <p:stCondLst>
                              <p:cond delay="1000"/>
                            </p:stCondLst>
                            <p:childTnLst>
                              <p:par>
                                <p:cTn id="14" presetID="10" presetClass="entr" presetSubtype="0" fill="hold" nodeType="afterEffect">
                                  <p:childTnLst>
                                    <p:set>
                                      <p:cBhvr>
                                        <p:cTn id="15" dur="1" fill="hold">
                                          <p:stCondLst>
                                            <p:cond delay="0"/>
                                          </p:stCondLst>
                                        </p:cTn>
                                        <p:tgtEl>
                                          <p:spTgt spid="5130"/>
                                        </p:tgtEl>
                                        <p:attrNameLst>
                                          <p:attrName>style.visibility</p:attrName>
                                        </p:attrNameLst>
                                      </p:cBhvr>
                                      <p:to>
                                        <p:strVal val="visible"/>
                                      </p:to>
                                    </p:set>
                                    <p:animEffect filter="">
                                      <p:cBhvr>
                                        <p:cTn id="16" dur="500"/>
                                        <p:tgtEl>
                                          <p:spTgt spid="5130"/>
                                        </p:tgtEl>
                                      </p:cBhvr>
                                    </p:animEffect>
                                  </p:childTnLst>
                                </p:cTn>
                              </p:par>
                            </p:childTnLst>
                          </p:cTn>
                        </p:par>
                        <p:par>
                          <p:cTn id="17" fill="hold">
                            <p:stCondLst>
                              <p:cond delay="1500"/>
                            </p:stCondLst>
                            <p:childTnLst>
                              <p:par>
                                <p:cTn id="18" presetID="10" presetClass="entr" presetSubtype="0" fill="hold" nodeType="afterEffect">
                                  <p:childTnLst>
                                    <p:set>
                                      <p:cBhvr>
                                        <p:cTn id="19" dur="1" fill="hold">
                                          <p:stCondLst>
                                            <p:cond delay="0"/>
                                          </p:stCondLst>
                                        </p:cTn>
                                        <p:tgtEl>
                                          <p:spTgt spid="5133"/>
                                        </p:tgtEl>
                                        <p:attrNameLst>
                                          <p:attrName>style.visibility</p:attrName>
                                        </p:attrNameLst>
                                      </p:cBhvr>
                                      <p:to>
                                        <p:strVal val="visible"/>
                                      </p:to>
                                    </p:set>
                                    <p:animEffect filter="">
                                      <p:cBhvr>
                                        <p:cTn id="20" dur="500"/>
                                        <p:tgtEl>
                                          <p:spTgt spid="5133"/>
                                        </p:tgtEl>
                                      </p:cBhvr>
                                    </p:animEffect>
                                  </p:childTnLst>
                                </p:cTn>
                              </p:par>
                            </p:childTnLst>
                          </p:cTn>
                        </p:par>
                        <p:par>
                          <p:cTn id="21" fill="hold">
                            <p:stCondLst>
                              <p:cond delay="2000"/>
                            </p:stCondLst>
                            <p:childTnLst>
                              <p:par>
                                <p:cTn id="22" presetID="10" presetClass="entr" presetSubtype="0" fill="hold" nodeType="afterEffect">
                                  <p:childTnLst>
                                    <p:set>
                                      <p:cBhvr>
                                        <p:cTn id="23" dur="1" fill="hold">
                                          <p:stCondLst>
                                            <p:cond delay="0"/>
                                          </p:stCondLst>
                                        </p:cTn>
                                        <p:tgtEl>
                                          <p:spTgt spid="5145"/>
                                        </p:tgtEl>
                                        <p:attrNameLst>
                                          <p:attrName>style.visibility</p:attrName>
                                        </p:attrNameLst>
                                      </p:cBhvr>
                                      <p:to>
                                        <p:strVal val="visible"/>
                                      </p:to>
                                    </p:set>
                                    <p:animEffect filter="">
                                      <p:cBhvr>
                                        <p:cTn id="24" dur="500"/>
                                        <p:tgtEl>
                                          <p:spTgt spid="5145"/>
                                        </p:tgtEl>
                                      </p:cBhvr>
                                    </p:animEffect>
                                  </p:childTnLst>
                                </p:cTn>
                              </p:par>
                            </p:childTnLst>
                          </p:cTn>
                        </p:par>
                        <p:par>
                          <p:cTn id="25" fill="hold">
                            <p:stCondLst>
                              <p:cond delay="2500"/>
                            </p:stCondLst>
                            <p:childTnLst>
                              <p:par>
                                <p:cTn id="26" presetID="10" presetClass="entr" presetSubtype="0" fill="hold" nodeType="afterEffect">
                                  <p:childTnLst>
                                    <p:set>
                                      <p:cBhvr>
                                        <p:cTn id="27" dur="1" fill="hold">
                                          <p:stCondLst>
                                            <p:cond delay="0"/>
                                          </p:stCondLst>
                                        </p:cTn>
                                        <p:tgtEl>
                                          <p:spTgt spid="5148"/>
                                        </p:tgtEl>
                                        <p:attrNameLst>
                                          <p:attrName>style.visibility</p:attrName>
                                        </p:attrNameLst>
                                      </p:cBhvr>
                                      <p:to>
                                        <p:strVal val="visible"/>
                                      </p:to>
                                    </p:set>
                                    <p:animEffect filter="">
                                      <p:cBhvr>
                                        <p:cTn id="28" dur="500"/>
                                        <p:tgtEl>
                                          <p:spTgt spid="5148"/>
                                        </p:tgtEl>
                                      </p:cBhvr>
                                    </p:animEffect>
                                  </p:childTnLst>
                                </p:cTn>
                              </p:par>
                            </p:childTnLst>
                          </p:cTn>
                        </p:par>
                        <p:par>
                          <p:cTn id="29" fill="hold">
                            <p:stCondLst>
                              <p:cond delay="3000"/>
                            </p:stCondLst>
                            <p:childTnLst>
                              <p:par>
                                <p:cTn id="30" presetID="10" presetClass="entr" presetSubtype="0" fill="hold" nodeType="afterEffect">
                                  <p:childTnLst>
                                    <p:set>
                                      <p:cBhvr>
                                        <p:cTn id="31" dur="1" fill="hold">
                                          <p:stCondLst>
                                            <p:cond delay="0"/>
                                          </p:stCondLst>
                                        </p:cTn>
                                        <p:tgtEl>
                                          <p:spTgt spid="5151"/>
                                        </p:tgtEl>
                                        <p:attrNameLst>
                                          <p:attrName>style.visibility</p:attrName>
                                        </p:attrNameLst>
                                      </p:cBhvr>
                                      <p:to>
                                        <p:strVal val="visible"/>
                                      </p:to>
                                    </p:set>
                                    <p:animEffect filter="">
                                      <p:cBhvr>
                                        <p:cTn id="32" dur="500"/>
                                        <p:tgtEl>
                                          <p:spTgt spid="5151"/>
                                        </p:tgtEl>
                                      </p:cBhvr>
                                    </p:animEffect>
                                  </p:childTnLst>
                                </p:cTn>
                              </p:par>
                            </p:childTnLst>
                          </p:cTn>
                        </p:par>
                        <p:par>
                          <p:cTn id="33" fill="hold">
                            <p:stCondLst>
                              <p:cond delay="3500"/>
                            </p:stCondLst>
                            <p:childTnLst>
                              <p:par>
                                <p:cTn id="34" presetID="10" presetClass="entr" presetSubtype="0" fill="hold" nodeType="afterEffect">
                                  <p:childTnLst>
                                    <p:set>
                                      <p:cBhvr>
                                        <p:cTn id="35" dur="1" fill="hold">
                                          <p:stCondLst>
                                            <p:cond delay="0"/>
                                          </p:stCondLst>
                                        </p:cTn>
                                        <p:tgtEl>
                                          <p:spTgt spid="5154"/>
                                        </p:tgtEl>
                                        <p:attrNameLst>
                                          <p:attrName>style.visibility</p:attrName>
                                        </p:attrNameLst>
                                      </p:cBhvr>
                                      <p:to>
                                        <p:strVal val="visible"/>
                                      </p:to>
                                    </p:set>
                                    <p:animEffect filter="">
                                      <p:cBhvr>
                                        <p:cTn id="36" dur="500"/>
                                        <p:tgtEl>
                                          <p:spTgt spid="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253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253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253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253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253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253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537"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a:latin typeface="仿宋_GB2312" pitchFamily="49" charset="-122"/>
                <a:ea typeface="仿宋_GB2312" pitchFamily="49" charset="-122"/>
              </a:rPr>
              <a:t> </a:t>
            </a:r>
            <a:endParaRPr lang="zh-CN" altLang="en-US" sz="2800">
              <a:latin typeface="仿宋_GB2312" pitchFamily="49" charset="-122"/>
              <a:ea typeface="仿宋_GB2312" pitchFamily="49" charset="-122"/>
            </a:endParaRPr>
          </a:p>
          <a:p>
            <a:pPr>
              <a:lnSpc>
                <a:spcPts val="3200"/>
              </a:lnSpc>
            </a:pPr>
            <a:r>
              <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我们白沙沱项目是个综合性工程，有桥梁、隧道、路基、涵洞、营业线等工程，线路长、结构类型多，线路、地形复杂，跨越长江限制条件多，工期较长、施工场地面广、工序复杂、危险性大的特点。作为施工中的一员，必须具有高度的安全意识，掌握熟练的安全操作技能，尤其是特种作业人员，必须充分掌握本岗位的安全生产技能，牢固树立安全第一的理念，在实践中严格遵守劳动纪律和安全操作规程。   </a:t>
            </a: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2537"/>
                                        </p:tgtEl>
                                        <p:attrNameLst>
                                          <p:attrName>style.visibility</p:attrName>
                                        </p:attrNameLst>
                                      </p:cBhvr>
                                      <p:to>
                                        <p:strVal val="visible"/>
                                      </p:to>
                                    </p:set>
                                    <p:animEffect filter="">
                                      <p:cBhvr>
                                        <p:cTn id="7" dur="1000"/>
                                        <p:tgtEl>
                                          <p:spTgt spid="22537"/>
                                        </p:tgtEl>
                                      </p:cBhvr>
                                    </p:animEffect>
                                    <p:anim calcmode="lin" valueType="num">
                                      <p:cBhvr>
                                        <p:cTn id="8" dur="1000" fill="hold"/>
                                        <p:tgtEl>
                                          <p:spTgt spid="22537"/>
                                        </p:tgtEl>
                                        <p:attrNameLst>
                                          <p:attrName>ppt_x</p:attrName>
                                        </p:attrNameLst>
                                      </p:cBhvr>
                                      <p:tavLst>
                                        <p:tav tm="0">
                                          <p:val>
                                            <p:strVal val="#ppt_x"/>
                                          </p:val>
                                        </p:tav>
                                        <p:tav tm="100000">
                                          <p:val>
                                            <p:strVal val="#ppt_x"/>
                                          </p:val>
                                        </p:tav>
                                      </p:tavLst>
                                    </p:anim>
                                    <p:anim calcmode="lin" valueType="num">
                                      <p:cBhvr>
                                        <p:cTn id="9" dur="1000" fill="hold"/>
                                        <p:tgtEl>
                                          <p:spTgt spid="225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2537">
                                            <p:txEl>
                                              <p:pRg st="0" end="0"/>
                                            </p:txEl>
                                          </p:spTgt>
                                        </p:tgtEl>
                                        <p:attrNameLst>
                                          <p:attrName>style.visibility</p:attrName>
                                        </p:attrNameLst>
                                      </p:cBhvr>
                                      <p:to>
                                        <p:strVal val="visible"/>
                                      </p:to>
                                    </p:set>
                                    <p:anim calcmode="lin" valueType="num">
                                      <p:cBhvr>
                                        <p:cTn id="13" dur="500" fill="hold"/>
                                        <p:tgtEl>
                                          <p:spTgt spid="2253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2253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2537">
                                            <p:txEl>
                                              <p:pRg st="1" end="1"/>
                                            </p:txEl>
                                          </p:spTgt>
                                        </p:tgtEl>
                                        <p:attrNameLst>
                                          <p:attrName>style.visibility</p:attrName>
                                        </p:attrNameLst>
                                      </p:cBhvr>
                                      <p:to>
                                        <p:strVal val="visible"/>
                                      </p:to>
                                    </p:set>
                                    <p:anim calcmode="lin" valueType="num">
                                      <p:cBhvr>
                                        <p:cTn id="18" dur="500" fill="hold"/>
                                        <p:tgtEl>
                                          <p:spTgt spid="2253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2253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2537">
                                            <p:txEl>
                                              <p:pRg st="3" end="3"/>
                                            </p:txEl>
                                          </p:spTgt>
                                        </p:tgtEl>
                                        <p:attrNameLst>
                                          <p:attrName>style.visibility</p:attrName>
                                        </p:attrNameLst>
                                      </p:cBhvr>
                                      <p:to>
                                        <p:strVal val="visible"/>
                                      </p:to>
                                    </p:set>
                                    <p:anim calcmode="lin" valueType="num">
                                      <p:cBhvr>
                                        <p:cTn id="23" dur="500" fill="hold"/>
                                        <p:tgtEl>
                                          <p:spTgt spid="22537">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2253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355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355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355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355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355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356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561" name="TextBox 14"/>
          <p:cNvSpPr>
            <a:spLocks noChangeArrowheads="1"/>
          </p:cNvSpPr>
          <p:nvPr/>
        </p:nvSpPr>
        <p:spPr bwMode="auto">
          <a:xfrm>
            <a:off x="38100" y="836613"/>
            <a:ext cx="9107488" cy="1717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a:latin typeface="仿宋_GB2312" pitchFamily="49" charset="-122"/>
                <a:ea typeface="仿宋_GB2312" pitchFamily="49" charset="-122"/>
              </a:rPr>
              <a:t> </a:t>
            </a:r>
            <a:endParaRPr lang="zh-CN" altLang="en-US" sz="2800">
              <a:latin typeface="仿宋_GB2312" pitchFamily="49" charset="-122"/>
              <a:ea typeface="仿宋_GB2312" pitchFamily="49" charset="-122"/>
            </a:endParaRPr>
          </a:p>
          <a:p>
            <a:pPr>
              <a:lnSpc>
                <a:spcPts val="3200"/>
              </a:lnSpc>
            </a:pPr>
            <a:r>
              <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23562" name="Picture 10"/>
          <p:cNvPicPr>
            <a:picLocks noChangeAspect="1" noChangeArrowheads="1"/>
          </p:cNvPicPr>
          <p:nvPr/>
        </p:nvPicPr>
        <p:blipFill>
          <a:blip r:embed="rId4"/>
          <a:stretch>
            <a:fillRect/>
          </a:stretch>
        </p:blipFill>
        <p:spPr bwMode="auto">
          <a:xfrm>
            <a:off x="323850" y="981075"/>
            <a:ext cx="8605838" cy="5256213"/>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3561"/>
                                        </p:tgtEl>
                                        <p:attrNameLst>
                                          <p:attrName>style.visibility</p:attrName>
                                        </p:attrNameLst>
                                      </p:cBhvr>
                                      <p:to>
                                        <p:strVal val="visible"/>
                                      </p:to>
                                    </p:set>
                                    <p:animEffect filter="">
                                      <p:cBhvr>
                                        <p:cTn id="7" dur="1000"/>
                                        <p:tgtEl>
                                          <p:spTgt spid="23561"/>
                                        </p:tgtEl>
                                      </p:cBhvr>
                                    </p:animEffect>
                                    <p:anim calcmode="lin" valueType="num">
                                      <p:cBhvr>
                                        <p:cTn id="8" dur="1000" fill="hold"/>
                                        <p:tgtEl>
                                          <p:spTgt spid="23561"/>
                                        </p:tgtEl>
                                        <p:attrNameLst>
                                          <p:attrName>ppt_x</p:attrName>
                                        </p:attrNameLst>
                                      </p:cBhvr>
                                      <p:tavLst>
                                        <p:tav tm="0">
                                          <p:val>
                                            <p:strVal val="#ppt_x"/>
                                          </p:val>
                                        </p:tav>
                                        <p:tav tm="100000">
                                          <p:val>
                                            <p:strVal val="#ppt_x"/>
                                          </p:val>
                                        </p:tav>
                                      </p:tavLst>
                                    </p:anim>
                                    <p:anim calcmode="lin" valueType="num">
                                      <p:cBhvr>
                                        <p:cTn id="9" dur="1000" fill="hold"/>
                                        <p:tgtEl>
                                          <p:spTgt spid="235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3561"/>
                                        </p:tgtEl>
                                        <p:attrNameLst>
                                          <p:attrName>style.visibility</p:attrName>
                                        </p:attrNameLst>
                                      </p:cBhvr>
                                      <p:to>
                                        <p:strVal val="visible"/>
                                      </p:to>
                                    </p:set>
                                    <p:anim calcmode="lin" valueType="num">
                                      <p:cBhvr>
                                        <p:cTn id="13" dur="500" fill="hold"/>
                                        <p:tgtEl>
                                          <p:spTgt spid="23561"/>
                                        </p:tgtEl>
                                        <p:attrNameLst>
                                          <p:attrName>ppt_x</p:attrName>
                                        </p:attrNameLst>
                                      </p:cBhvr>
                                      <p:tavLst>
                                        <p:tav tm="0">
                                          <p:val>
                                            <p:strVal val="1+#ppt_w/2"/>
                                          </p:val>
                                        </p:tav>
                                        <p:tav tm="100000">
                                          <p:val>
                                            <p:strVal val="#ppt_x"/>
                                          </p:val>
                                        </p:tav>
                                      </p:tavLst>
                                    </p:anim>
                                    <p:anim calcmode="lin" valueType="num">
                                      <p:cBhvr>
                                        <p:cTn id="14" dur="500" fill="hold"/>
                                        <p:tgtEl>
                                          <p:spTgt spid="2356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3561"/>
                                        </p:tgtEl>
                                        <p:attrNameLst>
                                          <p:attrName>style.visibility</p:attrName>
                                        </p:attrNameLst>
                                      </p:cBhvr>
                                      <p:to>
                                        <p:strVal val="visible"/>
                                      </p:to>
                                    </p:set>
                                    <p:anim calcmode="lin" valueType="num">
                                      <p:cBhvr>
                                        <p:cTn id="18" dur="500" fill="hold"/>
                                        <p:tgtEl>
                                          <p:spTgt spid="23561"/>
                                        </p:tgtEl>
                                        <p:attrNameLst>
                                          <p:attrName>ppt_x</p:attrName>
                                        </p:attrNameLst>
                                      </p:cBhvr>
                                      <p:tavLst>
                                        <p:tav tm="0">
                                          <p:val>
                                            <p:strVal val="1+#ppt_w/2"/>
                                          </p:val>
                                        </p:tav>
                                        <p:tav tm="100000">
                                          <p:val>
                                            <p:strVal val="#ppt_x"/>
                                          </p:val>
                                        </p:tav>
                                      </p:tavLst>
                                    </p:anim>
                                    <p:anim calcmode="lin" valueType="num">
                                      <p:cBhvr>
                                        <p:cTn id="19" dur="500" fill="hold"/>
                                        <p:tgtEl>
                                          <p:spTgt spid="2356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3561"/>
                                        </p:tgtEl>
                                        <p:attrNameLst>
                                          <p:attrName>style.visibility</p:attrName>
                                        </p:attrNameLst>
                                      </p:cBhvr>
                                      <p:to>
                                        <p:strVal val="visible"/>
                                      </p:to>
                                    </p:set>
                                    <p:anim calcmode="lin" valueType="num">
                                      <p:cBhvr>
                                        <p:cTn id="23" dur="500" fill="hold"/>
                                        <p:tgtEl>
                                          <p:spTgt spid="23561"/>
                                        </p:tgtEl>
                                        <p:attrNameLst>
                                          <p:attrName>ppt_x</p:attrName>
                                        </p:attrNameLst>
                                      </p:cBhvr>
                                      <p:tavLst>
                                        <p:tav tm="0">
                                          <p:val>
                                            <p:strVal val="1+#ppt_w/2"/>
                                          </p:val>
                                        </p:tav>
                                        <p:tav tm="100000">
                                          <p:val>
                                            <p:strVal val="#ppt_x"/>
                                          </p:val>
                                        </p:tav>
                                      </p:tavLst>
                                    </p:anim>
                                    <p:anim calcmode="lin" valueType="num">
                                      <p:cBhvr>
                                        <p:cTn id="24"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457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458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458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458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458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458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585" name="TextBox 14"/>
          <p:cNvSpPr>
            <a:spLocks noChangeArrowheads="1"/>
          </p:cNvSpPr>
          <p:nvPr/>
        </p:nvSpPr>
        <p:spPr bwMode="auto">
          <a:xfrm>
            <a:off x="38100" y="836613"/>
            <a:ext cx="9107488" cy="61880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a:latin typeface="仿宋_GB2312" pitchFamily="49" charset="-122"/>
                <a:ea typeface="仿宋_GB2312" pitchFamily="49" charset="-122"/>
              </a:rPr>
              <a:t>            </a:t>
            </a:r>
            <a:r>
              <a:rPr lang="zh-CN" altLang="en-US" sz="4000">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一、</a:t>
            </a:r>
            <a:r>
              <a:rPr lang="zh-CN" altLang="en-US" sz="3600" b="1">
                <a:solidFill>
                  <a:srgbClr val="FF0066"/>
                </a:solidFill>
                <a:latin typeface="仿宋_GB2312" pitchFamily="49" charset="-122"/>
                <a:ea typeface="仿宋_GB2312" pitchFamily="49" charset="-122"/>
              </a:rPr>
              <a:t>起重机操作</a:t>
            </a:r>
            <a:endParaRPr lang="zh-CN" altLang="en-US" sz="3600" b="1">
              <a:solidFill>
                <a:srgbClr val="FF0066"/>
              </a:solidFill>
              <a:latin typeface="仿宋_GB2312" pitchFamily="49" charset="-122"/>
              <a:ea typeface="仿宋_GB2312" pitchFamily="49" charset="-122"/>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起重机械通常结构庞大，需要在较大的空间范围内运行，暴露的、活动零部件较多，且常与吊运作业人员直接接触，潜在许多偶发的危险因素，作业环境复杂，对设备和作业人员形成威胁。</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作业中常需要多人配合，共同进行，通常存在较大的难度，起重作业事故在生产事故中占着相当高的比例，不仅造成人员伤亡，也造成了很大的经济损失。</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据统计，大多数起重机械事故是由于违反操作规程，不遵守劳动纪律，忽视设备检修等人为因素造成的。</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800" b="1">
                <a:latin typeface="仿宋_GB2312" pitchFamily="49" charset="-122"/>
                <a:ea typeface="仿宋_GB2312" pitchFamily="49" charset="-122"/>
              </a:rPr>
              <a:t>  </a:t>
            </a:r>
            <a:endParaRPr lang="zh-CN" altLang="en-US" sz="2800" b="1">
              <a:latin typeface="仿宋_GB2312" pitchFamily="49" charset="-122"/>
              <a:ea typeface="仿宋_GB2312" pitchFamily="49" charset="-122"/>
            </a:endParaRPr>
          </a:p>
          <a:p>
            <a:pPr>
              <a:lnSpc>
                <a:spcPts val="3200"/>
              </a:lnSpc>
            </a:pPr>
            <a:r>
              <a:rPr lang="zh-CN" altLang="en-US" sz="2800" b="1">
                <a:latin typeface="仿宋_GB2312" pitchFamily="49" charset="-122"/>
                <a:ea typeface="仿宋_GB2312"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作为一个起重操作人员必须注意以下事项：</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4585"/>
                                        </p:tgtEl>
                                        <p:attrNameLst>
                                          <p:attrName>style.visibility</p:attrName>
                                        </p:attrNameLst>
                                      </p:cBhvr>
                                      <p:to>
                                        <p:strVal val="visible"/>
                                      </p:to>
                                    </p:set>
                                    <p:animEffect filter="">
                                      <p:cBhvr>
                                        <p:cTn id="7" dur="1000"/>
                                        <p:tgtEl>
                                          <p:spTgt spid="24585"/>
                                        </p:tgtEl>
                                      </p:cBhvr>
                                    </p:animEffect>
                                    <p:anim calcmode="lin" valueType="num">
                                      <p:cBhvr>
                                        <p:cTn id="8" dur="1000" fill="hold"/>
                                        <p:tgtEl>
                                          <p:spTgt spid="24585"/>
                                        </p:tgtEl>
                                        <p:attrNameLst>
                                          <p:attrName>ppt_x</p:attrName>
                                        </p:attrNameLst>
                                      </p:cBhvr>
                                      <p:tavLst>
                                        <p:tav tm="0">
                                          <p:val>
                                            <p:strVal val="#ppt_x"/>
                                          </p:val>
                                        </p:tav>
                                        <p:tav tm="100000">
                                          <p:val>
                                            <p:strVal val="#ppt_x"/>
                                          </p:val>
                                        </p:tav>
                                      </p:tavLst>
                                    </p:anim>
                                    <p:anim calcmode="lin" valueType="num">
                                      <p:cBhvr>
                                        <p:cTn id="9" dur="1000" fill="hold"/>
                                        <p:tgtEl>
                                          <p:spTgt spid="245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4585">
                                            <p:txEl>
                                              <p:pRg st="0" end="0"/>
                                            </p:txEl>
                                          </p:spTgt>
                                        </p:tgtEl>
                                        <p:attrNameLst>
                                          <p:attrName>style.visibility</p:attrName>
                                        </p:attrNameLst>
                                      </p:cBhvr>
                                      <p:to>
                                        <p:strVal val="visible"/>
                                      </p:to>
                                    </p:set>
                                    <p:anim calcmode="lin" valueType="num">
                                      <p:cBhvr>
                                        <p:cTn id="13" dur="500" fill="hold"/>
                                        <p:tgtEl>
                                          <p:spTgt spid="2458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2458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4585">
                                            <p:txEl>
                                              <p:pRg st="1" end="1"/>
                                            </p:txEl>
                                          </p:spTgt>
                                        </p:tgtEl>
                                        <p:attrNameLst>
                                          <p:attrName>style.visibility</p:attrName>
                                        </p:attrNameLst>
                                      </p:cBhvr>
                                      <p:to>
                                        <p:strVal val="visible"/>
                                      </p:to>
                                    </p:set>
                                    <p:anim calcmode="lin" valueType="num">
                                      <p:cBhvr>
                                        <p:cTn id="18" dur="500" fill="hold"/>
                                        <p:tgtEl>
                                          <p:spTgt spid="2458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2458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4585">
                                            <p:txEl>
                                              <p:pRg st="2" end="2"/>
                                            </p:txEl>
                                          </p:spTgt>
                                        </p:tgtEl>
                                        <p:attrNameLst>
                                          <p:attrName>style.visibility</p:attrName>
                                        </p:attrNameLst>
                                      </p:cBhvr>
                                      <p:to>
                                        <p:strVal val="visible"/>
                                      </p:to>
                                    </p:set>
                                    <p:anim calcmode="lin" valueType="num">
                                      <p:cBhvr>
                                        <p:cTn id="23" dur="500" fill="hold"/>
                                        <p:tgtEl>
                                          <p:spTgt spid="2458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2458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24585">
                                            <p:txEl>
                                              <p:pRg st="3" end="3"/>
                                            </p:txEl>
                                          </p:spTgt>
                                        </p:tgtEl>
                                        <p:attrNameLst>
                                          <p:attrName>style.visibility</p:attrName>
                                        </p:attrNameLst>
                                      </p:cBhvr>
                                      <p:to>
                                        <p:strVal val="visible"/>
                                      </p:to>
                                    </p:set>
                                    <p:anim calcmode="lin" valueType="num">
                                      <p:cBhvr>
                                        <p:cTn id="28" dur="500" fill="hold"/>
                                        <p:tgtEl>
                                          <p:spTgt spid="2458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2458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24585">
                                            <p:txEl>
                                              <p:pRg st="4" end="4"/>
                                            </p:txEl>
                                          </p:spTgt>
                                        </p:tgtEl>
                                        <p:attrNameLst>
                                          <p:attrName>style.visibility</p:attrName>
                                        </p:attrNameLst>
                                      </p:cBhvr>
                                      <p:to>
                                        <p:strVal val="visible"/>
                                      </p:to>
                                    </p:set>
                                    <p:anim calcmode="lin" valueType="num">
                                      <p:cBhvr>
                                        <p:cTn id="33" dur="500" fill="hold"/>
                                        <p:tgtEl>
                                          <p:spTgt spid="2458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24585">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24585">
                                            <p:txEl>
                                              <p:pRg st="5" end="5"/>
                                            </p:txEl>
                                          </p:spTgt>
                                        </p:tgtEl>
                                        <p:attrNameLst>
                                          <p:attrName>style.visibility</p:attrName>
                                        </p:attrNameLst>
                                      </p:cBhvr>
                                      <p:to>
                                        <p:strVal val="visible"/>
                                      </p:to>
                                    </p:set>
                                    <p:anim calcmode="lin" valueType="num">
                                      <p:cBhvr>
                                        <p:cTn id="38" dur="500" fill="hold"/>
                                        <p:tgtEl>
                                          <p:spTgt spid="24585">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24585">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24585">
                                            <p:txEl>
                                              <p:pRg st="6" end="6"/>
                                            </p:txEl>
                                          </p:spTgt>
                                        </p:tgtEl>
                                        <p:attrNameLst>
                                          <p:attrName>style.visibility</p:attrName>
                                        </p:attrNameLst>
                                      </p:cBhvr>
                                      <p:to>
                                        <p:strVal val="visible"/>
                                      </p:to>
                                    </p:set>
                                    <p:anim calcmode="lin" valueType="num">
                                      <p:cBhvr>
                                        <p:cTn id="43" dur="500" fill="hold"/>
                                        <p:tgtEl>
                                          <p:spTgt spid="24585">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24585">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24585">
                                            <p:txEl>
                                              <p:pRg st="7" end="7"/>
                                            </p:txEl>
                                          </p:spTgt>
                                        </p:tgtEl>
                                        <p:attrNameLst>
                                          <p:attrName>style.visibility</p:attrName>
                                        </p:attrNameLst>
                                      </p:cBhvr>
                                      <p:to>
                                        <p:strVal val="visible"/>
                                      </p:to>
                                    </p:set>
                                    <p:anim calcmode="lin" valueType="num">
                                      <p:cBhvr>
                                        <p:cTn id="48" dur="500" fill="hold"/>
                                        <p:tgtEl>
                                          <p:spTgt spid="24585">
                                            <p:txEl>
                                              <p:pRg st="7" end="7"/>
                                            </p:txEl>
                                          </p:spTgt>
                                        </p:tgtEl>
                                        <p:attrNameLst>
                                          <p:attrName>ppt_x</p:attrName>
                                        </p:attrNameLst>
                                      </p:cBhvr>
                                      <p:tavLst>
                                        <p:tav tm="0">
                                          <p:val>
                                            <p:strVal val="1+#ppt_w/2"/>
                                          </p:val>
                                        </p:tav>
                                        <p:tav tm="100000">
                                          <p:val>
                                            <p:strVal val="#ppt_x"/>
                                          </p:val>
                                        </p:tav>
                                      </p:tavLst>
                                    </p:anim>
                                    <p:anim calcmode="lin" valueType="num">
                                      <p:cBhvr>
                                        <p:cTn id="49" dur="500" fill="hold"/>
                                        <p:tgtEl>
                                          <p:spTgt spid="24585">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24585">
                                            <p:txEl>
                                              <p:pRg st="8" end="8"/>
                                            </p:txEl>
                                          </p:spTgt>
                                        </p:tgtEl>
                                        <p:attrNameLst>
                                          <p:attrName>style.visibility</p:attrName>
                                        </p:attrNameLst>
                                      </p:cBhvr>
                                      <p:to>
                                        <p:strVal val="visible"/>
                                      </p:to>
                                    </p:set>
                                    <p:anim calcmode="lin" valueType="num">
                                      <p:cBhvr>
                                        <p:cTn id="53" dur="500" fill="hold"/>
                                        <p:tgtEl>
                                          <p:spTgt spid="24585">
                                            <p:txEl>
                                              <p:pRg st="8" end="8"/>
                                            </p:txEl>
                                          </p:spTgt>
                                        </p:tgtEl>
                                        <p:attrNameLst>
                                          <p:attrName>ppt_x</p:attrName>
                                        </p:attrNameLst>
                                      </p:cBhvr>
                                      <p:tavLst>
                                        <p:tav tm="0">
                                          <p:val>
                                            <p:strVal val="1+#ppt_w/2"/>
                                          </p:val>
                                        </p:tav>
                                        <p:tav tm="100000">
                                          <p:val>
                                            <p:strVal val="#ppt_x"/>
                                          </p:val>
                                        </p:tav>
                                      </p:tavLst>
                                    </p:anim>
                                    <p:anim calcmode="lin" valueType="num">
                                      <p:cBhvr>
                                        <p:cTn id="54" dur="500" fill="hold"/>
                                        <p:tgtEl>
                                          <p:spTgt spid="2458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560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560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560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560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560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560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09" name="TextBox 14"/>
          <p:cNvSpPr>
            <a:spLocks noChangeArrowheads="1"/>
          </p:cNvSpPr>
          <p:nvPr/>
        </p:nvSpPr>
        <p:spPr bwMode="auto">
          <a:xfrm>
            <a:off x="38100" y="836613"/>
            <a:ext cx="9107488" cy="3241675"/>
          </a:xfrm>
          <a:prstGeom prst="rect">
            <a:avLst/>
          </a:prstGeom>
          <a:noFill/>
          <a:ln w="9525">
            <a:noFill/>
            <a:miter lim="800000"/>
          </a:ln>
        </p:spPr>
        <p:txBody>
          <a:bodyPr>
            <a:spAutoFit/>
          </a:bodyPr>
          <a:lstStyle/>
          <a:p>
            <a:pPr>
              <a:lnSpc>
                <a:spcPts val="4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1、没有经过严格的安全操作   2、身体不适必须请假看   </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培考核，没有取得特种作业       医生或休息，不准操作                                    </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安全操作证不准操作吊机。        吊机。 </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25610" name="Picture 3" descr="特种作业操作证3"/>
          <p:cNvPicPr>
            <a:picLocks noChangeAspect="1" noChangeArrowheads="1"/>
          </p:cNvPicPr>
          <p:nvPr/>
        </p:nvPicPr>
        <p:blipFill>
          <a:blip r:embed="rId4"/>
          <a:stretch>
            <a:fillRect/>
          </a:stretch>
        </p:blipFill>
        <p:spPr bwMode="auto">
          <a:xfrm>
            <a:off x="252413" y="2565400"/>
            <a:ext cx="3143250" cy="3929063"/>
          </a:xfrm>
          <a:prstGeom prst="rect">
            <a:avLst/>
          </a:prstGeom>
          <a:noFill/>
          <a:ln w="9525">
            <a:noFill/>
            <a:miter lim="800000"/>
            <a:headEnd/>
            <a:tailEnd/>
          </a:ln>
          <a:effectLst/>
        </p:spPr>
      </p:pic>
      <p:pic>
        <p:nvPicPr>
          <p:cNvPr id="25611" name="Picture 11" descr="DSC04936"/>
          <p:cNvPicPr>
            <a:picLocks noChangeAspect="1" noChangeArrowheads="1"/>
          </p:cNvPicPr>
          <p:nvPr/>
        </p:nvPicPr>
        <p:blipFill>
          <a:blip r:embed="rId5"/>
          <a:stretch>
            <a:fillRect/>
          </a:stretch>
        </p:blipFill>
        <p:spPr bwMode="auto">
          <a:xfrm>
            <a:off x="4140200" y="2636838"/>
            <a:ext cx="4895850" cy="365601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5609"/>
                                        </p:tgtEl>
                                        <p:attrNameLst>
                                          <p:attrName>style.visibility</p:attrName>
                                        </p:attrNameLst>
                                      </p:cBhvr>
                                      <p:to>
                                        <p:strVal val="visible"/>
                                      </p:to>
                                    </p:set>
                                    <p:animEffect filter="">
                                      <p:cBhvr>
                                        <p:cTn id="7" dur="1000"/>
                                        <p:tgtEl>
                                          <p:spTgt spid="25609"/>
                                        </p:tgtEl>
                                      </p:cBhvr>
                                    </p:animEffect>
                                    <p:anim calcmode="lin" valueType="num">
                                      <p:cBhvr>
                                        <p:cTn id="8" dur="1000" fill="hold"/>
                                        <p:tgtEl>
                                          <p:spTgt spid="25609"/>
                                        </p:tgtEl>
                                        <p:attrNameLst>
                                          <p:attrName>ppt_x</p:attrName>
                                        </p:attrNameLst>
                                      </p:cBhvr>
                                      <p:tavLst>
                                        <p:tav tm="0">
                                          <p:val>
                                            <p:strVal val="#ppt_x"/>
                                          </p:val>
                                        </p:tav>
                                        <p:tav tm="100000">
                                          <p:val>
                                            <p:strVal val="#ppt_x"/>
                                          </p:val>
                                        </p:tav>
                                      </p:tavLst>
                                    </p:anim>
                                    <p:anim calcmode="lin" valueType="num">
                                      <p:cBhvr>
                                        <p:cTn id="9" dur="1000" fill="hold"/>
                                        <p:tgtEl>
                                          <p:spTgt spid="2560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5609">
                                            <p:txEl>
                                              <p:pRg st="3" end="3"/>
                                            </p:txEl>
                                          </p:spTgt>
                                        </p:tgtEl>
                                        <p:attrNameLst>
                                          <p:attrName>style.visibility</p:attrName>
                                        </p:attrNameLst>
                                      </p:cBhvr>
                                      <p:to>
                                        <p:strVal val="visible"/>
                                      </p:to>
                                    </p:set>
                                    <p:anim calcmode="lin" valueType="num">
                                      <p:cBhvr>
                                        <p:cTn id="13" dur="500" fill="hold"/>
                                        <p:tgtEl>
                                          <p:spTgt spid="25609">
                                            <p:txEl>
                                              <p:pRg st="3" end="3"/>
                                            </p:txEl>
                                          </p:spTgt>
                                        </p:tgtEl>
                                        <p:attrNameLst>
                                          <p:attrName>ppt_x</p:attrName>
                                        </p:attrNameLst>
                                      </p:cBhvr>
                                      <p:tavLst>
                                        <p:tav tm="0">
                                          <p:val>
                                            <p:strVal val="1+#ppt_w/2"/>
                                          </p:val>
                                        </p:tav>
                                        <p:tav tm="100000">
                                          <p:val>
                                            <p:strVal val="#ppt_x"/>
                                          </p:val>
                                        </p:tav>
                                      </p:tavLst>
                                    </p:anim>
                                    <p:anim calcmode="lin" valueType="num">
                                      <p:cBhvr>
                                        <p:cTn id="14" dur="500" fill="hold"/>
                                        <p:tgtEl>
                                          <p:spTgt spid="25609">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5609">
                                            <p:txEl>
                                              <p:pRg st="4" end="4"/>
                                            </p:txEl>
                                          </p:spTgt>
                                        </p:tgtEl>
                                        <p:attrNameLst>
                                          <p:attrName>style.visibility</p:attrName>
                                        </p:attrNameLst>
                                      </p:cBhvr>
                                      <p:to>
                                        <p:strVal val="visible"/>
                                      </p:to>
                                    </p:set>
                                    <p:anim calcmode="lin" valueType="num">
                                      <p:cBhvr>
                                        <p:cTn id="18" dur="500" fill="hold"/>
                                        <p:tgtEl>
                                          <p:spTgt spid="25609">
                                            <p:txEl>
                                              <p:pRg st="4" end="4"/>
                                            </p:txEl>
                                          </p:spTgt>
                                        </p:tgtEl>
                                        <p:attrNameLst>
                                          <p:attrName>ppt_x</p:attrName>
                                        </p:attrNameLst>
                                      </p:cBhvr>
                                      <p:tavLst>
                                        <p:tav tm="0">
                                          <p:val>
                                            <p:strVal val="1+#ppt_w/2"/>
                                          </p:val>
                                        </p:tav>
                                        <p:tav tm="100000">
                                          <p:val>
                                            <p:strVal val="#ppt_x"/>
                                          </p:val>
                                        </p:tav>
                                      </p:tavLst>
                                    </p:anim>
                                    <p:anim calcmode="lin" valueType="num">
                                      <p:cBhvr>
                                        <p:cTn id="19" dur="500" fill="hold"/>
                                        <p:tgtEl>
                                          <p:spTgt spid="25609">
                                            <p:txEl>
                                              <p:pRg st="4" end="4"/>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5609">
                                            <p:txEl>
                                              <p:pRg st="5" end="5"/>
                                            </p:txEl>
                                          </p:spTgt>
                                        </p:tgtEl>
                                        <p:attrNameLst>
                                          <p:attrName>style.visibility</p:attrName>
                                        </p:attrNameLst>
                                      </p:cBhvr>
                                      <p:to>
                                        <p:strVal val="visible"/>
                                      </p:to>
                                    </p:set>
                                    <p:anim calcmode="lin" valueType="num">
                                      <p:cBhvr>
                                        <p:cTn id="23" dur="500" fill="hold"/>
                                        <p:tgtEl>
                                          <p:spTgt spid="25609">
                                            <p:txEl>
                                              <p:pRg st="5" end="5"/>
                                            </p:txEl>
                                          </p:spTgt>
                                        </p:tgtEl>
                                        <p:attrNameLst>
                                          <p:attrName>ppt_x</p:attrName>
                                        </p:attrNameLst>
                                      </p:cBhvr>
                                      <p:tavLst>
                                        <p:tav tm="0">
                                          <p:val>
                                            <p:strVal val="1+#ppt_w/2"/>
                                          </p:val>
                                        </p:tav>
                                        <p:tav tm="100000">
                                          <p:val>
                                            <p:strVal val="#ppt_x"/>
                                          </p:val>
                                        </p:tav>
                                      </p:tavLst>
                                    </p:anim>
                                    <p:anim calcmode="lin" valueType="num">
                                      <p:cBhvr>
                                        <p:cTn id="24" dur="500" fill="hold"/>
                                        <p:tgtEl>
                                          <p:spTgt spid="2560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662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662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662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663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663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663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633" name="TextBox 14"/>
          <p:cNvSpPr>
            <a:spLocks noChangeArrowheads="1"/>
          </p:cNvSpPr>
          <p:nvPr/>
        </p:nvSpPr>
        <p:spPr bwMode="auto">
          <a:xfrm>
            <a:off x="38100" y="836613"/>
            <a:ext cx="9107488" cy="3241675"/>
          </a:xfrm>
          <a:prstGeom prst="rect">
            <a:avLst/>
          </a:prstGeom>
          <a:noFill/>
          <a:ln w="9525">
            <a:noFill/>
            <a:miter lim="800000"/>
          </a:ln>
        </p:spPr>
        <p:txBody>
          <a:bodyPr>
            <a:spAutoFit/>
          </a:bodyPr>
          <a:lstStyle/>
          <a:p>
            <a:pPr>
              <a:lnSpc>
                <a:spcPts val="4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操作时必须集中注意力，不准兼干别的事、闲聊、打瞌睡等等。</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latin typeface="楷体_GB2312" panose="02010609030101010101" pitchFamily="49" charset="-122"/>
                <a:ea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4、无关人员不准进入驾驶室</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26634" name="Picture 3" descr="200733102910">
            <a:hlinkClick r:id="rId4" tooltip="起重机司机培训实况"/>
          </p:cNvPr>
          <p:cNvPicPr>
            <a:picLocks noChangeAspect="1" noChangeArrowheads="1"/>
          </p:cNvPicPr>
          <p:nvPr/>
        </p:nvPicPr>
        <p:blipFill>
          <a:blip r:embed="rId5"/>
          <a:stretch>
            <a:fillRect/>
          </a:stretch>
        </p:blipFill>
        <p:spPr bwMode="auto">
          <a:xfrm>
            <a:off x="2339975" y="2709863"/>
            <a:ext cx="4800600" cy="33210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6633"/>
                                        </p:tgtEl>
                                        <p:attrNameLst>
                                          <p:attrName>style.visibility</p:attrName>
                                        </p:attrNameLst>
                                      </p:cBhvr>
                                      <p:to>
                                        <p:strVal val="visible"/>
                                      </p:to>
                                    </p:set>
                                    <p:animEffect filter="">
                                      <p:cBhvr>
                                        <p:cTn id="7" dur="1000"/>
                                        <p:tgtEl>
                                          <p:spTgt spid="26633"/>
                                        </p:tgtEl>
                                      </p:cBhvr>
                                    </p:animEffect>
                                    <p:anim calcmode="lin" valueType="num">
                                      <p:cBhvr>
                                        <p:cTn id="8" dur="1000" fill="hold"/>
                                        <p:tgtEl>
                                          <p:spTgt spid="26633"/>
                                        </p:tgtEl>
                                        <p:attrNameLst>
                                          <p:attrName>ppt_x</p:attrName>
                                        </p:attrNameLst>
                                      </p:cBhvr>
                                      <p:tavLst>
                                        <p:tav tm="0">
                                          <p:val>
                                            <p:strVal val="#ppt_x"/>
                                          </p:val>
                                        </p:tav>
                                        <p:tav tm="100000">
                                          <p:val>
                                            <p:strVal val="#ppt_x"/>
                                          </p:val>
                                        </p:tav>
                                      </p:tavLst>
                                    </p:anim>
                                    <p:anim calcmode="lin" valueType="num">
                                      <p:cBhvr>
                                        <p:cTn id="9" dur="1000" fill="hold"/>
                                        <p:tgtEl>
                                          <p:spTgt spid="266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6633">
                                            <p:txEl>
                                              <p:pRg st="2" end="2"/>
                                            </p:txEl>
                                          </p:spTgt>
                                        </p:tgtEl>
                                        <p:attrNameLst>
                                          <p:attrName>style.visibility</p:attrName>
                                        </p:attrNameLst>
                                      </p:cBhvr>
                                      <p:to>
                                        <p:strVal val="visible"/>
                                      </p:to>
                                    </p:set>
                                    <p:anim calcmode="lin" valueType="num">
                                      <p:cBhvr>
                                        <p:cTn id="13" dur="500" fill="hold"/>
                                        <p:tgtEl>
                                          <p:spTgt spid="26633">
                                            <p:txEl>
                                              <p:pRg st="2" end="2"/>
                                            </p:txEl>
                                          </p:spTgt>
                                        </p:tgtEl>
                                        <p:attrNameLst>
                                          <p:attrName>ppt_x</p:attrName>
                                        </p:attrNameLst>
                                      </p:cBhvr>
                                      <p:tavLst>
                                        <p:tav tm="0">
                                          <p:val>
                                            <p:strVal val="1+#ppt_w/2"/>
                                          </p:val>
                                        </p:tav>
                                        <p:tav tm="100000">
                                          <p:val>
                                            <p:strVal val="#ppt_x"/>
                                          </p:val>
                                        </p:tav>
                                      </p:tavLst>
                                    </p:anim>
                                    <p:anim calcmode="lin" valueType="num">
                                      <p:cBhvr>
                                        <p:cTn id="14" dur="500" fill="hold"/>
                                        <p:tgtEl>
                                          <p:spTgt spid="26633">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6633">
                                            <p:txEl>
                                              <p:pRg st="3" end="3"/>
                                            </p:txEl>
                                          </p:spTgt>
                                        </p:tgtEl>
                                        <p:attrNameLst>
                                          <p:attrName>style.visibility</p:attrName>
                                        </p:attrNameLst>
                                      </p:cBhvr>
                                      <p:to>
                                        <p:strVal val="visible"/>
                                      </p:to>
                                    </p:set>
                                    <p:anim calcmode="lin" valueType="num">
                                      <p:cBhvr>
                                        <p:cTn id="18" dur="500" fill="hold"/>
                                        <p:tgtEl>
                                          <p:spTgt spid="26633">
                                            <p:txEl>
                                              <p:pRg st="3" end="3"/>
                                            </p:txEl>
                                          </p:spTgt>
                                        </p:tgtEl>
                                        <p:attrNameLst>
                                          <p:attrName>ppt_x</p:attrName>
                                        </p:attrNameLst>
                                      </p:cBhvr>
                                      <p:tavLst>
                                        <p:tav tm="0">
                                          <p:val>
                                            <p:strVal val="1+#ppt_w/2"/>
                                          </p:val>
                                        </p:tav>
                                        <p:tav tm="100000">
                                          <p:val>
                                            <p:strVal val="#ppt_x"/>
                                          </p:val>
                                        </p:tav>
                                      </p:tavLst>
                                    </p:anim>
                                    <p:anim calcmode="lin" valueType="num">
                                      <p:cBhvr>
                                        <p:cTn id="19" dur="500" fill="hold"/>
                                        <p:tgtEl>
                                          <p:spTgt spid="26633">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6633">
                                            <p:txEl>
                                              <p:pRg st="4" end="4"/>
                                            </p:txEl>
                                          </p:spTgt>
                                        </p:tgtEl>
                                        <p:attrNameLst>
                                          <p:attrName>style.visibility</p:attrName>
                                        </p:attrNameLst>
                                      </p:cBhvr>
                                      <p:to>
                                        <p:strVal val="visible"/>
                                      </p:to>
                                    </p:set>
                                    <p:anim calcmode="lin" valueType="num">
                                      <p:cBhvr>
                                        <p:cTn id="23" dur="500" fill="hold"/>
                                        <p:tgtEl>
                                          <p:spTgt spid="26633">
                                            <p:txEl>
                                              <p:pRg st="4" end="4"/>
                                            </p:txEl>
                                          </p:spTgt>
                                        </p:tgtEl>
                                        <p:attrNameLst>
                                          <p:attrName>ppt_x</p:attrName>
                                        </p:attrNameLst>
                                      </p:cBhvr>
                                      <p:tavLst>
                                        <p:tav tm="0">
                                          <p:val>
                                            <p:strVal val="1+#ppt_w/2"/>
                                          </p:val>
                                        </p:tav>
                                        <p:tav tm="100000">
                                          <p:val>
                                            <p:strVal val="#ppt_x"/>
                                          </p:val>
                                        </p:tav>
                                      </p:tavLst>
                                    </p:anim>
                                    <p:anim calcmode="lin" valueType="num">
                                      <p:cBhvr>
                                        <p:cTn id="24" dur="500" fill="hold"/>
                                        <p:tgtEl>
                                          <p:spTgt spid="2663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765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765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765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765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765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765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657" name="TextBox 14"/>
          <p:cNvSpPr>
            <a:spLocks noChangeArrowheads="1"/>
          </p:cNvSpPr>
          <p:nvPr/>
        </p:nvSpPr>
        <p:spPr bwMode="auto">
          <a:xfrm>
            <a:off x="38100" y="836613"/>
            <a:ext cx="9107488" cy="2225675"/>
          </a:xfrm>
          <a:prstGeom prst="rect">
            <a:avLst/>
          </a:prstGeom>
          <a:noFill/>
          <a:ln w="9525">
            <a:noFill/>
            <a:miter lim="800000"/>
          </a:ln>
        </p:spPr>
        <p:txBody>
          <a:bodyPr>
            <a:spAutoFit/>
          </a:bodyPr>
          <a:lstStyle/>
          <a:p>
            <a:pPr>
              <a:lnSpc>
                <a:spcPts val="4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5、吊钩不准过人头        6、作业时不准上车下车</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grpSp>
        <p:nvGrpSpPr>
          <p:cNvPr id="27658" name="Group 10"/>
          <p:cNvGrpSpPr/>
          <p:nvPr/>
        </p:nvGrpSpPr>
        <p:grpSpPr>
          <a:xfrm>
            <a:off x="252413" y="1990725"/>
            <a:ext cx="3816350" cy="4103688"/>
            <a:chOff x="0" y="0"/>
            <a:chExt cx="3000" cy="3489"/>
          </a:xfrm>
        </p:grpSpPr>
        <p:pic>
          <p:nvPicPr>
            <p:cNvPr id="27659" name="Picture 4" descr="吊物从头顶过不掉"/>
            <p:cNvPicPr>
              <a:picLocks noChangeAspect="1" noChangeArrowheads="1"/>
            </p:cNvPicPr>
            <p:nvPr/>
          </p:nvPicPr>
          <p:blipFill>
            <a:blip r:embed="rId4"/>
            <a:stretch>
              <a:fillRect/>
            </a:stretch>
          </p:blipFill>
          <p:spPr bwMode="auto">
            <a:xfrm>
              <a:off x="0" y="0"/>
              <a:ext cx="3000" cy="3489"/>
            </a:xfrm>
            <a:prstGeom prst="rect">
              <a:avLst/>
            </a:prstGeom>
            <a:noFill/>
            <a:ln w="9525">
              <a:noFill/>
              <a:miter lim="800000"/>
              <a:headEnd/>
              <a:tailEnd/>
            </a:ln>
            <a:effectLst/>
          </p:spPr>
        </p:pic>
        <p:grpSp>
          <p:nvGrpSpPr>
            <p:cNvPr id="27660" name="Group 12"/>
            <p:cNvGrpSpPr/>
            <p:nvPr/>
          </p:nvGrpSpPr>
          <p:grpSpPr>
            <a:xfrm>
              <a:off x="907" y="136"/>
              <a:ext cx="1134" cy="952"/>
              <a:chOff x="0" y="0"/>
              <a:chExt cx="1080" cy="1092"/>
            </a:xfrm>
          </p:grpSpPr>
          <p:sp>
            <p:nvSpPr>
              <p:cNvPr id="27661" name="Line 6"/>
              <p:cNvSpPr>
                <a:spLocks noChangeShapeType="1"/>
              </p:cNvSpPr>
              <p:nvPr/>
            </p:nvSpPr>
            <p:spPr bwMode="auto">
              <a:xfrm>
                <a:off x="0" y="0"/>
                <a:ext cx="1080" cy="1092"/>
              </a:xfrm>
              <a:prstGeom prst="line">
                <a:avLst/>
              </a:prstGeom>
              <a:noFill/>
              <a:ln w="127000" cap="flat" cmpd="sng">
                <a:solidFill>
                  <a:srgbClr val="FF0000"/>
                </a:solidFill>
                <a:round/>
              </a:ln>
              <a:effectLst/>
            </p:spPr>
            <p:txBody>
              <a:bodyPr/>
              <a:lstStyle/>
              <a:p>
                <a:endParaRPr lang="zh-CN" altLang="en-US"/>
              </a:p>
            </p:txBody>
          </p:sp>
          <p:sp>
            <p:nvSpPr>
              <p:cNvPr id="27662" name="Line 7"/>
              <p:cNvSpPr>
                <a:spLocks noChangeShapeType="1"/>
              </p:cNvSpPr>
              <p:nvPr/>
            </p:nvSpPr>
            <p:spPr bwMode="auto">
              <a:xfrm flipH="1">
                <a:off x="0" y="0"/>
                <a:ext cx="1080" cy="1092"/>
              </a:xfrm>
              <a:prstGeom prst="line">
                <a:avLst/>
              </a:prstGeom>
              <a:noFill/>
              <a:ln w="127000" cap="flat" cmpd="sng">
                <a:solidFill>
                  <a:srgbClr val="FF0000"/>
                </a:solidFill>
                <a:round/>
              </a:ln>
              <a:effectLst/>
            </p:spPr>
            <p:txBody>
              <a:bodyPr/>
              <a:lstStyle/>
              <a:p>
                <a:endParaRPr lang="zh-CN" altLang="en-US"/>
              </a:p>
            </p:txBody>
          </p:sp>
        </p:grpSp>
      </p:grpSp>
      <p:pic>
        <p:nvPicPr>
          <p:cNvPr id="27663" name="Picture 3" descr="起重作业时不得上下车"/>
          <p:cNvPicPr>
            <a:picLocks noChangeAspect="1" noChangeArrowheads="1"/>
          </p:cNvPicPr>
          <p:nvPr/>
        </p:nvPicPr>
        <p:blipFill>
          <a:blip r:embed="rId5"/>
          <a:stretch>
            <a:fillRect/>
          </a:stretch>
        </p:blipFill>
        <p:spPr bwMode="auto">
          <a:xfrm>
            <a:off x="4716463" y="2060575"/>
            <a:ext cx="4103687" cy="3922713"/>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7657"/>
                                        </p:tgtEl>
                                        <p:attrNameLst>
                                          <p:attrName>style.visibility</p:attrName>
                                        </p:attrNameLst>
                                      </p:cBhvr>
                                      <p:to>
                                        <p:strVal val="visible"/>
                                      </p:to>
                                    </p:set>
                                    <p:animEffect filter="">
                                      <p:cBhvr>
                                        <p:cTn id="7" dur="1000"/>
                                        <p:tgtEl>
                                          <p:spTgt spid="27657"/>
                                        </p:tgtEl>
                                      </p:cBhvr>
                                    </p:animEffect>
                                    <p:anim calcmode="lin" valueType="num">
                                      <p:cBhvr>
                                        <p:cTn id="8" dur="1000" fill="hold"/>
                                        <p:tgtEl>
                                          <p:spTgt spid="27657"/>
                                        </p:tgtEl>
                                        <p:attrNameLst>
                                          <p:attrName>ppt_x</p:attrName>
                                        </p:attrNameLst>
                                      </p:cBhvr>
                                      <p:tavLst>
                                        <p:tav tm="0">
                                          <p:val>
                                            <p:strVal val="#ppt_x"/>
                                          </p:val>
                                        </p:tav>
                                        <p:tav tm="100000">
                                          <p:val>
                                            <p:strVal val="#ppt_x"/>
                                          </p:val>
                                        </p:tav>
                                      </p:tavLst>
                                    </p:anim>
                                    <p:anim calcmode="lin" valueType="num">
                                      <p:cBhvr>
                                        <p:cTn id="9" dur="1000" fill="hold"/>
                                        <p:tgtEl>
                                          <p:spTgt spid="276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7657">
                                            <p:txEl>
                                              <p:pRg st="1" end="1"/>
                                            </p:txEl>
                                          </p:spTgt>
                                        </p:tgtEl>
                                        <p:attrNameLst>
                                          <p:attrName>style.visibility</p:attrName>
                                        </p:attrNameLst>
                                      </p:cBhvr>
                                      <p:to>
                                        <p:strVal val="visible"/>
                                      </p:to>
                                    </p:set>
                                    <p:anim calcmode="lin" valueType="num">
                                      <p:cBhvr>
                                        <p:cTn id="13" dur="500" fill="hold"/>
                                        <p:tgtEl>
                                          <p:spTgt spid="27657">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27657">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7657">
                                            <p:txEl>
                                              <p:pRg st="2" end="2"/>
                                            </p:txEl>
                                          </p:spTgt>
                                        </p:tgtEl>
                                        <p:attrNameLst>
                                          <p:attrName>style.visibility</p:attrName>
                                        </p:attrNameLst>
                                      </p:cBhvr>
                                      <p:to>
                                        <p:strVal val="visible"/>
                                      </p:to>
                                    </p:set>
                                    <p:anim calcmode="lin" valueType="num">
                                      <p:cBhvr>
                                        <p:cTn id="18" dur="500" fill="hold"/>
                                        <p:tgtEl>
                                          <p:spTgt spid="27657">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27657">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7657">
                                            <p:txEl>
                                              <p:pRg st="3" end="3"/>
                                            </p:txEl>
                                          </p:spTgt>
                                        </p:tgtEl>
                                        <p:attrNameLst>
                                          <p:attrName>style.visibility</p:attrName>
                                        </p:attrNameLst>
                                      </p:cBhvr>
                                      <p:to>
                                        <p:strVal val="visible"/>
                                      </p:to>
                                    </p:set>
                                    <p:anim calcmode="lin" valueType="num">
                                      <p:cBhvr>
                                        <p:cTn id="23" dur="500" fill="hold"/>
                                        <p:tgtEl>
                                          <p:spTgt spid="27657">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2765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867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867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867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867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867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868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681" name="TextBox 14"/>
          <p:cNvSpPr>
            <a:spLocks noChangeArrowheads="1"/>
          </p:cNvSpPr>
          <p:nvPr/>
        </p:nvSpPr>
        <p:spPr bwMode="auto">
          <a:xfrm>
            <a:off x="38100" y="836613"/>
            <a:ext cx="9107488" cy="2225675"/>
          </a:xfrm>
          <a:prstGeom prst="rect">
            <a:avLst/>
          </a:prstGeom>
          <a:noFill/>
          <a:ln w="9525">
            <a:noFill/>
            <a:miter lim="800000"/>
          </a:ln>
        </p:spPr>
        <p:txBody>
          <a:bodyPr>
            <a:spAutoFit/>
          </a:bodyPr>
          <a:lstStyle/>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7、吊物时不准长时间悬空  8、安全装置不准当开关使用</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28682" name="Picture 3" descr="2216137_110058091475_2"/>
          <p:cNvPicPr>
            <a:picLocks noChangeAspect="1" noChangeArrowheads="1"/>
          </p:cNvPicPr>
          <p:nvPr/>
        </p:nvPicPr>
        <p:blipFill>
          <a:blip r:embed="rId4"/>
          <a:stretch>
            <a:fillRect/>
          </a:stretch>
        </p:blipFill>
        <p:spPr bwMode="auto">
          <a:xfrm>
            <a:off x="180975" y="1630363"/>
            <a:ext cx="4113213" cy="4319587"/>
          </a:xfrm>
          <a:prstGeom prst="rect">
            <a:avLst/>
          </a:prstGeom>
          <a:noFill/>
          <a:ln w="9525">
            <a:noFill/>
            <a:miter lim="800000"/>
            <a:headEnd/>
            <a:tailEnd/>
          </a:ln>
          <a:effectLst/>
        </p:spPr>
      </p:pic>
      <p:pic>
        <p:nvPicPr>
          <p:cNvPr id="28683" name="Picture 4" descr="十不吊图5"/>
          <p:cNvPicPr>
            <a:picLocks noChangeAspect="1" noChangeArrowheads="1"/>
          </p:cNvPicPr>
          <p:nvPr/>
        </p:nvPicPr>
        <p:blipFill>
          <a:blip r:embed="rId5"/>
          <a:srcRect l="27875" b="47487"/>
          <a:stretch>
            <a:fillRect/>
          </a:stretch>
        </p:blipFill>
        <p:spPr bwMode="auto">
          <a:xfrm>
            <a:off x="4645025" y="1701800"/>
            <a:ext cx="4391025" cy="4294188"/>
          </a:xfrm>
          <a:prstGeom prst="rect">
            <a:avLst/>
          </a:prstGeom>
          <a:noFill/>
          <a:ln w="9525">
            <a:noFill/>
            <a:miter lim="800000"/>
            <a:headEnd/>
            <a:tailEnd/>
          </a:ln>
          <a:effectLst/>
        </p:spPr>
      </p:pic>
      <p:sp>
        <p:nvSpPr>
          <p:cNvPr id="28684" name="Text Box 5"/>
          <p:cNvSpPr txBox="1">
            <a:spLocks noChangeArrowheads="1"/>
          </p:cNvSpPr>
          <p:nvPr/>
        </p:nvSpPr>
        <p:spPr bwMode="auto">
          <a:xfrm>
            <a:off x="4572000" y="5518150"/>
            <a:ext cx="4470400" cy="517525"/>
          </a:xfrm>
          <a:prstGeom prst="rect">
            <a:avLst/>
          </a:prstGeom>
          <a:noFill/>
          <a:ln w="9525">
            <a:noFill/>
            <a:miter lim="800000"/>
          </a:ln>
          <a:effectLst/>
        </p:spPr>
        <p:txBody>
          <a:bodyPr wrap="none">
            <a:spAutoFit/>
          </a:bodyPr>
          <a:lstStyle/>
          <a:p>
            <a:r>
              <a:rPr lang="zh-CN" altLang="en-US" sz="2800" b="1">
                <a:solidFill>
                  <a:srgbClr val="FF0066"/>
                </a:solidFill>
              </a:rPr>
              <a:t>安全装置是预防事故的保障</a:t>
            </a:r>
            <a:endParaRPr lang="zh-CN" altLang="en-US" sz="2800" b="1">
              <a:solidFill>
                <a:srgbClr val="FF0066"/>
              </a:solidFill>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8681"/>
                                        </p:tgtEl>
                                        <p:attrNameLst>
                                          <p:attrName>style.visibility</p:attrName>
                                        </p:attrNameLst>
                                      </p:cBhvr>
                                      <p:to>
                                        <p:strVal val="visible"/>
                                      </p:to>
                                    </p:set>
                                    <p:animEffect filter="">
                                      <p:cBhvr>
                                        <p:cTn id="7" dur="1000"/>
                                        <p:tgtEl>
                                          <p:spTgt spid="28681"/>
                                        </p:tgtEl>
                                      </p:cBhvr>
                                    </p:animEffect>
                                    <p:anim calcmode="lin" valueType="num">
                                      <p:cBhvr>
                                        <p:cTn id="8" dur="1000" fill="hold"/>
                                        <p:tgtEl>
                                          <p:spTgt spid="28681"/>
                                        </p:tgtEl>
                                        <p:attrNameLst>
                                          <p:attrName>ppt_x</p:attrName>
                                        </p:attrNameLst>
                                      </p:cBhvr>
                                      <p:tavLst>
                                        <p:tav tm="0">
                                          <p:val>
                                            <p:strVal val="#ppt_x"/>
                                          </p:val>
                                        </p:tav>
                                        <p:tav tm="100000">
                                          <p:val>
                                            <p:strVal val="#ppt_x"/>
                                          </p:val>
                                        </p:tav>
                                      </p:tavLst>
                                    </p:anim>
                                    <p:anim calcmode="lin" valueType="num">
                                      <p:cBhvr>
                                        <p:cTn id="9" dur="1000" fill="hold"/>
                                        <p:tgtEl>
                                          <p:spTgt spid="286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8681">
                                            <p:txEl>
                                              <p:pRg st="1" end="1"/>
                                            </p:txEl>
                                          </p:spTgt>
                                        </p:tgtEl>
                                        <p:attrNameLst>
                                          <p:attrName>style.visibility</p:attrName>
                                        </p:attrNameLst>
                                      </p:cBhvr>
                                      <p:to>
                                        <p:strVal val="visible"/>
                                      </p:to>
                                    </p:set>
                                    <p:anim calcmode="lin" valueType="num">
                                      <p:cBhvr>
                                        <p:cTn id="13" dur="500" fill="hold"/>
                                        <p:tgtEl>
                                          <p:spTgt spid="28681">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28681">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8681">
                                            <p:txEl>
                                              <p:pRg st="2" end="2"/>
                                            </p:txEl>
                                          </p:spTgt>
                                        </p:tgtEl>
                                        <p:attrNameLst>
                                          <p:attrName>style.visibility</p:attrName>
                                        </p:attrNameLst>
                                      </p:cBhvr>
                                      <p:to>
                                        <p:strVal val="visible"/>
                                      </p:to>
                                    </p:set>
                                    <p:anim calcmode="lin" valueType="num">
                                      <p:cBhvr>
                                        <p:cTn id="18" dur="500" fill="hold"/>
                                        <p:tgtEl>
                                          <p:spTgt spid="28681">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8681">
                                            <p:txEl>
                                              <p:pRg st="3" end="3"/>
                                            </p:txEl>
                                          </p:spTgt>
                                        </p:tgtEl>
                                        <p:attrNameLst>
                                          <p:attrName>style.visibility</p:attrName>
                                        </p:attrNameLst>
                                      </p:cBhvr>
                                      <p:to>
                                        <p:strVal val="visible"/>
                                      </p:to>
                                    </p:set>
                                    <p:anim calcmode="lin" valueType="num">
                                      <p:cBhvr>
                                        <p:cTn id="23" dur="500" fill="hold"/>
                                        <p:tgtEl>
                                          <p:spTgt spid="28681">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2868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296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297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2970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297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297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2970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705" name="TextBox 14"/>
          <p:cNvSpPr>
            <a:spLocks noChangeArrowheads="1"/>
          </p:cNvSpPr>
          <p:nvPr/>
        </p:nvSpPr>
        <p:spPr bwMode="auto">
          <a:xfrm>
            <a:off x="38100" y="836613"/>
            <a:ext cx="9107488" cy="5273675"/>
          </a:xfrm>
          <a:prstGeom prst="rect">
            <a:avLst/>
          </a:prstGeom>
          <a:noFill/>
          <a:ln w="9525">
            <a:noFill/>
            <a:miter lim="800000"/>
          </a:ln>
        </p:spPr>
        <p:txBody>
          <a:bodyPr>
            <a:spAutoFit/>
          </a:bodyPr>
          <a:lstStyle/>
          <a:p>
            <a:pPr>
              <a:lnSpc>
                <a:spcPts val="40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9、起重机的三个运动操作不可同时开动。</a:t>
            </a:r>
            <a:endParaRPr 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40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10、工作时间不准调试机器，机器必须在作业前进行调试检查，保持完好。</a:t>
            </a:r>
            <a:endPar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29705"/>
                                        </p:tgtEl>
                                        <p:attrNameLst>
                                          <p:attrName>style.visibility</p:attrName>
                                        </p:attrNameLst>
                                      </p:cBhvr>
                                      <p:to>
                                        <p:strVal val="visible"/>
                                      </p:to>
                                    </p:set>
                                    <p:animEffect filter="">
                                      <p:cBhvr>
                                        <p:cTn id="7" dur="1000"/>
                                        <p:tgtEl>
                                          <p:spTgt spid="29705"/>
                                        </p:tgtEl>
                                      </p:cBhvr>
                                    </p:animEffect>
                                    <p:anim calcmode="lin" valueType="num">
                                      <p:cBhvr>
                                        <p:cTn id="8" dur="1000" fill="hold"/>
                                        <p:tgtEl>
                                          <p:spTgt spid="29705"/>
                                        </p:tgtEl>
                                        <p:attrNameLst>
                                          <p:attrName>ppt_x</p:attrName>
                                        </p:attrNameLst>
                                      </p:cBhvr>
                                      <p:tavLst>
                                        <p:tav tm="0">
                                          <p:val>
                                            <p:strVal val="#ppt_x"/>
                                          </p:val>
                                        </p:tav>
                                        <p:tav tm="100000">
                                          <p:val>
                                            <p:strVal val="#ppt_x"/>
                                          </p:val>
                                        </p:tav>
                                      </p:tavLst>
                                    </p:anim>
                                    <p:anim calcmode="lin" valueType="num">
                                      <p:cBhvr>
                                        <p:cTn id="9" dur="1000" fill="hold"/>
                                        <p:tgtEl>
                                          <p:spTgt spid="297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29705">
                                            <p:txEl>
                                              <p:pRg st="6" end="6"/>
                                            </p:txEl>
                                          </p:spTgt>
                                        </p:tgtEl>
                                        <p:attrNameLst>
                                          <p:attrName>style.visibility</p:attrName>
                                        </p:attrNameLst>
                                      </p:cBhvr>
                                      <p:to>
                                        <p:strVal val="visible"/>
                                      </p:to>
                                    </p:set>
                                    <p:anim calcmode="lin" valueType="num">
                                      <p:cBhvr>
                                        <p:cTn id="13" dur="500" fill="hold"/>
                                        <p:tgtEl>
                                          <p:spTgt spid="29705">
                                            <p:txEl>
                                              <p:pRg st="6" end="6"/>
                                            </p:txEl>
                                          </p:spTgt>
                                        </p:tgtEl>
                                        <p:attrNameLst>
                                          <p:attrName>ppt_x</p:attrName>
                                        </p:attrNameLst>
                                      </p:cBhvr>
                                      <p:tavLst>
                                        <p:tav tm="0">
                                          <p:val>
                                            <p:strVal val="1+#ppt_w/2"/>
                                          </p:val>
                                        </p:tav>
                                        <p:tav tm="100000">
                                          <p:val>
                                            <p:strVal val="#ppt_x"/>
                                          </p:val>
                                        </p:tav>
                                      </p:tavLst>
                                    </p:anim>
                                    <p:anim calcmode="lin" valueType="num">
                                      <p:cBhvr>
                                        <p:cTn id="14" dur="500" fill="hold"/>
                                        <p:tgtEl>
                                          <p:spTgt spid="29705">
                                            <p:txEl>
                                              <p:pRg st="6" end="6"/>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29705">
                                            <p:txEl>
                                              <p:pRg st="0" end="0"/>
                                            </p:txEl>
                                          </p:spTgt>
                                        </p:tgtEl>
                                        <p:attrNameLst>
                                          <p:attrName>style.visibility</p:attrName>
                                        </p:attrNameLst>
                                      </p:cBhvr>
                                      <p:to>
                                        <p:strVal val="visible"/>
                                      </p:to>
                                    </p:set>
                                    <p:anim calcmode="lin" valueType="num">
                                      <p:cBhvr>
                                        <p:cTn id="18" dur="500" fill="hold"/>
                                        <p:tgtEl>
                                          <p:spTgt spid="29705">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29705">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29705">
                                            <p:txEl>
                                              <p:pRg st="2" end="2"/>
                                            </p:txEl>
                                          </p:spTgt>
                                        </p:tgtEl>
                                        <p:attrNameLst>
                                          <p:attrName>style.visibility</p:attrName>
                                        </p:attrNameLst>
                                      </p:cBhvr>
                                      <p:to>
                                        <p:strVal val="visible"/>
                                      </p:to>
                                    </p:set>
                                    <p:anim calcmode="lin" valueType="num">
                                      <p:cBhvr>
                                        <p:cTn id="23" dur="500" fill="hold"/>
                                        <p:tgtEl>
                                          <p:spTgt spid="2970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2970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29705">
                                            <p:txEl>
                                              <p:pRg st="3" end="3"/>
                                            </p:txEl>
                                          </p:spTgt>
                                        </p:tgtEl>
                                        <p:attrNameLst>
                                          <p:attrName>style.visibility</p:attrName>
                                        </p:attrNameLst>
                                      </p:cBhvr>
                                      <p:to>
                                        <p:strVal val="visible"/>
                                      </p:to>
                                    </p:set>
                                    <p:anim calcmode="lin" valueType="num">
                                      <p:cBhvr>
                                        <p:cTn id="28" dur="500" fill="hold"/>
                                        <p:tgtEl>
                                          <p:spTgt spid="2970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2970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29705">
                                            <p:txEl>
                                              <p:pRg st="5" end="5"/>
                                            </p:txEl>
                                          </p:spTgt>
                                        </p:tgtEl>
                                        <p:attrNameLst>
                                          <p:attrName>style.visibility</p:attrName>
                                        </p:attrNameLst>
                                      </p:cBhvr>
                                      <p:to>
                                        <p:strVal val="visible"/>
                                      </p:to>
                                    </p:set>
                                    <p:anim calcmode="lin" valueType="num">
                                      <p:cBhvr>
                                        <p:cTn id="33" dur="500" fill="hold"/>
                                        <p:tgtEl>
                                          <p:spTgt spid="29705">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29705">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29705">
                                            <p:txEl>
                                              <p:pRg st="7" end="7"/>
                                            </p:txEl>
                                          </p:spTgt>
                                        </p:tgtEl>
                                        <p:attrNameLst>
                                          <p:attrName>style.visibility</p:attrName>
                                        </p:attrNameLst>
                                      </p:cBhvr>
                                      <p:to>
                                        <p:strVal val="visible"/>
                                      </p:to>
                                    </p:set>
                                    <p:anim calcmode="lin" valueType="num">
                                      <p:cBhvr>
                                        <p:cTn id="38" dur="500" fill="hold"/>
                                        <p:tgtEl>
                                          <p:spTgt spid="29705">
                                            <p:txEl>
                                              <p:pRg st="7" end="7"/>
                                            </p:txEl>
                                          </p:spTgt>
                                        </p:tgtEl>
                                        <p:attrNameLst>
                                          <p:attrName>ppt_x</p:attrName>
                                        </p:attrNameLst>
                                      </p:cBhvr>
                                      <p:tavLst>
                                        <p:tav tm="0">
                                          <p:val>
                                            <p:strVal val="1+#ppt_w/2"/>
                                          </p:val>
                                        </p:tav>
                                        <p:tav tm="100000">
                                          <p:val>
                                            <p:strVal val="#ppt_x"/>
                                          </p:val>
                                        </p:tav>
                                      </p:tavLst>
                                    </p:anim>
                                    <p:anim calcmode="lin" valueType="num">
                                      <p:cBhvr>
                                        <p:cTn id="39" dur="500" fill="hold"/>
                                        <p:tgtEl>
                                          <p:spTgt spid="29705">
                                            <p:txEl>
                                              <p:pRg st="7" end="7"/>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29705">
                                            <p:txEl>
                                              <p:pRg st="8" end="8"/>
                                            </p:txEl>
                                          </p:spTgt>
                                        </p:tgtEl>
                                        <p:attrNameLst>
                                          <p:attrName>style.visibility</p:attrName>
                                        </p:attrNameLst>
                                      </p:cBhvr>
                                      <p:to>
                                        <p:strVal val="visible"/>
                                      </p:to>
                                    </p:set>
                                    <p:anim calcmode="lin" valueType="num">
                                      <p:cBhvr>
                                        <p:cTn id="43" dur="500" fill="hold"/>
                                        <p:tgtEl>
                                          <p:spTgt spid="29705">
                                            <p:txEl>
                                              <p:pRg st="8" end="8"/>
                                            </p:txEl>
                                          </p:spTgt>
                                        </p:tgtEl>
                                        <p:attrNameLst>
                                          <p:attrName>ppt_x</p:attrName>
                                        </p:attrNameLst>
                                      </p:cBhvr>
                                      <p:tavLst>
                                        <p:tav tm="0">
                                          <p:val>
                                            <p:strVal val="1+#ppt_w/2"/>
                                          </p:val>
                                        </p:tav>
                                        <p:tav tm="100000">
                                          <p:val>
                                            <p:strVal val="#ppt_x"/>
                                          </p:val>
                                        </p:tav>
                                      </p:tavLst>
                                    </p:anim>
                                    <p:anim calcmode="lin" valueType="num">
                                      <p:cBhvr>
                                        <p:cTn id="44" dur="500" fill="hold"/>
                                        <p:tgtEl>
                                          <p:spTgt spid="2970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07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07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072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072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072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072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729" name="TextBox 14"/>
          <p:cNvSpPr>
            <a:spLocks noChangeArrowheads="1"/>
          </p:cNvSpPr>
          <p:nvPr/>
        </p:nvSpPr>
        <p:spPr bwMode="auto">
          <a:xfrm>
            <a:off x="38100" y="836613"/>
            <a:ext cx="9107488" cy="30384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3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目前，白沙沱项目起重机械主要有：塔式起重机5台、WD120桅杆吊一台、架梁吊机一台、提升站一个、龙门吊5台、流动式汽车吊若干，施工升降机两台。按照项目《安全操作规程》，结合生产实际各操作人员应该遵守的以下操作规程和工作当中的注意事项。</a:t>
            </a:r>
            <a:endParaRPr lang="zh-CN" altLang="en-US" sz="23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3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3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（一）、塔式起重机</a:t>
            </a:r>
            <a:endParaRPr lang="zh-CN" altLang="en-US" sz="23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0730" name="Picture 10"/>
          <p:cNvPicPr>
            <a:picLocks noChangeAspect="1" noChangeArrowheads="1"/>
          </p:cNvPicPr>
          <p:nvPr/>
        </p:nvPicPr>
        <p:blipFill>
          <a:blip r:embed="rId4"/>
          <a:stretch>
            <a:fillRect/>
          </a:stretch>
        </p:blipFill>
        <p:spPr bwMode="auto">
          <a:xfrm>
            <a:off x="107950" y="2636838"/>
            <a:ext cx="8856663" cy="40671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0729"/>
                                        </p:tgtEl>
                                        <p:attrNameLst>
                                          <p:attrName>style.visibility</p:attrName>
                                        </p:attrNameLst>
                                      </p:cBhvr>
                                      <p:to>
                                        <p:strVal val="visible"/>
                                      </p:to>
                                    </p:set>
                                    <p:animEffect filter="">
                                      <p:cBhvr>
                                        <p:cTn id="7" dur="1000"/>
                                        <p:tgtEl>
                                          <p:spTgt spid="30729"/>
                                        </p:tgtEl>
                                      </p:cBhvr>
                                    </p:animEffect>
                                    <p:anim calcmode="lin" valueType="num">
                                      <p:cBhvr>
                                        <p:cTn id="8" dur="1000" fill="hold"/>
                                        <p:tgtEl>
                                          <p:spTgt spid="30729"/>
                                        </p:tgtEl>
                                        <p:attrNameLst>
                                          <p:attrName>ppt_x</p:attrName>
                                        </p:attrNameLst>
                                      </p:cBhvr>
                                      <p:tavLst>
                                        <p:tav tm="0">
                                          <p:val>
                                            <p:strVal val="#ppt_x"/>
                                          </p:val>
                                        </p:tav>
                                        <p:tav tm="100000">
                                          <p:val>
                                            <p:strVal val="#ppt_x"/>
                                          </p:val>
                                        </p:tav>
                                      </p:tavLst>
                                    </p:anim>
                                    <p:anim calcmode="lin" valueType="num">
                                      <p:cBhvr>
                                        <p:cTn id="9" dur="1000" fill="hold"/>
                                        <p:tgtEl>
                                          <p:spTgt spid="307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0729">
                                            <p:txEl>
                                              <p:pRg st="0" end="0"/>
                                            </p:txEl>
                                          </p:spTgt>
                                        </p:tgtEl>
                                        <p:attrNameLst>
                                          <p:attrName>style.visibility</p:attrName>
                                        </p:attrNameLst>
                                      </p:cBhvr>
                                      <p:to>
                                        <p:strVal val="visible"/>
                                      </p:to>
                                    </p:set>
                                    <p:anim calcmode="lin" valueType="num">
                                      <p:cBhvr>
                                        <p:cTn id="13" dur="500" fill="hold"/>
                                        <p:tgtEl>
                                          <p:spTgt spid="3072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072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30729">
                                            <p:txEl>
                                              <p:pRg st="1" end="1"/>
                                            </p:txEl>
                                          </p:spTgt>
                                        </p:tgtEl>
                                        <p:attrNameLst>
                                          <p:attrName>style.visibility</p:attrName>
                                        </p:attrNameLst>
                                      </p:cBhvr>
                                      <p:to>
                                        <p:strVal val="visible"/>
                                      </p:to>
                                    </p:set>
                                    <p:anim calcmode="lin" valueType="num">
                                      <p:cBhvr>
                                        <p:cTn id="18" dur="500" fill="hold"/>
                                        <p:tgtEl>
                                          <p:spTgt spid="3072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3072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30729">
                                            <p:txEl>
                                              <p:pRg st="2" end="2"/>
                                            </p:txEl>
                                          </p:spTgt>
                                        </p:tgtEl>
                                        <p:attrNameLst>
                                          <p:attrName>style.visibility</p:attrName>
                                        </p:attrNameLst>
                                      </p:cBhvr>
                                      <p:to>
                                        <p:strVal val="visible"/>
                                      </p:to>
                                    </p:set>
                                    <p:anim calcmode="lin" valueType="num">
                                      <p:cBhvr>
                                        <p:cTn id="23" dur="500" fill="hold"/>
                                        <p:tgtEl>
                                          <p:spTgt spid="3072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3072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30729">
                                            <p:txEl>
                                              <p:pRg st="3" end="3"/>
                                            </p:txEl>
                                          </p:spTgt>
                                        </p:tgtEl>
                                        <p:attrNameLst>
                                          <p:attrName>style.visibility</p:attrName>
                                        </p:attrNameLst>
                                      </p:cBhvr>
                                      <p:to>
                                        <p:strVal val="visible"/>
                                      </p:to>
                                    </p:set>
                                    <p:anim calcmode="lin" valueType="num">
                                      <p:cBhvr>
                                        <p:cTn id="28" dur="500" fill="hold"/>
                                        <p:tgtEl>
                                          <p:spTgt spid="3072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3072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17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17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174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175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175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175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1753"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（二）、桅杆式起重机</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1754" name="Picture 10"/>
          <p:cNvPicPr>
            <a:picLocks noChangeAspect="1" noChangeArrowheads="1"/>
          </p:cNvPicPr>
          <p:nvPr/>
        </p:nvPicPr>
        <p:blipFill>
          <a:blip r:embed="rId4"/>
          <a:stretch>
            <a:fillRect/>
          </a:stretch>
        </p:blipFill>
        <p:spPr bwMode="auto">
          <a:xfrm>
            <a:off x="34925" y="1270000"/>
            <a:ext cx="9074150" cy="51244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1753"/>
                                        </p:tgtEl>
                                        <p:attrNameLst>
                                          <p:attrName>style.visibility</p:attrName>
                                        </p:attrNameLst>
                                      </p:cBhvr>
                                      <p:to>
                                        <p:strVal val="visible"/>
                                      </p:to>
                                    </p:set>
                                    <p:animEffect filter="">
                                      <p:cBhvr>
                                        <p:cTn id="7" dur="1000"/>
                                        <p:tgtEl>
                                          <p:spTgt spid="31753"/>
                                        </p:tgtEl>
                                      </p:cBhvr>
                                    </p:animEffect>
                                    <p:anim calcmode="lin" valueType="num">
                                      <p:cBhvr>
                                        <p:cTn id="8" dur="1000" fill="hold"/>
                                        <p:tgtEl>
                                          <p:spTgt spid="31753"/>
                                        </p:tgtEl>
                                        <p:attrNameLst>
                                          <p:attrName>ppt_x</p:attrName>
                                        </p:attrNameLst>
                                      </p:cBhvr>
                                      <p:tavLst>
                                        <p:tav tm="0">
                                          <p:val>
                                            <p:strVal val="#ppt_x"/>
                                          </p:val>
                                        </p:tav>
                                        <p:tav tm="100000">
                                          <p:val>
                                            <p:strVal val="#ppt_x"/>
                                          </p:val>
                                        </p:tav>
                                      </p:tavLst>
                                    </p:anim>
                                    <p:anim calcmode="lin" valueType="num">
                                      <p:cBhvr>
                                        <p:cTn id="9" dur="1000" fill="hold"/>
                                        <p:tgtEl>
                                          <p:spTgt spid="317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1753">
                                            <p:txEl>
                                              <p:pRg st="0" end="0"/>
                                            </p:txEl>
                                          </p:spTgt>
                                        </p:tgtEl>
                                        <p:attrNameLst>
                                          <p:attrName>style.visibility</p:attrName>
                                        </p:attrNameLst>
                                      </p:cBhvr>
                                      <p:to>
                                        <p:strVal val="visible"/>
                                      </p:to>
                                    </p:set>
                                    <p:anim calcmode="lin" valueType="num">
                                      <p:cBhvr>
                                        <p:cTn id="13" dur="500" fill="hold"/>
                                        <p:tgtEl>
                                          <p:spTgt spid="3175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175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1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149"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6150" name="Picture 2" descr="E:\工作\PPT\MBEC.png"/>
          <p:cNvPicPr>
            <a:picLocks noChangeAspect="1" noChangeArrowheads="1"/>
          </p:cNvPicPr>
          <p:nvPr/>
        </p:nvPicPr>
        <p:blipFill>
          <a:blip r:embed="rId1"/>
          <a:stretch>
            <a:fillRect/>
          </a:stretch>
        </p:blipFill>
        <p:spPr bwMode="auto">
          <a:xfrm>
            <a:off x="214313" y="6330950"/>
            <a:ext cx="428625" cy="428625"/>
          </a:xfrm>
          <a:prstGeom prst="rect">
            <a:avLst/>
          </a:prstGeom>
          <a:solidFill>
            <a:schemeClr val="bg1"/>
          </a:solidFill>
          <a:ln w="9525">
            <a:noFill/>
            <a:miter lim="800000"/>
            <a:headEnd/>
            <a:tailEnd/>
          </a:ln>
        </p:spPr>
      </p:pic>
      <p:sp>
        <p:nvSpPr>
          <p:cNvPr id="6151"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5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15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154" name="Rectangle 17"/>
          <p:cNvSpPr>
            <a:spLocks noChangeArrowheads="1"/>
          </p:cNvSpPr>
          <p:nvPr/>
        </p:nvSpPr>
        <p:spPr bwMode="auto">
          <a:xfrm>
            <a:off x="4283075" y="3800475"/>
            <a:ext cx="4930775" cy="822325"/>
          </a:xfrm>
          <a:prstGeom prst="rect">
            <a:avLst/>
          </a:prstGeom>
          <a:noFill/>
          <a:ln w="9525">
            <a:noFill/>
            <a:miter lim="800000"/>
          </a:ln>
        </p:spPr>
        <p:txBody>
          <a:bodyPr>
            <a:spAutoFit/>
          </a:bodyPr>
          <a:lstStyle/>
          <a:p>
            <a:pPr algn="ctr"/>
            <a:r>
              <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法律法规</a:t>
            </a:r>
            <a:endPar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55"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6156" name="组合 70"/>
          <p:cNvGrpSpPr/>
          <p:nvPr/>
        </p:nvGrpSpPr>
        <p:grpSpPr>
          <a:xfrm rot="5400000">
            <a:off x="4228307" y="-48419"/>
            <a:ext cx="44450" cy="7500937"/>
            <a:chOff x="0" y="0"/>
            <a:chExt cx="63500" cy="2204256"/>
          </a:xfrm>
        </p:grpSpPr>
        <p:sp>
          <p:nvSpPr>
            <p:cNvPr id="6157"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6158"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6159" name="组合 23"/>
          <p:cNvGrpSpPr/>
          <p:nvPr/>
        </p:nvGrpSpPr>
        <p:grpSpPr>
          <a:xfrm>
            <a:off x="785813" y="2214563"/>
            <a:ext cx="1022350" cy="1570037"/>
            <a:chOff x="0" y="0"/>
            <a:chExt cx="1022349" cy="1569660"/>
          </a:xfrm>
        </p:grpSpPr>
        <p:sp>
          <p:nvSpPr>
            <p:cNvPr id="6160"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6161"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zh-CN" altLang="en-US" sz="9600">
                  <a:solidFill>
                    <a:schemeClr val="bg1"/>
                  </a:solidFill>
                  <a:sym typeface="Arial" panose="020B0604020202020204" pitchFamily="34" charset="0"/>
                </a:rPr>
                <a:t>1</a:t>
              </a:r>
              <a:endParaRPr lang="zh-CN" altLang="en-US" sz="9600">
                <a:solidFill>
                  <a:schemeClr val="bg1"/>
                </a:solidFill>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6154"/>
                                        </p:tgtEl>
                                        <p:attrNameLst>
                                          <p:attrName>style.visibility</p:attrName>
                                        </p:attrNameLst>
                                      </p:cBhvr>
                                      <p:to>
                                        <p:strVal val="visible"/>
                                      </p:to>
                                    </p:set>
                                    <p:animEffect filter="">
                                      <p:cBhvr>
                                        <p:cTn id="7"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27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27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277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27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27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27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777"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（三）、架梁吊机</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2778" name="Picture 10"/>
          <p:cNvPicPr>
            <a:picLocks noChangeAspect="1" noChangeArrowheads="1"/>
          </p:cNvPicPr>
          <p:nvPr/>
        </p:nvPicPr>
        <p:blipFill>
          <a:blip r:embed="rId4"/>
          <a:stretch>
            <a:fillRect/>
          </a:stretch>
        </p:blipFill>
        <p:spPr bwMode="auto">
          <a:xfrm>
            <a:off x="107950" y="1341438"/>
            <a:ext cx="8929688" cy="496728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2777"/>
                                        </p:tgtEl>
                                        <p:attrNameLst>
                                          <p:attrName>style.visibility</p:attrName>
                                        </p:attrNameLst>
                                      </p:cBhvr>
                                      <p:to>
                                        <p:strVal val="visible"/>
                                      </p:to>
                                    </p:set>
                                    <p:animEffect filter="">
                                      <p:cBhvr>
                                        <p:cTn id="7" dur="1000"/>
                                        <p:tgtEl>
                                          <p:spTgt spid="32777"/>
                                        </p:tgtEl>
                                      </p:cBhvr>
                                    </p:animEffect>
                                    <p:anim calcmode="lin" valueType="num">
                                      <p:cBhvr>
                                        <p:cTn id="8" dur="1000" fill="hold"/>
                                        <p:tgtEl>
                                          <p:spTgt spid="32777"/>
                                        </p:tgtEl>
                                        <p:attrNameLst>
                                          <p:attrName>ppt_x</p:attrName>
                                        </p:attrNameLst>
                                      </p:cBhvr>
                                      <p:tavLst>
                                        <p:tav tm="0">
                                          <p:val>
                                            <p:strVal val="#ppt_x"/>
                                          </p:val>
                                        </p:tav>
                                        <p:tav tm="100000">
                                          <p:val>
                                            <p:strVal val="#ppt_x"/>
                                          </p:val>
                                        </p:tav>
                                      </p:tavLst>
                                    </p:anim>
                                    <p:anim calcmode="lin" valueType="num">
                                      <p:cBhvr>
                                        <p:cTn id="9" dur="1000" fill="hold"/>
                                        <p:tgtEl>
                                          <p:spTgt spid="327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2777">
                                            <p:txEl>
                                              <p:pRg st="0" end="0"/>
                                            </p:txEl>
                                          </p:spTgt>
                                        </p:tgtEl>
                                        <p:attrNameLst>
                                          <p:attrName>style.visibility</p:attrName>
                                        </p:attrNameLst>
                                      </p:cBhvr>
                                      <p:to>
                                        <p:strVal val="visible"/>
                                      </p:to>
                                    </p:set>
                                    <p:anim calcmode="lin" valueType="num">
                                      <p:cBhvr>
                                        <p:cTn id="13" dur="500" fill="hold"/>
                                        <p:tgtEl>
                                          <p:spTgt spid="3277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277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37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37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379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37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37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38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801"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（四）、提升站</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3802" name="Picture 10"/>
          <p:cNvPicPr>
            <a:picLocks noChangeAspect="1" noChangeArrowheads="1"/>
          </p:cNvPicPr>
          <p:nvPr/>
        </p:nvPicPr>
        <p:blipFill>
          <a:blip r:embed="rId4"/>
          <a:stretch>
            <a:fillRect/>
          </a:stretch>
        </p:blipFill>
        <p:spPr bwMode="auto">
          <a:xfrm>
            <a:off x="107950" y="1414463"/>
            <a:ext cx="8985250" cy="489426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3801"/>
                                        </p:tgtEl>
                                        <p:attrNameLst>
                                          <p:attrName>style.visibility</p:attrName>
                                        </p:attrNameLst>
                                      </p:cBhvr>
                                      <p:to>
                                        <p:strVal val="visible"/>
                                      </p:to>
                                    </p:set>
                                    <p:animEffect filter="">
                                      <p:cBhvr>
                                        <p:cTn id="7" dur="1000"/>
                                        <p:tgtEl>
                                          <p:spTgt spid="33801"/>
                                        </p:tgtEl>
                                      </p:cBhvr>
                                    </p:animEffect>
                                    <p:anim calcmode="lin" valueType="num">
                                      <p:cBhvr>
                                        <p:cTn id="8" dur="1000" fill="hold"/>
                                        <p:tgtEl>
                                          <p:spTgt spid="33801"/>
                                        </p:tgtEl>
                                        <p:attrNameLst>
                                          <p:attrName>ppt_x</p:attrName>
                                        </p:attrNameLst>
                                      </p:cBhvr>
                                      <p:tavLst>
                                        <p:tav tm="0">
                                          <p:val>
                                            <p:strVal val="#ppt_x"/>
                                          </p:val>
                                        </p:tav>
                                        <p:tav tm="100000">
                                          <p:val>
                                            <p:strVal val="#ppt_x"/>
                                          </p:val>
                                        </p:tav>
                                      </p:tavLst>
                                    </p:anim>
                                    <p:anim calcmode="lin" valueType="num">
                                      <p:cBhvr>
                                        <p:cTn id="9" dur="1000" fill="hold"/>
                                        <p:tgtEl>
                                          <p:spTgt spid="338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3801">
                                            <p:txEl>
                                              <p:pRg st="0" end="0"/>
                                            </p:txEl>
                                          </p:spTgt>
                                        </p:tgtEl>
                                        <p:attrNameLst>
                                          <p:attrName>style.visibility</p:attrName>
                                        </p:attrNameLst>
                                      </p:cBhvr>
                                      <p:to>
                                        <p:strVal val="visible"/>
                                      </p:to>
                                    </p:set>
                                    <p:anim calcmode="lin" valueType="num">
                                      <p:cBhvr>
                                        <p:cTn id="13" dur="500" fill="hold"/>
                                        <p:tgtEl>
                                          <p:spTgt spid="3380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380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481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482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482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482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482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482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825"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（五）、龙门吊</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4826" name="Picture 10"/>
          <p:cNvPicPr>
            <a:picLocks noChangeAspect="1" noChangeArrowheads="1"/>
          </p:cNvPicPr>
          <p:nvPr/>
        </p:nvPicPr>
        <p:blipFill>
          <a:blip r:embed="rId4"/>
          <a:stretch>
            <a:fillRect/>
          </a:stretch>
        </p:blipFill>
        <p:spPr bwMode="auto">
          <a:xfrm>
            <a:off x="36513" y="1343025"/>
            <a:ext cx="9001125" cy="48958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4825"/>
                                        </p:tgtEl>
                                        <p:attrNameLst>
                                          <p:attrName>style.visibility</p:attrName>
                                        </p:attrNameLst>
                                      </p:cBhvr>
                                      <p:to>
                                        <p:strVal val="visible"/>
                                      </p:to>
                                    </p:set>
                                    <p:animEffect filter="">
                                      <p:cBhvr>
                                        <p:cTn id="7" dur="1000"/>
                                        <p:tgtEl>
                                          <p:spTgt spid="34825"/>
                                        </p:tgtEl>
                                      </p:cBhvr>
                                    </p:animEffect>
                                    <p:anim calcmode="lin" valueType="num">
                                      <p:cBhvr>
                                        <p:cTn id="8" dur="1000" fill="hold"/>
                                        <p:tgtEl>
                                          <p:spTgt spid="34825"/>
                                        </p:tgtEl>
                                        <p:attrNameLst>
                                          <p:attrName>ppt_x</p:attrName>
                                        </p:attrNameLst>
                                      </p:cBhvr>
                                      <p:tavLst>
                                        <p:tav tm="0">
                                          <p:val>
                                            <p:strVal val="#ppt_x"/>
                                          </p:val>
                                        </p:tav>
                                        <p:tav tm="100000">
                                          <p:val>
                                            <p:strVal val="#ppt_x"/>
                                          </p:val>
                                        </p:tav>
                                      </p:tavLst>
                                    </p:anim>
                                    <p:anim calcmode="lin" valueType="num">
                                      <p:cBhvr>
                                        <p:cTn id="9" dur="1000" fill="hold"/>
                                        <p:tgtEl>
                                          <p:spTgt spid="348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4825">
                                            <p:txEl>
                                              <p:pRg st="0" end="0"/>
                                            </p:txEl>
                                          </p:spTgt>
                                        </p:tgtEl>
                                        <p:attrNameLst>
                                          <p:attrName>style.visibility</p:attrName>
                                        </p:attrNameLst>
                                      </p:cBhvr>
                                      <p:to>
                                        <p:strVal val="visible"/>
                                      </p:to>
                                    </p:set>
                                    <p:anim calcmode="lin" valueType="num">
                                      <p:cBhvr>
                                        <p:cTn id="13" dur="500" fill="hold"/>
                                        <p:tgtEl>
                                          <p:spTgt spid="3482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48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58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58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584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584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584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584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849"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（六）、流动式汽车吊</a:t>
            </a:r>
            <a:endPar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5850" name="Picture 10"/>
          <p:cNvPicPr>
            <a:picLocks noChangeAspect="1" noChangeArrowheads="1"/>
          </p:cNvPicPr>
          <p:nvPr/>
        </p:nvPicPr>
        <p:blipFill>
          <a:blip r:embed="rId4"/>
          <a:stretch>
            <a:fillRect/>
          </a:stretch>
        </p:blipFill>
        <p:spPr bwMode="auto">
          <a:xfrm>
            <a:off x="34925" y="1341438"/>
            <a:ext cx="9072563" cy="504031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5849"/>
                                        </p:tgtEl>
                                        <p:attrNameLst>
                                          <p:attrName>style.visibility</p:attrName>
                                        </p:attrNameLst>
                                      </p:cBhvr>
                                      <p:to>
                                        <p:strVal val="visible"/>
                                      </p:to>
                                    </p:set>
                                    <p:animEffect filter="">
                                      <p:cBhvr>
                                        <p:cTn id="7" dur="1000"/>
                                        <p:tgtEl>
                                          <p:spTgt spid="35849"/>
                                        </p:tgtEl>
                                      </p:cBhvr>
                                    </p:animEffect>
                                    <p:anim calcmode="lin" valueType="num">
                                      <p:cBhvr>
                                        <p:cTn id="8" dur="1000" fill="hold"/>
                                        <p:tgtEl>
                                          <p:spTgt spid="35849"/>
                                        </p:tgtEl>
                                        <p:attrNameLst>
                                          <p:attrName>ppt_x</p:attrName>
                                        </p:attrNameLst>
                                      </p:cBhvr>
                                      <p:tavLst>
                                        <p:tav tm="0">
                                          <p:val>
                                            <p:strVal val="#ppt_x"/>
                                          </p:val>
                                        </p:tav>
                                        <p:tav tm="100000">
                                          <p:val>
                                            <p:strVal val="#ppt_x"/>
                                          </p:val>
                                        </p:tav>
                                      </p:tavLst>
                                    </p:anim>
                                    <p:anim calcmode="lin" valueType="num">
                                      <p:cBhvr>
                                        <p:cTn id="9" dur="1000" fill="hold"/>
                                        <p:tgtEl>
                                          <p:spTgt spid="358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5849">
                                            <p:txEl>
                                              <p:pRg st="0" end="0"/>
                                            </p:txEl>
                                          </p:spTgt>
                                        </p:tgtEl>
                                        <p:attrNameLst>
                                          <p:attrName>style.visibility</p:attrName>
                                        </p:attrNameLst>
                                      </p:cBhvr>
                                      <p:to>
                                        <p:strVal val="visible"/>
                                      </p:to>
                                    </p:set>
                                    <p:anim calcmode="lin" valueType="num">
                                      <p:cBhvr>
                                        <p:cTn id="13" dur="500" fill="hold"/>
                                        <p:tgtEl>
                                          <p:spTgt spid="3584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58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68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68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68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68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68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68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873"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（七）、施工升降机</a:t>
            </a:r>
            <a:endPar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36874" name="Picture 10"/>
          <p:cNvPicPr>
            <a:picLocks noChangeAspect="1" noChangeArrowheads="1"/>
          </p:cNvPicPr>
          <p:nvPr/>
        </p:nvPicPr>
        <p:blipFill>
          <a:blip r:embed="rId4"/>
          <a:stretch>
            <a:fillRect/>
          </a:stretch>
        </p:blipFill>
        <p:spPr bwMode="auto">
          <a:xfrm>
            <a:off x="1588" y="1343025"/>
            <a:ext cx="9107487" cy="51117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6873"/>
                                        </p:tgtEl>
                                        <p:attrNameLst>
                                          <p:attrName>style.visibility</p:attrName>
                                        </p:attrNameLst>
                                      </p:cBhvr>
                                      <p:to>
                                        <p:strVal val="visible"/>
                                      </p:to>
                                    </p:set>
                                    <p:animEffect filter="">
                                      <p:cBhvr>
                                        <p:cTn id="7" dur="1000"/>
                                        <p:tgtEl>
                                          <p:spTgt spid="36873"/>
                                        </p:tgtEl>
                                      </p:cBhvr>
                                    </p:animEffect>
                                    <p:anim calcmode="lin" valueType="num">
                                      <p:cBhvr>
                                        <p:cTn id="8" dur="1000" fill="hold"/>
                                        <p:tgtEl>
                                          <p:spTgt spid="36873"/>
                                        </p:tgtEl>
                                        <p:attrNameLst>
                                          <p:attrName>ppt_x</p:attrName>
                                        </p:attrNameLst>
                                      </p:cBhvr>
                                      <p:tavLst>
                                        <p:tav tm="0">
                                          <p:val>
                                            <p:strVal val="#ppt_x"/>
                                          </p:val>
                                        </p:tav>
                                        <p:tav tm="100000">
                                          <p:val>
                                            <p:strVal val="#ppt_x"/>
                                          </p:val>
                                        </p:tav>
                                      </p:tavLst>
                                    </p:anim>
                                    <p:anim calcmode="lin" valueType="num">
                                      <p:cBhvr>
                                        <p:cTn id="9" dur="1000" fill="hold"/>
                                        <p:tgtEl>
                                          <p:spTgt spid="368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6873">
                                            <p:txEl>
                                              <p:pRg st="0" end="0"/>
                                            </p:txEl>
                                          </p:spTgt>
                                        </p:tgtEl>
                                        <p:attrNameLst>
                                          <p:attrName>style.visibility</p:attrName>
                                        </p:attrNameLst>
                                      </p:cBhvr>
                                      <p:to>
                                        <p:strVal val="visible"/>
                                      </p:to>
                                    </p:set>
                                    <p:anim calcmode="lin" valueType="num">
                                      <p:cBhvr>
                                        <p:cTn id="13" dur="500" fill="hold"/>
                                        <p:tgtEl>
                                          <p:spTgt spid="3687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68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789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789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789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789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789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789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897" name="TextBox 14"/>
          <p:cNvSpPr>
            <a:spLocks noChangeArrowheads="1"/>
          </p:cNvSpPr>
          <p:nvPr/>
        </p:nvSpPr>
        <p:spPr bwMode="auto">
          <a:xfrm>
            <a:off x="38100" y="836613"/>
            <a:ext cx="9107488" cy="19208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0099FF"/>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起重作业中起重机操作人员，严格执行起重机械“十不吊”规定。“</a:t>
            </a:r>
            <a:r>
              <a:rPr lang="zh-CN" altLang="en-US" sz="28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十不吊</a:t>
            </a:r>
            <a:r>
              <a:rPr lang="zh-CN" altLang="en-US" sz="2800" b="1">
                <a:solidFill>
                  <a:srgbClr val="0099FF"/>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”之规定具体如下：</a:t>
            </a:r>
            <a:endParaRPr lang="zh-CN" altLang="en-US" sz="2800" b="1">
              <a:solidFill>
                <a:srgbClr val="0099FF"/>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1、信号不清或乱指挥不吊</a:t>
            </a:r>
            <a:r>
              <a:rPr lang="zh-CN" altLang="en-US" sz="2800" b="1">
                <a:latin typeface="楷体_GB2312" panose="02010609030101010101" pitchFamily="49" charset="-122"/>
                <a:ea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2、斜拉物体、物体重量不</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清或超负荷不吊。</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grpSp>
        <p:nvGrpSpPr>
          <p:cNvPr id="37898" name="Group 10"/>
          <p:cNvGrpSpPr/>
          <p:nvPr/>
        </p:nvGrpSpPr>
        <p:grpSpPr>
          <a:xfrm>
            <a:off x="325438" y="2420938"/>
            <a:ext cx="3960812" cy="3960812"/>
            <a:chOff x="0" y="0"/>
            <a:chExt cx="2296" cy="2406"/>
          </a:xfrm>
        </p:grpSpPr>
        <p:pic>
          <p:nvPicPr>
            <p:cNvPr id="37899" name="Picture 4" descr="十不吊图1"/>
            <p:cNvPicPr>
              <a:picLocks noChangeAspect="1" noChangeArrowheads="1"/>
            </p:cNvPicPr>
            <p:nvPr/>
          </p:nvPicPr>
          <p:blipFill>
            <a:blip r:embed="rId4"/>
            <a:srcRect t="57028" r="23250"/>
            <a:stretch>
              <a:fillRect/>
            </a:stretch>
          </p:blipFill>
          <p:spPr bwMode="auto">
            <a:xfrm>
              <a:off x="0" y="0"/>
              <a:ext cx="2296" cy="2406"/>
            </a:xfrm>
            <a:prstGeom prst="rect">
              <a:avLst/>
            </a:prstGeom>
            <a:noFill/>
            <a:ln w="9525">
              <a:noFill/>
              <a:miter lim="800000"/>
              <a:headEnd/>
              <a:tailEnd/>
            </a:ln>
            <a:effectLst/>
          </p:spPr>
        </p:pic>
        <p:grpSp>
          <p:nvGrpSpPr>
            <p:cNvPr id="37900" name="Group 12"/>
            <p:cNvGrpSpPr/>
            <p:nvPr/>
          </p:nvGrpSpPr>
          <p:grpSpPr>
            <a:xfrm>
              <a:off x="1179" y="862"/>
              <a:ext cx="499" cy="590"/>
              <a:chOff x="0" y="0"/>
              <a:chExt cx="1080" cy="1092"/>
            </a:xfrm>
          </p:grpSpPr>
          <p:sp>
            <p:nvSpPr>
              <p:cNvPr id="37901" name="Line 6"/>
              <p:cNvSpPr>
                <a:spLocks noChangeShapeType="1"/>
              </p:cNvSpPr>
              <p:nvPr/>
            </p:nvSpPr>
            <p:spPr bwMode="auto">
              <a:xfrm>
                <a:off x="0" y="0"/>
                <a:ext cx="1080" cy="1092"/>
              </a:xfrm>
              <a:prstGeom prst="line">
                <a:avLst/>
              </a:prstGeom>
              <a:noFill/>
              <a:ln w="127000" cap="flat" cmpd="sng">
                <a:solidFill>
                  <a:srgbClr val="FF0000"/>
                </a:solidFill>
                <a:round/>
              </a:ln>
              <a:effectLst/>
            </p:spPr>
            <p:txBody>
              <a:bodyPr/>
              <a:lstStyle/>
              <a:p>
                <a:endParaRPr lang="zh-CN" altLang="en-US"/>
              </a:p>
            </p:txBody>
          </p:sp>
          <p:sp>
            <p:nvSpPr>
              <p:cNvPr id="37902" name="Line 7"/>
              <p:cNvSpPr>
                <a:spLocks noChangeShapeType="1"/>
              </p:cNvSpPr>
              <p:nvPr/>
            </p:nvSpPr>
            <p:spPr bwMode="auto">
              <a:xfrm flipH="1">
                <a:off x="0" y="0"/>
                <a:ext cx="1080" cy="1092"/>
              </a:xfrm>
              <a:prstGeom prst="line">
                <a:avLst/>
              </a:prstGeom>
              <a:noFill/>
              <a:ln w="127000" cap="flat" cmpd="sng">
                <a:solidFill>
                  <a:srgbClr val="FF0000"/>
                </a:solidFill>
                <a:round/>
              </a:ln>
              <a:effectLst/>
            </p:spPr>
            <p:txBody>
              <a:bodyPr/>
              <a:lstStyle/>
              <a:p>
                <a:endParaRPr lang="zh-CN" altLang="en-US"/>
              </a:p>
            </p:txBody>
          </p:sp>
        </p:grpSp>
      </p:grpSp>
      <p:pic>
        <p:nvPicPr>
          <p:cNvPr id="37903" name="Picture 3" descr="十不吊图1"/>
          <p:cNvPicPr>
            <a:picLocks noChangeAspect="1" noChangeArrowheads="1"/>
          </p:cNvPicPr>
          <p:nvPr/>
        </p:nvPicPr>
        <p:blipFill>
          <a:blip r:embed="rId4"/>
          <a:srcRect l="25298" b="45906"/>
          <a:stretch>
            <a:fillRect/>
          </a:stretch>
        </p:blipFill>
        <p:spPr bwMode="auto">
          <a:xfrm>
            <a:off x="4429125" y="2422525"/>
            <a:ext cx="4652963" cy="39592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7897"/>
                                        </p:tgtEl>
                                        <p:attrNameLst>
                                          <p:attrName>style.visibility</p:attrName>
                                        </p:attrNameLst>
                                      </p:cBhvr>
                                      <p:to>
                                        <p:strVal val="visible"/>
                                      </p:to>
                                    </p:set>
                                    <p:animEffect filter="">
                                      <p:cBhvr>
                                        <p:cTn id="7" dur="1000"/>
                                        <p:tgtEl>
                                          <p:spTgt spid="37897"/>
                                        </p:tgtEl>
                                      </p:cBhvr>
                                    </p:animEffect>
                                    <p:anim calcmode="lin" valueType="num">
                                      <p:cBhvr>
                                        <p:cTn id="8" dur="1000" fill="hold"/>
                                        <p:tgtEl>
                                          <p:spTgt spid="37897"/>
                                        </p:tgtEl>
                                        <p:attrNameLst>
                                          <p:attrName>ppt_x</p:attrName>
                                        </p:attrNameLst>
                                      </p:cBhvr>
                                      <p:tavLst>
                                        <p:tav tm="0">
                                          <p:val>
                                            <p:strVal val="#ppt_x"/>
                                          </p:val>
                                        </p:tav>
                                        <p:tav tm="100000">
                                          <p:val>
                                            <p:strVal val="#ppt_x"/>
                                          </p:val>
                                        </p:tav>
                                      </p:tavLst>
                                    </p:anim>
                                    <p:anim calcmode="lin" valueType="num">
                                      <p:cBhvr>
                                        <p:cTn id="9" dur="1000" fill="hold"/>
                                        <p:tgtEl>
                                          <p:spTgt spid="378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7897">
                                            <p:txEl>
                                              <p:pRg st="0" end="0"/>
                                            </p:txEl>
                                          </p:spTgt>
                                        </p:tgtEl>
                                        <p:attrNameLst>
                                          <p:attrName>style.visibility</p:attrName>
                                        </p:attrNameLst>
                                      </p:cBhvr>
                                      <p:to>
                                        <p:strVal val="visible"/>
                                      </p:to>
                                    </p:set>
                                    <p:anim calcmode="lin" valueType="num">
                                      <p:cBhvr>
                                        <p:cTn id="13" dur="500" fill="hold"/>
                                        <p:tgtEl>
                                          <p:spTgt spid="3789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789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37897">
                                            <p:txEl>
                                              <p:pRg st="1" end="1"/>
                                            </p:txEl>
                                          </p:spTgt>
                                        </p:tgtEl>
                                        <p:attrNameLst>
                                          <p:attrName>style.visibility</p:attrName>
                                        </p:attrNameLst>
                                      </p:cBhvr>
                                      <p:to>
                                        <p:strVal val="visible"/>
                                      </p:to>
                                    </p:set>
                                    <p:anim calcmode="lin" valueType="num">
                                      <p:cBhvr>
                                        <p:cTn id="18" dur="500" fill="hold"/>
                                        <p:tgtEl>
                                          <p:spTgt spid="3789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3789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37897">
                                            <p:txEl>
                                              <p:pRg st="2" end="2"/>
                                            </p:txEl>
                                          </p:spTgt>
                                        </p:tgtEl>
                                        <p:attrNameLst>
                                          <p:attrName>style.visibility</p:attrName>
                                        </p:attrNameLst>
                                      </p:cBhvr>
                                      <p:to>
                                        <p:strVal val="visible"/>
                                      </p:to>
                                    </p:set>
                                    <p:anim calcmode="lin" valueType="num">
                                      <p:cBhvr>
                                        <p:cTn id="23" dur="500" fill="hold"/>
                                        <p:tgtEl>
                                          <p:spTgt spid="3789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378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891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891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891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891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891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892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921" name="TextBox 14"/>
          <p:cNvSpPr>
            <a:spLocks noChangeArrowheads="1"/>
          </p:cNvSpPr>
          <p:nvPr/>
        </p:nvSpPr>
        <p:spPr bwMode="auto">
          <a:xfrm>
            <a:off x="38100" y="836613"/>
            <a:ext cx="9107488" cy="58324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3、重物上站人或有浮置物不吊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4、工作场地昏暗，无法看清场地、被吊物体及指挥信号不吊。</a:t>
            </a:r>
            <a:r>
              <a:rPr lang="zh-CN" altLang="en-US" sz="2800" b="1">
                <a:latin typeface="楷体_GB2312" panose="02010609030101010101" pitchFamily="49" charset="-122"/>
                <a:ea typeface="楷体_GB2312" panose="02010609030101010101" pitchFamily="49" charset="-122"/>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grpSp>
        <p:nvGrpSpPr>
          <p:cNvPr id="38922" name="Group 10"/>
          <p:cNvGrpSpPr/>
          <p:nvPr/>
        </p:nvGrpSpPr>
        <p:grpSpPr>
          <a:xfrm>
            <a:off x="1692275" y="1485900"/>
            <a:ext cx="5543550" cy="3743325"/>
            <a:chOff x="0" y="0"/>
            <a:chExt cx="4718" cy="3053"/>
          </a:xfrm>
        </p:grpSpPr>
        <p:pic>
          <p:nvPicPr>
            <p:cNvPr id="38923" name="Picture 4" descr="严重违反十不吊"/>
            <p:cNvPicPr>
              <a:picLocks noChangeAspect="1" noChangeArrowheads="1"/>
            </p:cNvPicPr>
            <p:nvPr/>
          </p:nvPicPr>
          <p:blipFill>
            <a:blip r:embed="rId4"/>
            <a:stretch>
              <a:fillRect/>
            </a:stretch>
          </p:blipFill>
          <p:spPr bwMode="auto">
            <a:xfrm>
              <a:off x="0" y="0"/>
              <a:ext cx="4718" cy="3053"/>
            </a:xfrm>
            <a:prstGeom prst="rect">
              <a:avLst/>
            </a:prstGeom>
            <a:noFill/>
            <a:ln w="9525">
              <a:noFill/>
              <a:miter lim="800000"/>
              <a:headEnd/>
              <a:tailEnd/>
            </a:ln>
            <a:effectLst/>
          </p:spPr>
        </p:pic>
        <p:grpSp>
          <p:nvGrpSpPr>
            <p:cNvPr id="38924" name="Group 12"/>
            <p:cNvGrpSpPr/>
            <p:nvPr/>
          </p:nvGrpSpPr>
          <p:grpSpPr>
            <a:xfrm>
              <a:off x="1497" y="1081"/>
              <a:ext cx="1134" cy="1044"/>
              <a:chOff x="0" y="0"/>
              <a:chExt cx="1080" cy="1092"/>
            </a:xfrm>
          </p:grpSpPr>
          <p:sp>
            <p:nvSpPr>
              <p:cNvPr id="38925" name="Line 6"/>
              <p:cNvSpPr>
                <a:spLocks noChangeShapeType="1"/>
              </p:cNvSpPr>
              <p:nvPr/>
            </p:nvSpPr>
            <p:spPr bwMode="auto">
              <a:xfrm>
                <a:off x="0" y="0"/>
                <a:ext cx="1080" cy="1092"/>
              </a:xfrm>
              <a:prstGeom prst="line">
                <a:avLst/>
              </a:prstGeom>
              <a:noFill/>
              <a:ln w="127000" cap="flat" cmpd="sng">
                <a:solidFill>
                  <a:srgbClr val="FF0000"/>
                </a:solidFill>
                <a:round/>
              </a:ln>
              <a:effectLst/>
            </p:spPr>
            <p:txBody>
              <a:bodyPr/>
              <a:lstStyle/>
              <a:p>
                <a:endParaRPr lang="zh-CN" altLang="en-US"/>
              </a:p>
            </p:txBody>
          </p:sp>
          <p:sp>
            <p:nvSpPr>
              <p:cNvPr id="38926" name="Line 7"/>
              <p:cNvSpPr>
                <a:spLocks noChangeShapeType="1"/>
              </p:cNvSpPr>
              <p:nvPr/>
            </p:nvSpPr>
            <p:spPr bwMode="auto">
              <a:xfrm flipH="1">
                <a:off x="0" y="0"/>
                <a:ext cx="1080" cy="1092"/>
              </a:xfrm>
              <a:prstGeom prst="line">
                <a:avLst/>
              </a:prstGeom>
              <a:noFill/>
              <a:ln w="127000" cap="flat" cmpd="sng">
                <a:solidFill>
                  <a:srgbClr val="FF0000"/>
                </a:solidFill>
                <a:round/>
              </a:ln>
              <a:effectLst/>
            </p:spPr>
            <p:txBody>
              <a:bodyPr/>
              <a:lstStyle/>
              <a:p>
                <a:endParaRPr lang="zh-CN" altLang="en-US"/>
              </a:p>
            </p:txBody>
          </p:sp>
        </p:gr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8921"/>
                                        </p:tgtEl>
                                        <p:attrNameLst>
                                          <p:attrName>style.visibility</p:attrName>
                                        </p:attrNameLst>
                                      </p:cBhvr>
                                      <p:to>
                                        <p:strVal val="visible"/>
                                      </p:to>
                                    </p:set>
                                    <p:animEffect filter="">
                                      <p:cBhvr>
                                        <p:cTn id="7" dur="1000"/>
                                        <p:tgtEl>
                                          <p:spTgt spid="38921"/>
                                        </p:tgtEl>
                                      </p:cBhvr>
                                    </p:animEffect>
                                    <p:anim calcmode="lin" valueType="num">
                                      <p:cBhvr>
                                        <p:cTn id="8" dur="1000" fill="hold"/>
                                        <p:tgtEl>
                                          <p:spTgt spid="38921"/>
                                        </p:tgtEl>
                                        <p:attrNameLst>
                                          <p:attrName>ppt_x</p:attrName>
                                        </p:attrNameLst>
                                      </p:cBhvr>
                                      <p:tavLst>
                                        <p:tav tm="0">
                                          <p:val>
                                            <p:strVal val="#ppt_x"/>
                                          </p:val>
                                        </p:tav>
                                        <p:tav tm="100000">
                                          <p:val>
                                            <p:strVal val="#ppt_x"/>
                                          </p:val>
                                        </p:tav>
                                      </p:tavLst>
                                    </p:anim>
                                    <p:anim calcmode="lin" valueType="num">
                                      <p:cBhvr>
                                        <p:cTn id="9" dur="1000" fill="hold"/>
                                        <p:tgtEl>
                                          <p:spTgt spid="389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8921">
                                            <p:txEl>
                                              <p:pRg st="0" end="0"/>
                                            </p:txEl>
                                          </p:spTgt>
                                        </p:tgtEl>
                                        <p:attrNameLst>
                                          <p:attrName>style.visibility</p:attrName>
                                        </p:attrNameLst>
                                      </p:cBhvr>
                                      <p:to>
                                        <p:strVal val="visible"/>
                                      </p:to>
                                    </p:set>
                                    <p:anim calcmode="lin" valueType="num">
                                      <p:cBhvr>
                                        <p:cTn id="13" dur="500" fill="hold"/>
                                        <p:tgtEl>
                                          <p:spTgt spid="3892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892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38921">
                                            <p:txEl>
                                              <p:pRg st="13" end="13"/>
                                            </p:txEl>
                                          </p:spTgt>
                                        </p:tgtEl>
                                        <p:attrNameLst>
                                          <p:attrName>style.visibility</p:attrName>
                                        </p:attrNameLst>
                                      </p:cBhvr>
                                      <p:to>
                                        <p:strVal val="visible"/>
                                      </p:to>
                                    </p:set>
                                    <p:anim calcmode="lin" valueType="num">
                                      <p:cBhvr>
                                        <p:cTn id="18" dur="500" fill="hold"/>
                                        <p:tgtEl>
                                          <p:spTgt spid="38921">
                                            <p:txEl>
                                              <p:pRg st="13" end="13"/>
                                            </p:txEl>
                                          </p:spTgt>
                                        </p:tgtEl>
                                        <p:attrNameLst>
                                          <p:attrName>ppt_x</p:attrName>
                                        </p:attrNameLst>
                                      </p:cBhvr>
                                      <p:tavLst>
                                        <p:tav tm="0">
                                          <p:val>
                                            <p:strVal val="1+#ppt_w/2"/>
                                          </p:val>
                                        </p:tav>
                                        <p:tav tm="100000">
                                          <p:val>
                                            <p:strVal val="#ppt_x"/>
                                          </p:val>
                                        </p:tav>
                                      </p:tavLst>
                                    </p:anim>
                                    <p:anim calcmode="lin" valueType="num">
                                      <p:cBhvr>
                                        <p:cTn id="19" dur="500" fill="hold"/>
                                        <p:tgtEl>
                                          <p:spTgt spid="38921">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399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399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399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399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399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399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945" name="TextBox 14"/>
          <p:cNvSpPr>
            <a:spLocks noChangeArrowheads="1"/>
          </p:cNvSpPr>
          <p:nvPr/>
        </p:nvSpPr>
        <p:spPr bwMode="auto">
          <a:xfrm>
            <a:off x="38100" y="836613"/>
            <a:ext cx="9107488" cy="58324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5、工件埋在地下，以及粘连、附着的物件不吊，预制钢筋混凝土构件不准双拼吊。</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6、起重臂和吊起的重物下面有人停留或行走不准吊。</a:t>
            </a:r>
            <a:r>
              <a:rPr lang="zh-CN" altLang="en-US" sz="2800" b="1">
                <a:latin typeface="楷体_GB2312" panose="02010609030101010101" pitchFamily="49" charset="-122"/>
                <a:ea typeface="楷体_GB2312" panose="02010609030101010101" pitchFamily="49" charset="-122"/>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grpSp>
        <p:nvGrpSpPr>
          <p:cNvPr id="39946" name="Group 10"/>
          <p:cNvGrpSpPr/>
          <p:nvPr/>
        </p:nvGrpSpPr>
        <p:grpSpPr>
          <a:xfrm>
            <a:off x="107950" y="1774825"/>
            <a:ext cx="4032250" cy="4032250"/>
            <a:chOff x="0" y="0"/>
            <a:chExt cx="3302" cy="2197"/>
          </a:xfrm>
        </p:grpSpPr>
        <p:pic>
          <p:nvPicPr>
            <p:cNvPr id="39947" name="Picture 3" descr="十不吊图4"/>
            <p:cNvPicPr>
              <a:picLocks noChangeAspect="1" noChangeArrowheads="1"/>
            </p:cNvPicPr>
            <p:nvPr/>
          </p:nvPicPr>
          <p:blipFill>
            <a:blip r:embed="rId4"/>
            <a:stretch>
              <a:fillRect/>
            </a:stretch>
          </p:blipFill>
          <p:spPr bwMode="auto">
            <a:xfrm>
              <a:off x="0" y="0"/>
              <a:ext cx="3302" cy="2197"/>
            </a:xfrm>
            <a:prstGeom prst="rect">
              <a:avLst/>
            </a:prstGeom>
            <a:noFill/>
            <a:ln w="9525">
              <a:noFill/>
              <a:miter lim="800000"/>
              <a:headEnd/>
              <a:tailEnd/>
            </a:ln>
            <a:effectLst/>
          </p:spPr>
        </p:pic>
        <p:grpSp>
          <p:nvGrpSpPr>
            <p:cNvPr id="39948" name="Group 12"/>
            <p:cNvGrpSpPr/>
            <p:nvPr/>
          </p:nvGrpSpPr>
          <p:grpSpPr>
            <a:xfrm>
              <a:off x="1588" y="609"/>
              <a:ext cx="726" cy="680"/>
              <a:chOff x="0" y="0"/>
              <a:chExt cx="1080" cy="1092"/>
            </a:xfrm>
          </p:grpSpPr>
          <p:sp>
            <p:nvSpPr>
              <p:cNvPr id="39949" name="Line 5"/>
              <p:cNvSpPr>
                <a:spLocks noChangeShapeType="1"/>
              </p:cNvSpPr>
              <p:nvPr/>
            </p:nvSpPr>
            <p:spPr bwMode="auto">
              <a:xfrm>
                <a:off x="0" y="0"/>
                <a:ext cx="1080" cy="1092"/>
              </a:xfrm>
              <a:prstGeom prst="line">
                <a:avLst/>
              </a:prstGeom>
              <a:noFill/>
              <a:ln w="127000" cap="flat" cmpd="sng">
                <a:solidFill>
                  <a:srgbClr val="FF0000"/>
                </a:solidFill>
                <a:round/>
              </a:ln>
              <a:effectLst/>
            </p:spPr>
            <p:txBody>
              <a:bodyPr/>
              <a:lstStyle/>
              <a:p>
                <a:endParaRPr lang="zh-CN" altLang="en-US"/>
              </a:p>
            </p:txBody>
          </p:sp>
          <p:sp>
            <p:nvSpPr>
              <p:cNvPr id="39950" name="Line 6"/>
              <p:cNvSpPr>
                <a:spLocks noChangeShapeType="1"/>
              </p:cNvSpPr>
              <p:nvPr/>
            </p:nvSpPr>
            <p:spPr bwMode="auto">
              <a:xfrm flipH="1">
                <a:off x="0" y="0"/>
                <a:ext cx="1080" cy="1092"/>
              </a:xfrm>
              <a:prstGeom prst="line">
                <a:avLst/>
              </a:prstGeom>
              <a:noFill/>
              <a:ln w="127000" cap="flat" cmpd="sng">
                <a:solidFill>
                  <a:srgbClr val="FF0000"/>
                </a:solidFill>
                <a:round/>
              </a:ln>
              <a:effectLst/>
            </p:spPr>
            <p:txBody>
              <a:bodyPr/>
              <a:lstStyle/>
              <a:p>
                <a:endParaRPr lang="zh-CN" altLang="en-US"/>
              </a:p>
            </p:txBody>
          </p:sp>
        </p:grpSp>
      </p:grpSp>
      <p:grpSp>
        <p:nvGrpSpPr>
          <p:cNvPr id="39951" name="Group 15"/>
          <p:cNvGrpSpPr/>
          <p:nvPr/>
        </p:nvGrpSpPr>
        <p:grpSpPr>
          <a:xfrm>
            <a:off x="4356100" y="1773238"/>
            <a:ext cx="4537075" cy="4032250"/>
            <a:chOff x="0" y="0"/>
            <a:chExt cx="3963" cy="2812"/>
          </a:xfrm>
        </p:grpSpPr>
        <p:pic>
          <p:nvPicPr>
            <p:cNvPr id="39952" name="Picture 4" descr="272010404647"/>
            <p:cNvPicPr>
              <a:picLocks noChangeAspect="1" noChangeArrowheads="1"/>
            </p:cNvPicPr>
            <p:nvPr/>
          </p:nvPicPr>
          <p:blipFill>
            <a:blip r:embed="rId5"/>
            <a:stretch>
              <a:fillRect/>
            </a:stretch>
          </p:blipFill>
          <p:spPr bwMode="auto">
            <a:xfrm>
              <a:off x="0" y="0"/>
              <a:ext cx="3963" cy="2812"/>
            </a:xfrm>
            <a:prstGeom prst="rect">
              <a:avLst/>
            </a:prstGeom>
            <a:noFill/>
            <a:ln w="9525">
              <a:noFill/>
              <a:miter lim="800000"/>
              <a:headEnd/>
              <a:tailEnd/>
            </a:ln>
            <a:effectLst/>
          </p:spPr>
        </p:pic>
        <p:grpSp>
          <p:nvGrpSpPr>
            <p:cNvPr id="39953" name="Group 17"/>
            <p:cNvGrpSpPr/>
            <p:nvPr/>
          </p:nvGrpSpPr>
          <p:grpSpPr>
            <a:xfrm>
              <a:off x="1451" y="317"/>
              <a:ext cx="726" cy="680"/>
              <a:chOff x="0" y="0"/>
              <a:chExt cx="1080" cy="1092"/>
            </a:xfrm>
          </p:grpSpPr>
          <p:sp>
            <p:nvSpPr>
              <p:cNvPr id="39954" name="Line 6"/>
              <p:cNvSpPr>
                <a:spLocks noChangeShapeType="1"/>
              </p:cNvSpPr>
              <p:nvPr/>
            </p:nvSpPr>
            <p:spPr bwMode="auto">
              <a:xfrm>
                <a:off x="0" y="0"/>
                <a:ext cx="1080" cy="1092"/>
              </a:xfrm>
              <a:prstGeom prst="line">
                <a:avLst/>
              </a:prstGeom>
              <a:noFill/>
              <a:ln w="127000" cap="flat" cmpd="sng">
                <a:solidFill>
                  <a:srgbClr val="FF0000"/>
                </a:solidFill>
                <a:round/>
              </a:ln>
              <a:effectLst/>
            </p:spPr>
            <p:txBody>
              <a:bodyPr/>
              <a:lstStyle/>
              <a:p>
                <a:endParaRPr lang="zh-CN" altLang="en-US"/>
              </a:p>
            </p:txBody>
          </p:sp>
          <p:sp>
            <p:nvSpPr>
              <p:cNvPr id="39955" name="Line 7"/>
              <p:cNvSpPr>
                <a:spLocks noChangeShapeType="1"/>
              </p:cNvSpPr>
              <p:nvPr/>
            </p:nvSpPr>
            <p:spPr bwMode="auto">
              <a:xfrm flipH="1">
                <a:off x="0" y="0"/>
                <a:ext cx="1080" cy="1092"/>
              </a:xfrm>
              <a:prstGeom prst="line">
                <a:avLst/>
              </a:prstGeom>
              <a:noFill/>
              <a:ln w="127000" cap="flat" cmpd="sng">
                <a:solidFill>
                  <a:srgbClr val="FF0000"/>
                </a:solidFill>
                <a:round/>
              </a:ln>
              <a:effectLst/>
            </p:spPr>
            <p:txBody>
              <a:bodyPr/>
              <a:lstStyle/>
              <a:p>
                <a:endParaRPr lang="zh-CN" altLang="en-US"/>
              </a:p>
            </p:txBody>
          </p:sp>
        </p:gr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39945"/>
                                        </p:tgtEl>
                                        <p:attrNameLst>
                                          <p:attrName>style.visibility</p:attrName>
                                        </p:attrNameLst>
                                      </p:cBhvr>
                                      <p:to>
                                        <p:strVal val="visible"/>
                                      </p:to>
                                    </p:set>
                                    <p:animEffect filter="">
                                      <p:cBhvr>
                                        <p:cTn id="7" dur="1000"/>
                                        <p:tgtEl>
                                          <p:spTgt spid="39945"/>
                                        </p:tgtEl>
                                      </p:cBhvr>
                                    </p:animEffect>
                                    <p:anim calcmode="lin" valueType="num">
                                      <p:cBhvr>
                                        <p:cTn id="8" dur="1000" fill="hold"/>
                                        <p:tgtEl>
                                          <p:spTgt spid="39945"/>
                                        </p:tgtEl>
                                        <p:attrNameLst>
                                          <p:attrName>ppt_x</p:attrName>
                                        </p:attrNameLst>
                                      </p:cBhvr>
                                      <p:tavLst>
                                        <p:tav tm="0">
                                          <p:val>
                                            <p:strVal val="#ppt_x"/>
                                          </p:val>
                                        </p:tav>
                                        <p:tav tm="100000">
                                          <p:val>
                                            <p:strVal val="#ppt_x"/>
                                          </p:val>
                                        </p:tav>
                                      </p:tavLst>
                                    </p:anim>
                                    <p:anim calcmode="lin" valueType="num">
                                      <p:cBhvr>
                                        <p:cTn id="9" dur="1000" fill="hold"/>
                                        <p:tgtEl>
                                          <p:spTgt spid="399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39945">
                                            <p:txEl>
                                              <p:pRg st="0" end="0"/>
                                            </p:txEl>
                                          </p:spTgt>
                                        </p:tgtEl>
                                        <p:attrNameLst>
                                          <p:attrName>style.visibility</p:attrName>
                                        </p:attrNameLst>
                                      </p:cBhvr>
                                      <p:to>
                                        <p:strVal val="visible"/>
                                      </p:to>
                                    </p:set>
                                    <p:anim calcmode="lin" valueType="num">
                                      <p:cBhvr>
                                        <p:cTn id="13" dur="500" fill="hold"/>
                                        <p:tgtEl>
                                          <p:spTgt spid="399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3994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39945">
                                            <p:txEl>
                                              <p:pRg st="13" end="13"/>
                                            </p:txEl>
                                          </p:spTgt>
                                        </p:tgtEl>
                                        <p:attrNameLst>
                                          <p:attrName>style.visibility</p:attrName>
                                        </p:attrNameLst>
                                      </p:cBhvr>
                                      <p:to>
                                        <p:strVal val="visible"/>
                                      </p:to>
                                    </p:set>
                                    <p:anim calcmode="lin" valueType="num">
                                      <p:cBhvr>
                                        <p:cTn id="18" dur="500" fill="hold"/>
                                        <p:tgtEl>
                                          <p:spTgt spid="39945">
                                            <p:txEl>
                                              <p:pRg st="13" end="13"/>
                                            </p:txEl>
                                          </p:spTgt>
                                        </p:tgtEl>
                                        <p:attrNameLst>
                                          <p:attrName>ppt_x</p:attrName>
                                        </p:attrNameLst>
                                      </p:cBhvr>
                                      <p:tavLst>
                                        <p:tav tm="0">
                                          <p:val>
                                            <p:strVal val="1+#ppt_w/2"/>
                                          </p:val>
                                        </p:tav>
                                        <p:tav tm="100000">
                                          <p:val>
                                            <p:strVal val="#ppt_x"/>
                                          </p:val>
                                        </p:tav>
                                      </p:tavLst>
                                    </p:anim>
                                    <p:anim calcmode="lin" valueType="num">
                                      <p:cBhvr>
                                        <p:cTn id="19" dur="500" fill="hold"/>
                                        <p:tgtEl>
                                          <p:spTgt spid="39945">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09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09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09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09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09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09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969" name="TextBox 14"/>
          <p:cNvSpPr>
            <a:spLocks noChangeArrowheads="1"/>
          </p:cNvSpPr>
          <p:nvPr/>
        </p:nvSpPr>
        <p:spPr bwMode="auto">
          <a:xfrm>
            <a:off x="38100" y="836613"/>
            <a:ext cx="9107488" cy="58324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7、钢筋、万能杆件、型钢、管材及细长件、多根物件必须捆扎牢靠，多点起吊，单头“千斤”或捆扎不牢不准吊。</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8、吊索具达到报废标准或安全装置不灵不吊。</a:t>
            </a:r>
            <a:r>
              <a:rPr lang="zh-CN" altLang="en-US" sz="2800" b="1">
                <a:latin typeface="楷体_GB2312" panose="02010609030101010101" pitchFamily="49" charset="-122"/>
                <a:ea typeface="楷体_GB2312" panose="02010609030101010101" pitchFamily="49" charset="-122"/>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40970" name="Picture 2" descr="十不吊图2"/>
          <p:cNvPicPr>
            <a:picLocks noChangeAspect="1" noChangeArrowheads="1"/>
          </p:cNvPicPr>
          <p:nvPr/>
        </p:nvPicPr>
        <p:blipFill>
          <a:blip r:embed="rId4"/>
          <a:stretch>
            <a:fillRect/>
          </a:stretch>
        </p:blipFill>
        <p:spPr bwMode="auto">
          <a:xfrm>
            <a:off x="971550" y="1701800"/>
            <a:ext cx="6624638" cy="40481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0969"/>
                                        </p:tgtEl>
                                        <p:attrNameLst>
                                          <p:attrName>style.visibility</p:attrName>
                                        </p:attrNameLst>
                                      </p:cBhvr>
                                      <p:to>
                                        <p:strVal val="visible"/>
                                      </p:to>
                                    </p:set>
                                    <p:animEffect filter="">
                                      <p:cBhvr>
                                        <p:cTn id="7" dur="1000"/>
                                        <p:tgtEl>
                                          <p:spTgt spid="40969"/>
                                        </p:tgtEl>
                                      </p:cBhvr>
                                    </p:animEffect>
                                    <p:anim calcmode="lin" valueType="num">
                                      <p:cBhvr>
                                        <p:cTn id="8" dur="1000" fill="hold"/>
                                        <p:tgtEl>
                                          <p:spTgt spid="40969"/>
                                        </p:tgtEl>
                                        <p:attrNameLst>
                                          <p:attrName>ppt_x</p:attrName>
                                        </p:attrNameLst>
                                      </p:cBhvr>
                                      <p:tavLst>
                                        <p:tav tm="0">
                                          <p:val>
                                            <p:strVal val="#ppt_x"/>
                                          </p:val>
                                        </p:tav>
                                        <p:tav tm="100000">
                                          <p:val>
                                            <p:strVal val="#ppt_x"/>
                                          </p:val>
                                        </p:tav>
                                      </p:tavLst>
                                    </p:anim>
                                    <p:anim calcmode="lin" valueType="num">
                                      <p:cBhvr>
                                        <p:cTn id="9" dur="1000" fill="hold"/>
                                        <p:tgtEl>
                                          <p:spTgt spid="409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0969">
                                            <p:txEl>
                                              <p:pRg st="0" end="0"/>
                                            </p:txEl>
                                          </p:spTgt>
                                        </p:tgtEl>
                                        <p:attrNameLst>
                                          <p:attrName>style.visibility</p:attrName>
                                        </p:attrNameLst>
                                      </p:cBhvr>
                                      <p:to>
                                        <p:strVal val="visible"/>
                                      </p:to>
                                    </p:set>
                                    <p:anim calcmode="lin" valueType="num">
                                      <p:cBhvr>
                                        <p:cTn id="13" dur="500" fill="hold"/>
                                        <p:tgtEl>
                                          <p:spTgt spid="4096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096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0969">
                                            <p:txEl>
                                              <p:pRg st="13" end="13"/>
                                            </p:txEl>
                                          </p:spTgt>
                                        </p:tgtEl>
                                        <p:attrNameLst>
                                          <p:attrName>style.visibility</p:attrName>
                                        </p:attrNameLst>
                                      </p:cBhvr>
                                      <p:to>
                                        <p:strVal val="visible"/>
                                      </p:to>
                                    </p:set>
                                    <p:anim calcmode="lin" valueType="num">
                                      <p:cBhvr>
                                        <p:cTn id="18" dur="500" fill="hold"/>
                                        <p:tgtEl>
                                          <p:spTgt spid="40969">
                                            <p:txEl>
                                              <p:pRg st="13" end="13"/>
                                            </p:txEl>
                                          </p:spTgt>
                                        </p:tgtEl>
                                        <p:attrNameLst>
                                          <p:attrName>ppt_x</p:attrName>
                                        </p:attrNameLst>
                                      </p:cBhvr>
                                      <p:tavLst>
                                        <p:tav tm="0">
                                          <p:val>
                                            <p:strVal val="1+#ppt_w/2"/>
                                          </p:val>
                                        </p:tav>
                                        <p:tav tm="100000">
                                          <p:val>
                                            <p:strVal val="#ppt_x"/>
                                          </p:val>
                                        </p:tav>
                                      </p:tavLst>
                                    </p:anim>
                                    <p:anim calcmode="lin" valueType="num">
                                      <p:cBhvr>
                                        <p:cTn id="19" dur="500" fill="hold"/>
                                        <p:tgtEl>
                                          <p:spTgt spid="4096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19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19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19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19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19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19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993" name="TextBox 14"/>
          <p:cNvSpPr>
            <a:spLocks noChangeArrowheads="1"/>
          </p:cNvSpPr>
          <p:nvPr/>
        </p:nvSpPr>
        <p:spPr bwMode="auto">
          <a:xfrm>
            <a:off x="38100" y="836613"/>
            <a:ext cx="9107488" cy="6188075"/>
          </a:xfrm>
          <a:prstGeom prst="rect">
            <a:avLst/>
          </a:prstGeom>
          <a:noFill/>
          <a:ln w="9525">
            <a:noFill/>
            <a:miter lim="800000"/>
          </a:ln>
        </p:spPr>
        <p:txBody>
          <a:bodyPr>
            <a:spAutoFit/>
          </a:bodyPr>
          <a:lstStyle/>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9、六级以上强风不准吊。</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10、多机作业，应保证所吊重物距离不小于3m，在同一轨道上多机作业无安全措施不吊。</a:t>
            </a:r>
            <a:r>
              <a:rPr lang="zh-CN" altLang="en-US" sz="2800" b="1">
                <a:latin typeface="楷体_GB2312" panose="02010609030101010101" pitchFamily="49" charset="-122"/>
                <a:ea typeface="楷体_GB2312" panose="02010609030101010101" pitchFamily="49" charset="-122"/>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41994" name="Picture 3" descr="十不吊图5"/>
          <p:cNvPicPr>
            <a:picLocks noChangeAspect="1" noChangeArrowheads="1"/>
          </p:cNvPicPr>
          <p:nvPr/>
        </p:nvPicPr>
        <p:blipFill>
          <a:blip r:embed="rId4"/>
          <a:srcRect t="51488"/>
          <a:stretch>
            <a:fillRect/>
          </a:stretch>
        </p:blipFill>
        <p:spPr bwMode="auto">
          <a:xfrm>
            <a:off x="107950" y="1412875"/>
            <a:ext cx="4248150" cy="4249738"/>
          </a:xfrm>
          <a:prstGeom prst="rect">
            <a:avLst/>
          </a:prstGeom>
          <a:noFill/>
          <a:ln w="9525">
            <a:noFill/>
            <a:miter lim="800000"/>
            <a:headEnd/>
            <a:tailEnd/>
          </a:ln>
          <a:effectLst/>
        </p:spPr>
      </p:pic>
      <p:pic>
        <p:nvPicPr>
          <p:cNvPr id="41995" name="Picture 5" descr="http://www.cranebbs.com/bbs/attachments/month_1108/11081720591daffd664bb03c43.jpg"/>
          <p:cNvPicPr>
            <a:picLocks noChangeAspect="1" noChangeArrowheads="1"/>
          </p:cNvPicPr>
          <p:nvPr/>
        </p:nvPicPr>
        <p:blipFill>
          <a:blip r:embed="rId5"/>
          <a:stretch>
            <a:fillRect/>
          </a:stretch>
        </p:blipFill>
        <p:spPr bwMode="auto">
          <a:xfrm>
            <a:off x="4429125" y="1412875"/>
            <a:ext cx="4608513" cy="4249738"/>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1993"/>
                                        </p:tgtEl>
                                        <p:attrNameLst>
                                          <p:attrName>style.visibility</p:attrName>
                                        </p:attrNameLst>
                                      </p:cBhvr>
                                      <p:to>
                                        <p:strVal val="visible"/>
                                      </p:to>
                                    </p:set>
                                    <p:animEffect filter="">
                                      <p:cBhvr>
                                        <p:cTn id="7" dur="1000"/>
                                        <p:tgtEl>
                                          <p:spTgt spid="41993"/>
                                        </p:tgtEl>
                                      </p:cBhvr>
                                    </p:animEffect>
                                    <p:anim calcmode="lin" valueType="num">
                                      <p:cBhvr>
                                        <p:cTn id="8" dur="1000" fill="hold"/>
                                        <p:tgtEl>
                                          <p:spTgt spid="41993"/>
                                        </p:tgtEl>
                                        <p:attrNameLst>
                                          <p:attrName>ppt_x</p:attrName>
                                        </p:attrNameLst>
                                      </p:cBhvr>
                                      <p:tavLst>
                                        <p:tav tm="0">
                                          <p:val>
                                            <p:strVal val="#ppt_x"/>
                                          </p:val>
                                        </p:tav>
                                        <p:tav tm="100000">
                                          <p:val>
                                            <p:strVal val="#ppt_x"/>
                                          </p:val>
                                        </p:tav>
                                      </p:tavLst>
                                    </p:anim>
                                    <p:anim calcmode="lin" valueType="num">
                                      <p:cBhvr>
                                        <p:cTn id="9" dur="1000" fill="hold"/>
                                        <p:tgtEl>
                                          <p:spTgt spid="419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1993">
                                            <p:txEl>
                                              <p:pRg st="0" end="0"/>
                                            </p:txEl>
                                          </p:spTgt>
                                        </p:tgtEl>
                                        <p:attrNameLst>
                                          <p:attrName>style.visibility</p:attrName>
                                        </p:attrNameLst>
                                      </p:cBhvr>
                                      <p:to>
                                        <p:strVal val="visible"/>
                                      </p:to>
                                    </p:set>
                                    <p:anim calcmode="lin" valueType="num">
                                      <p:cBhvr>
                                        <p:cTn id="13" dur="500" fill="hold"/>
                                        <p:tgtEl>
                                          <p:spTgt spid="4199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1993">
                                            <p:txEl>
                                              <p:pRg st="14" end="14"/>
                                            </p:txEl>
                                          </p:spTgt>
                                        </p:tgtEl>
                                        <p:attrNameLst>
                                          <p:attrName>style.visibility</p:attrName>
                                        </p:attrNameLst>
                                      </p:cBhvr>
                                      <p:to>
                                        <p:strVal val="visible"/>
                                      </p:to>
                                    </p:set>
                                    <p:anim calcmode="lin" valueType="num">
                                      <p:cBhvr>
                                        <p:cTn id="18" dur="500" fill="hold"/>
                                        <p:tgtEl>
                                          <p:spTgt spid="41993">
                                            <p:txEl>
                                              <p:pRg st="14" end="14"/>
                                            </p:txEl>
                                          </p:spTgt>
                                        </p:tgtEl>
                                        <p:attrNameLst>
                                          <p:attrName>ppt_x</p:attrName>
                                        </p:attrNameLst>
                                      </p:cBhvr>
                                      <p:tavLst>
                                        <p:tav tm="0">
                                          <p:val>
                                            <p:strVal val="1+#ppt_w/2"/>
                                          </p:val>
                                        </p:tav>
                                        <p:tav tm="100000">
                                          <p:val>
                                            <p:strVal val="#ppt_x"/>
                                          </p:val>
                                        </p:tav>
                                      </p:tavLst>
                                    </p:anim>
                                    <p:anim calcmode="lin" valueType="num">
                                      <p:cBhvr>
                                        <p:cTn id="19" dur="500" fill="hold"/>
                                        <p:tgtEl>
                                          <p:spTgt spid="41993">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1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173" name="Picture 2" descr="E:\工作\PPT\MBEC.png"/>
          <p:cNvPicPr>
            <a:picLocks noChangeAspect="1" noChangeArrowheads="1"/>
          </p:cNvPicPr>
          <p:nvPr/>
        </p:nvPicPr>
        <p:blipFill>
          <a:blip r:embed="rId1"/>
          <a:stretch>
            <a:fillRect/>
          </a:stretch>
        </p:blipFill>
        <p:spPr bwMode="auto">
          <a:xfrm>
            <a:off x="0" y="6454775"/>
            <a:ext cx="428625" cy="428625"/>
          </a:xfrm>
          <a:prstGeom prst="rect">
            <a:avLst/>
          </a:prstGeom>
          <a:solidFill>
            <a:schemeClr val="bg1"/>
          </a:solidFill>
          <a:ln w="9525">
            <a:noFill/>
            <a:miter lim="800000"/>
            <a:headEnd/>
            <a:tailEnd/>
          </a:ln>
        </p:spPr>
      </p:pic>
      <p:sp>
        <p:nvSpPr>
          <p:cNvPr id="71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1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1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　法律法规</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177" name="TextBox 13"/>
          <p:cNvSpPr>
            <a:spLocks noChangeArrowheads="1"/>
          </p:cNvSpPr>
          <p:nvPr/>
        </p:nvSpPr>
        <p:spPr bwMode="auto">
          <a:xfrm>
            <a:off x="107950" y="620713"/>
            <a:ext cx="8459788" cy="731837"/>
          </a:xfrm>
          <a:prstGeom prst="rect">
            <a:avLst/>
          </a:prstGeom>
          <a:noFill/>
          <a:ln w="9525">
            <a:noFill/>
            <a:miter lim="800000"/>
          </a:ln>
        </p:spPr>
        <p:txBody>
          <a:bodyPr>
            <a:spAutoFit/>
          </a:bodyPr>
          <a:lstStyle/>
          <a:p>
            <a:pPr eaLnBrk="1" hangingPunct="1">
              <a:lnSpc>
                <a:spcPct val="150000"/>
              </a:lnSpc>
            </a:pPr>
            <a:r>
              <a:rPr lang="zh-CN" altLang="en-US" sz="28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endParaRPr lang="zh-CN" altLang="en-US" sz="20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p:txBody>
      </p:sp>
      <p:sp>
        <p:nvSpPr>
          <p:cNvPr id="7178" name="TextBox 14"/>
          <p:cNvSpPr>
            <a:spLocks noChangeArrowheads="1"/>
          </p:cNvSpPr>
          <p:nvPr/>
        </p:nvSpPr>
        <p:spPr bwMode="auto">
          <a:xfrm>
            <a:off x="36513" y="1054100"/>
            <a:ext cx="9072562" cy="639763"/>
          </a:xfrm>
          <a:prstGeom prst="rect">
            <a:avLst/>
          </a:prstGeom>
          <a:noFill/>
          <a:ln w="9525">
            <a:noFill/>
            <a:miter lim="800000"/>
          </a:ln>
        </p:spPr>
        <p:txBody>
          <a:bodyPr>
            <a:spAutoFit/>
          </a:bodyPr>
          <a:lstStyle/>
          <a:p>
            <a:pPr eaLnBrk="1" hangingPunct="1">
              <a:lnSpc>
                <a:spcPct val="150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7179" name="Picture 11"/>
          <p:cNvPicPr>
            <a:picLocks noChangeAspect="1" noChangeArrowheads="1"/>
          </p:cNvPicPr>
          <p:nvPr/>
        </p:nvPicPr>
        <p:blipFill>
          <a:blip r:embed="rId2"/>
          <a:stretch>
            <a:fillRect/>
          </a:stretch>
        </p:blipFill>
        <p:spPr bwMode="auto">
          <a:xfrm>
            <a:off x="34925" y="909638"/>
            <a:ext cx="4321175" cy="2967037"/>
          </a:xfrm>
          <a:prstGeom prst="rect">
            <a:avLst/>
          </a:prstGeom>
          <a:noFill/>
          <a:ln w="9525">
            <a:noFill/>
            <a:miter lim="800000"/>
            <a:headEnd/>
            <a:tailEnd/>
          </a:ln>
          <a:effectLst/>
        </p:spPr>
      </p:pic>
      <p:pic>
        <p:nvPicPr>
          <p:cNvPr id="7180" name="Picture 12"/>
          <p:cNvPicPr>
            <a:picLocks noChangeAspect="1" noChangeArrowheads="1"/>
          </p:cNvPicPr>
          <p:nvPr/>
        </p:nvPicPr>
        <p:blipFill>
          <a:blip r:embed="rId3"/>
          <a:stretch>
            <a:fillRect/>
          </a:stretch>
        </p:blipFill>
        <p:spPr bwMode="auto">
          <a:xfrm>
            <a:off x="4356100" y="3933825"/>
            <a:ext cx="4752975" cy="2652713"/>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childTnLst>
                                    <p:set>
                                      <p:cBhvr>
                                        <p:cTn id="6" dur="1" fill="hold">
                                          <p:stCondLst>
                                            <p:cond delay="0"/>
                                          </p:stCondLst>
                                        </p:cTn>
                                        <p:tgtEl>
                                          <p:spTgt spid="7177"/>
                                        </p:tgtEl>
                                        <p:attrNameLst>
                                          <p:attrName>style.visibility</p:attrName>
                                        </p:attrNameLst>
                                      </p:cBhvr>
                                      <p:to>
                                        <p:strVal val="visible"/>
                                      </p:to>
                                    </p:set>
                                    <p:animEffect filter="">
                                      <p:cBhvr>
                                        <p:cTn id="7" dur="1000"/>
                                        <p:tgtEl>
                                          <p:spTgt spid="7177"/>
                                        </p:tgtEl>
                                      </p:cBhvr>
                                    </p:animEffect>
                                    <p:anim calcmode="lin" valueType="num">
                                      <p:cBhvr>
                                        <p:cTn id="8" dur="1000" fill="hold"/>
                                        <p:tgtEl>
                                          <p:spTgt spid="7177"/>
                                        </p:tgtEl>
                                        <p:attrNameLst>
                                          <p:attrName>ppt_x</p:attrName>
                                        </p:attrNameLst>
                                      </p:cBhvr>
                                      <p:tavLst>
                                        <p:tav tm="0">
                                          <p:val>
                                            <p:strVal val="#ppt_x"/>
                                          </p:val>
                                        </p:tav>
                                        <p:tav tm="100000">
                                          <p:val>
                                            <p:strVal val="#ppt_x"/>
                                          </p:val>
                                        </p:tav>
                                      </p:tavLst>
                                    </p:anim>
                                    <p:anim calcmode="lin" valueType="num">
                                      <p:cBhvr>
                                        <p:cTn id="9" dur="1000" fill="hold"/>
                                        <p:tgtEl>
                                          <p:spTgt spid="7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childTnLst>
                                    <p:set>
                                      <p:cBhvr>
                                        <p:cTn id="13" dur="1" fill="hold">
                                          <p:stCondLst>
                                            <p:cond delay="0"/>
                                          </p:stCondLst>
                                        </p:cTn>
                                        <p:tgtEl>
                                          <p:spTgt spid="7178"/>
                                        </p:tgtEl>
                                        <p:attrNameLst>
                                          <p:attrName>style.visibility</p:attrName>
                                        </p:attrNameLst>
                                      </p:cBhvr>
                                      <p:to>
                                        <p:strVal val="visible"/>
                                      </p:to>
                                    </p:set>
                                    <p:animEffect filter="">
                                      <p:cBhvr>
                                        <p:cTn id="14" dur="1000"/>
                                        <p:tgtEl>
                                          <p:spTgt spid="7178"/>
                                        </p:tgtEl>
                                      </p:cBhvr>
                                    </p:animEffect>
                                    <p:anim calcmode="lin" valueType="num">
                                      <p:cBhvr>
                                        <p:cTn id="15" dur="1000" fill="hold"/>
                                        <p:tgtEl>
                                          <p:spTgt spid="7178"/>
                                        </p:tgtEl>
                                        <p:attrNameLst>
                                          <p:attrName>ppt_x</p:attrName>
                                        </p:attrNameLst>
                                      </p:cBhvr>
                                      <p:tavLst>
                                        <p:tav tm="0">
                                          <p:val>
                                            <p:strVal val="#ppt_x"/>
                                          </p:val>
                                        </p:tav>
                                        <p:tav tm="100000">
                                          <p:val>
                                            <p:strVal val="#ppt_x"/>
                                          </p:val>
                                        </p:tav>
                                      </p:tavLst>
                                    </p:anim>
                                    <p:anim calcmode="lin" valueType="num">
                                      <p:cBhvr>
                                        <p:cTn id="16" dur="1000" fill="hold"/>
                                        <p:tgtEl>
                                          <p:spTgt spid="717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nodeType="afterEffect">
                                  <p:childTnLst>
                                    <p:set>
                                      <p:cBhvr>
                                        <p:cTn id="19" dur="1" fill="hold">
                                          <p:stCondLst>
                                            <p:cond delay="0"/>
                                          </p:stCondLst>
                                        </p:cTn>
                                        <p:tgtEl>
                                          <p:spTgt spid="7178"/>
                                        </p:tgtEl>
                                        <p:attrNameLst>
                                          <p:attrName>style.visibility</p:attrName>
                                        </p:attrNameLst>
                                      </p:cBhvr>
                                      <p:to>
                                        <p:strVal val="visible"/>
                                      </p:to>
                                    </p:set>
                                    <p:anim calcmode="lin" valueType="num">
                                      <p:cBhvr>
                                        <p:cTn id="20" dur="500" fill="hold"/>
                                        <p:tgtEl>
                                          <p:spTgt spid="7178"/>
                                        </p:tgtEl>
                                        <p:attrNameLst>
                                          <p:attrName>ppt_x</p:attrName>
                                        </p:attrNameLst>
                                      </p:cBhvr>
                                      <p:tavLst>
                                        <p:tav tm="0">
                                          <p:val>
                                            <p:strVal val="1+#ppt_w/2"/>
                                          </p:val>
                                        </p:tav>
                                        <p:tav tm="100000">
                                          <p:val>
                                            <p:strVal val="#ppt_x"/>
                                          </p:val>
                                        </p:tav>
                                      </p:tavLst>
                                    </p:anim>
                                    <p:anim calcmode="lin" valueType="num">
                                      <p:cBhvr>
                                        <p:cTn id="21" dur="500" fill="hold"/>
                                        <p:tgtEl>
                                          <p:spTgt spid="71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P spid="7178"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30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30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301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301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301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301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017" name="TextBox 14"/>
          <p:cNvSpPr>
            <a:spLocks noChangeArrowheads="1"/>
          </p:cNvSpPr>
          <p:nvPr/>
        </p:nvSpPr>
        <p:spPr bwMode="auto">
          <a:xfrm>
            <a:off x="38100" y="836613"/>
            <a:ext cx="9107488" cy="49688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二、起重吊装作业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起重装吊作业是一项危险性较大的工作，它不同于其他一般工种，它在生产施工中担负着特殊的任务，具有一定的风险和不可预见性，容易发生重大事故。</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起重作业是由起重机械、起重工具和起重工手工劳动相互配合来完成的工作。作业者必须熟悉安全生产法规、熟练掌握起重作业的安全知识、安全用电知识、登高作业知识和安全生产技能等。</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3017"/>
                                        </p:tgtEl>
                                        <p:attrNameLst>
                                          <p:attrName>style.visibility</p:attrName>
                                        </p:attrNameLst>
                                      </p:cBhvr>
                                      <p:to>
                                        <p:strVal val="visible"/>
                                      </p:to>
                                    </p:set>
                                    <p:animEffect filter="">
                                      <p:cBhvr>
                                        <p:cTn id="7" dur="1000"/>
                                        <p:tgtEl>
                                          <p:spTgt spid="43017"/>
                                        </p:tgtEl>
                                      </p:cBhvr>
                                    </p:animEffect>
                                    <p:anim calcmode="lin" valueType="num">
                                      <p:cBhvr>
                                        <p:cTn id="8" dur="1000" fill="hold"/>
                                        <p:tgtEl>
                                          <p:spTgt spid="43017"/>
                                        </p:tgtEl>
                                        <p:attrNameLst>
                                          <p:attrName>ppt_x</p:attrName>
                                        </p:attrNameLst>
                                      </p:cBhvr>
                                      <p:tavLst>
                                        <p:tav tm="0">
                                          <p:val>
                                            <p:strVal val="#ppt_x"/>
                                          </p:val>
                                        </p:tav>
                                        <p:tav tm="100000">
                                          <p:val>
                                            <p:strVal val="#ppt_x"/>
                                          </p:val>
                                        </p:tav>
                                      </p:tavLst>
                                    </p:anim>
                                    <p:anim calcmode="lin" valueType="num">
                                      <p:cBhvr>
                                        <p:cTn id="9" dur="1000" fill="hold"/>
                                        <p:tgtEl>
                                          <p:spTgt spid="430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3017">
                                            <p:txEl>
                                              <p:pRg st="0" end="0"/>
                                            </p:txEl>
                                          </p:spTgt>
                                        </p:tgtEl>
                                        <p:attrNameLst>
                                          <p:attrName>style.visibility</p:attrName>
                                        </p:attrNameLst>
                                      </p:cBhvr>
                                      <p:to>
                                        <p:strVal val="visible"/>
                                      </p:to>
                                    </p:set>
                                    <p:anim calcmode="lin" valueType="num">
                                      <p:cBhvr>
                                        <p:cTn id="13" dur="500" fill="hold"/>
                                        <p:tgtEl>
                                          <p:spTgt spid="4301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30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3017">
                                            <p:txEl>
                                              <p:pRg st="1" end="1"/>
                                            </p:txEl>
                                          </p:spTgt>
                                        </p:tgtEl>
                                        <p:attrNameLst>
                                          <p:attrName>style.visibility</p:attrName>
                                        </p:attrNameLst>
                                      </p:cBhvr>
                                      <p:to>
                                        <p:strVal val="visible"/>
                                      </p:to>
                                    </p:set>
                                    <p:anim calcmode="lin" valueType="num">
                                      <p:cBhvr>
                                        <p:cTn id="18" dur="500" fill="hold"/>
                                        <p:tgtEl>
                                          <p:spTgt spid="4301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430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3017">
                                            <p:txEl>
                                              <p:pRg st="2" end="2"/>
                                            </p:txEl>
                                          </p:spTgt>
                                        </p:tgtEl>
                                        <p:attrNameLst>
                                          <p:attrName>style.visibility</p:attrName>
                                        </p:attrNameLst>
                                      </p:cBhvr>
                                      <p:to>
                                        <p:strVal val="visible"/>
                                      </p:to>
                                    </p:set>
                                    <p:anim calcmode="lin" valueType="num">
                                      <p:cBhvr>
                                        <p:cTn id="23" dur="500" fill="hold"/>
                                        <p:tgtEl>
                                          <p:spTgt spid="4301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430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43017">
                                            <p:txEl>
                                              <p:pRg st="3" end="3"/>
                                            </p:txEl>
                                          </p:spTgt>
                                        </p:tgtEl>
                                        <p:attrNameLst>
                                          <p:attrName>style.visibility</p:attrName>
                                        </p:attrNameLst>
                                      </p:cBhvr>
                                      <p:to>
                                        <p:strVal val="visible"/>
                                      </p:to>
                                    </p:set>
                                    <p:anim calcmode="lin" valueType="num">
                                      <p:cBhvr>
                                        <p:cTn id="28" dur="500" fill="hold"/>
                                        <p:tgtEl>
                                          <p:spTgt spid="4301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430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43017">
                                            <p:txEl>
                                              <p:pRg st="4" end="4"/>
                                            </p:txEl>
                                          </p:spTgt>
                                        </p:tgtEl>
                                        <p:attrNameLst>
                                          <p:attrName>style.visibility</p:attrName>
                                        </p:attrNameLst>
                                      </p:cBhvr>
                                      <p:to>
                                        <p:strVal val="visible"/>
                                      </p:to>
                                    </p:set>
                                    <p:anim calcmode="lin" valueType="num">
                                      <p:cBhvr>
                                        <p:cTn id="33" dur="500" fill="hold"/>
                                        <p:tgtEl>
                                          <p:spTgt spid="43017">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430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43017">
                                            <p:txEl>
                                              <p:pRg st="5" end="5"/>
                                            </p:txEl>
                                          </p:spTgt>
                                        </p:tgtEl>
                                        <p:attrNameLst>
                                          <p:attrName>style.visibility</p:attrName>
                                        </p:attrNameLst>
                                      </p:cBhvr>
                                      <p:to>
                                        <p:strVal val="visible"/>
                                      </p:to>
                                    </p:set>
                                    <p:anim calcmode="lin" valueType="num">
                                      <p:cBhvr>
                                        <p:cTn id="38" dur="500" fill="hold"/>
                                        <p:tgtEl>
                                          <p:spTgt spid="43017">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4301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40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40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40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40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40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40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4041"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1、起重作业人员必须身体健康，患有高血压、心脏病、癫痫、手脚残疾、高度近视等病症者，不得从事起重工作。</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2、起重指挥应由培训合格的专职人员担任，指挥不清或信号不明，吊机司机可不吊。</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3、起重作业人员要服从统一指挥和调配， 要分工明确，坚守岗位，尽职尽责，明确自己的任务，掌握现场可靠的安全技术措施。</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4、起重作业前，要选择与吊装物件相匹配的起吊工具，不得超负荷使用，并对各种起吊工具（钢丝绳、起重机械、千斤顶、滑轮、卡环等）认真检查，保持所用工具完好。作业前穿戴好个人防护用品。</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4041"/>
                                        </p:tgtEl>
                                        <p:attrNameLst>
                                          <p:attrName>style.visibility</p:attrName>
                                        </p:attrNameLst>
                                      </p:cBhvr>
                                      <p:to>
                                        <p:strVal val="visible"/>
                                      </p:to>
                                    </p:set>
                                    <p:animEffect filter="">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4041">
                                            <p:txEl>
                                              <p:pRg st="0" end="0"/>
                                            </p:txEl>
                                          </p:spTgt>
                                        </p:tgtEl>
                                        <p:attrNameLst>
                                          <p:attrName>style.visibility</p:attrName>
                                        </p:attrNameLst>
                                      </p:cBhvr>
                                      <p:to>
                                        <p:strVal val="visible"/>
                                      </p:to>
                                    </p:set>
                                    <p:anim calcmode="lin" valueType="num">
                                      <p:cBhvr>
                                        <p:cTn id="13" dur="500" fill="hold"/>
                                        <p:tgtEl>
                                          <p:spTgt spid="440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404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4041">
                                            <p:txEl>
                                              <p:pRg st="2" end="2"/>
                                            </p:txEl>
                                          </p:spTgt>
                                        </p:tgtEl>
                                        <p:attrNameLst>
                                          <p:attrName>style.visibility</p:attrName>
                                        </p:attrNameLst>
                                      </p:cBhvr>
                                      <p:to>
                                        <p:strVal val="visible"/>
                                      </p:to>
                                    </p:set>
                                    <p:anim calcmode="lin" valueType="num">
                                      <p:cBhvr>
                                        <p:cTn id="18" dur="500" fill="hold"/>
                                        <p:tgtEl>
                                          <p:spTgt spid="44041">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44041">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4041">
                                            <p:txEl>
                                              <p:pRg st="4" end="4"/>
                                            </p:txEl>
                                          </p:spTgt>
                                        </p:tgtEl>
                                        <p:attrNameLst>
                                          <p:attrName>style.visibility</p:attrName>
                                        </p:attrNameLst>
                                      </p:cBhvr>
                                      <p:to>
                                        <p:strVal val="visible"/>
                                      </p:to>
                                    </p:set>
                                    <p:anim calcmode="lin" valueType="num">
                                      <p:cBhvr>
                                        <p:cTn id="23" dur="500" fill="hold"/>
                                        <p:tgtEl>
                                          <p:spTgt spid="44041">
                                            <p:txEl>
                                              <p:pRg st="4" end="4"/>
                                            </p:txEl>
                                          </p:spTgt>
                                        </p:tgtEl>
                                        <p:attrNameLst>
                                          <p:attrName>ppt_x</p:attrName>
                                        </p:attrNameLst>
                                      </p:cBhvr>
                                      <p:tavLst>
                                        <p:tav tm="0">
                                          <p:val>
                                            <p:strVal val="1+#ppt_w/2"/>
                                          </p:val>
                                        </p:tav>
                                        <p:tav tm="100000">
                                          <p:val>
                                            <p:strVal val="#ppt_x"/>
                                          </p:val>
                                        </p:tav>
                                      </p:tavLst>
                                    </p:anim>
                                    <p:anim calcmode="lin" valueType="num">
                                      <p:cBhvr>
                                        <p:cTn id="24" dur="500" fill="hold"/>
                                        <p:tgtEl>
                                          <p:spTgt spid="44041">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44041">
                                            <p:txEl>
                                              <p:pRg st="6" end="6"/>
                                            </p:txEl>
                                          </p:spTgt>
                                        </p:tgtEl>
                                        <p:attrNameLst>
                                          <p:attrName>style.visibility</p:attrName>
                                        </p:attrNameLst>
                                      </p:cBhvr>
                                      <p:to>
                                        <p:strVal val="visible"/>
                                      </p:to>
                                    </p:set>
                                    <p:anim calcmode="lin" valueType="num">
                                      <p:cBhvr>
                                        <p:cTn id="28" dur="500" fill="hold"/>
                                        <p:tgtEl>
                                          <p:spTgt spid="44041">
                                            <p:txEl>
                                              <p:pRg st="6" end="6"/>
                                            </p:txEl>
                                          </p:spTgt>
                                        </p:tgtEl>
                                        <p:attrNameLst>
                                          <p:attrName>ppt_x</p:attrName>
                                        </p:attrNameLst>
                                      </p:cBhvr>
                                      <p:tavLst>
                                        <p:tav tm="0">
                                          <p:val>
                                            <p:strVal val="1+#ppt_w/2"/>
                                          </p:val>
                                        </p:tav>
                                        <p:tav tm="100000">
                                          <p:val>
                                            <p:strVal val="#ppt_x"/>
                                          </p:val>
                                        </p:tav>
                                      </p:tavLst>
                                    </p:anim>
                                    <p:anim calcmode="lin" valueType="num">
                                      <p:cBhvr>
                                        <p:cTn id="29" dur="500" fill="hold"/>
                                        <p:tgtEl>
                                          <p:spTgt spid="4404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50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50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506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50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50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50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065" name="TextBox 14"/>
          <p:cNvSpPr>
            <a:spLocks noChangeArrowheads="1"/>
          </p:cNvSpPr>
          <p:nvPr/>
        </p:nvSpPr>
        <p:spPr bwMode="auto">
          <a:xfrm>
            <a:off x="38100" y="836613"/>
            <a:ext cx="9107488" cy="6594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5、重物在起吊前，要检查各捆绑点，确认重心准确、平稳，并要在起吊前试吊。机具受力后，仔细检查起吊设备等变化情况，确保正常。</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6、作业中遇突发故障，应采取措施将重物降落到安全地方，并关闭发动机或切断电源后进行检修；在突然停电时，应立即把所有控制器拨到零位，断开电源总开关，并采取措施，使重物降到地面。严禁将起吊重物长时间悬挂空中。</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7、物件起吊时，应先将吊物提升离地面10～20 cm，经检查确认正常后，方可继续提升；搁置吊物时，应缓慢下降，确认吊物放置平稳、牢靠后，方可松钩，以免吊物倾翻伤人。</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5065"/>
                                        </p:tgtEl>
                                        <p:attrNameLst>
                                          <p:attrName>style.visibility</p:attrName>
                                        </p:attrNameLst>
                                      </p:cBhvr>
                                      <p:to>
                                        <p:strVal val="visible"/>
                                      </p:to>
                                    </p:set>
                                    <p:animEffect filter="">
                                      <p:cBhvr>
                                        <p:cTn id="7" dur="1000"/>
                                        <p:tgtEl>
                                          <p:spTgt spid="45065"/>
                                        </p:tgtEl>
                                      </p:cBhvr>
                                    </p:animEffect>
                                    <p:anim calcmode="lin" valueType="num">
                                      <p:cBhvr>
                                        <p:cTn id="8" dur="1000" fill="hold"/>
                                        <p:tgtEl>
                                          <p:spTgt spid="45065"/>
                                        </p:tgtEl>
                                        <p:attrNameLst>
                                          <p:attrName>ppt_x</p:attrName>
                                        </p:attrNameLst>
                                      </p:cBhvr>
                                      <p:tavLst>
                                        <p:tav tm="0">
                                          <p:val>
                                            <p:strVal val="#ppt_x"/>
                                          </p:val>
                                        </p:tav>
                                        <p:tav tm="100000">
                                          <p:val>
                                            <p:strVal val="#ppt_x"/>
                                          </p:val>
                                        </p:tav>
                                      </p:tavLst>
                                    </p:anim>
                                    <p:anim calcmode="lin" valueType="num">
                                      <p:cBhvr>
                                        <p:cTn id="9" dur="1000" fill="hold"/>
                                        <p:tgtEl>
                                          <p:spTgt spid="450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5065">
                                            <p:txEl>
                                              <p:pRg st="2" end="2"/>
                                            </p:txEl>
                                          </p:spTgt>
                                        </p:tgtEl>
                                        <p:attrNameLst>
                                          <p:attrName>style.visibility</p:attrName>
                                        </p:attrNameLst>
                                      </p:cBhvr>
                                      <p:to>
                                        <p:strVal val="visible"/>
                                      </p:to>
                                    </p:set>
                                    <p:anim calcmode="lin" valueType="num">
                                      <p:cBhvr>
                                        <p:cTn id="13" dur="500" fill="hold"/>
                                        <p:tgtEl>
                                          <p:spTgt spid="45065">
                                            <p:txEl>
                                              <p:pRg st="2" end="2"/>
                                            </p:txEl>
                                          </p:spTgt>
                                        </p:tgtEl>
                                        <p:attrNameLst>
                                          <p:attrName>ppt_x</p:attrName>
                                        </p:attrNameLst>
                                      </p:cBhvr>
                                      <p:tavLst>
                                        <p:tav tm="0">
                                          <p:val>
                                            <p:strVal val="1+#ppt_w/2"/>
                                          </p:val>
                                        </p:tav>
                                        <p:tav tm="100000">
                                          <p:val>
                                            <p:strVal val="#ppt_x"/>
                                          </p:val>
                                        </p:tav>
                                      </p:tavLst>
                                    </p:anim>
                                    <p:anim calcmode="lin" valueType="num">
                                      <p:cBhvr>
                                        <p:cTn id="14"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5065">
                                            <p:txEl>
                                              <p:pRg st="4" end="4"/>
                                            </p:txEl>
                                          </p:spTgt>
                                        </p:tgtEl>
                                        <p:attrNameLst>
                                          <p:attrName>style.visibility</p:attrName>
                                        </p:attrNameLst>
                                      </p:cBhvr>
                                      <p:to>
                                        <p:strVal val="visible"/>
                                      </p:to>
                                    </p:set>
                                    <p:anim calcmode="lin" valueType="num">
                                      <p:cBhvr>
                                        <p:cTn id="18" dur="500" fill="hold"/>
                                        <p:tgtEl>
                                          <p:spTgt spid="45065">
                                            <p:txEl>
                                              <p:pRg st="4" end="4"/>
                                            </p:txEl>
                                          </p:spTgt>
                                        </p:tgtEl>
                                        <p:attrNameLst>
                                          <p:attrName>ppt_x</p:attrName>
                                        </p:attrNameLst>
                                      </p:cBhvr>
                                      <p:tavLst>
                                        <p:tav tm="0">
                                          <p:val>
                                            <p:strVal val="1+#ppt_w/2"/>
                                          </p:val>
                                        </p:tav>
                                        <p:tav tm="100000">
                                          <p:val>
                                            <p:strVal val="#ppt_x"/>
                                          </p:val>
                                        </p:tav>
                                      </p:tavLst>
                                    </p:anim>
                                    <p:anim calcmode="lin" valueType="num">
                                      <p:cBhvr>
                                        <p:cTn id="19"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5065">
                                            <p:txEl>
                                              <p:pRg st="6" end="6"/>
                                            </p:txEl>
                                          </p:spTgt>
                                        </p:tgtEl>
                                        <p:attrNameLst>
                                          <p:attrName>style.visibility</p:attrName>
                                        </p:attrNameLst>
                                      </p:cBhvr>
                                      <p:to>
                                        <p:strVal val="visible"/>
                                      </p:to>
                                    </p:set>
                                    <p:anim calcmode="lin" valueType="num">
                                      <p:cBhvr>
                                        <p:cTn id="23" dur="500" fill="hold"/>
                                        <p:tgtEl>
                                          <p:spTgt spid="45065">
                                            <p:txEl>
                                              <p:pRg st="6" end="6"/>
                                            </p:txEl>
                                          </p:spTgt>
                                        </p:tgtEl>
                                        <p:attrNameLst>
                                          <p:attrName>ppt_x</p:attrName>
                                        </p:attrNameLst>
                                      </p:cBhvr>
                                      <p:tavLst>
                                        <p:tav tm="0">
                                          <p:val>
                                            <p:strVal val="1+#ppt_w/2"/>
                                          </p:val>
                                        </p:tav>
                                        <p:tav tm="100000">
                                          <p:val>
                                            <p:strVal val="#ppt_x"/>
                                          </p:val>
                                        </p:tav>
                                      </p:tavLst>
                                    </p:anim>
                                    <p:anim calcmode="lin" valueType="num">
                                      <p:cBhvr>
                                        <p:cTn id="2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60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60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608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608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608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608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089" name="TextBox 14"/>
          <p:cNvSpPr>
            <a:spLocks noChangeArrowheads="1"/>
          </p:cNvSpPr>
          <p:nvPr/>
        </p:nvSpPr>
        <p:spPr bwMode="auto">
          <a:xfrm>
            <a:off x="38100" y="836613"/>
            <a:ext cx="9107488" cy="65944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8、起吊物件时，起重臂回转区域内和重物下方，严禁站人，起重臂、吊物必须与架空输电线保持必要的安全距离。</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9、起吊作业时，司机应听从信号员指挥，禁止其他人与司机谈话或随意指挥。若发现起吊情况不良时应通过信号处理（紧急情况除外）。 </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10、起重作业中要设置工作警戒标志，非作业人员不得进入作业区，防止发生伤亡事故，吊装大型特件或拉缆风绳，必须有明显标志。</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11、起重作业中起重人员应和起重机操作人员密切配合，严格执行起重机械“十不吊”规定。</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6089"/>
                                        </p:tgtEl>
                                        <p:attrNameLst>
                                          <p:attrName>style.visibility</p:attrName>
                                        </p:attrNameLst>
                                      </p:cBhvr>
                                      <p:to>
                                        <p:strVal val="visible"/>
                                      </p:to>
                                    </p:set>
                                    <p:animEffect filter="">
                                      <p:cBhvr>
                                        <p:cTn id="7" dur="1000"/>
                                        <p:tgtEl>
                                          <p:spTgt spid="46089"/>
                                        </p:tgtEl>
                                      </p:cBhvr>
                                    </p:animEffect>
                                    <p:anim calcmode="lin" valueType="num">
                                      <p:cBhvr>
                                        <p:cTn id="8" dur="1000" fill="hold"/>
                                        <p:tgtEl>
                                          <p:spTgt spid="46089"/>
                                        </p:tgtEl>
                                        <p:attrNameLst>
                                          <p:attrName>ppt_x</p:attrName>
                                        </p:attrNameLst>
                                      </p:cBhvr>
                                      <p:tavLst>
                                        <p:tav tm="0">
                                          <p:val>
                                            <p:strVal val="#ppt_x"/>
                                          </p:val>
                                        </p:tav>
                                        <p:tav tm="100000">
                                          <p:val>
                                            <p:strVal val="#ppt_x"/>
                                          </p:val>
                                        </p:tav>
                                      </p:tavLst>
                                    </p:anim>
                                    <p:anim calcmode="lin" valueType="num">
                                      <p:cBhvr>
                                        <p:cTn id="9" dur="1000" fill="hold"/>
                                        <p:tgtEl>
                                          <p:spTgt spid="4608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6089">
                                            <p:txEl>
                                              <p:pRg st="3" end="3"/>
                                            </p:txEl>
                                          </p:spTgt>
                                        </p:tgtEl>
                                        <p:attrNameLst>
                                          <p:attrName>style.visibility</p:attrName>
                                        </p:attrNameLst>
                                      </p:cBhvr>
                                      <p:to>
                                        <p:strVal val="visible"/>
                                      </p:to>
                                    </p:set>
                                    <p:anim calcmode="lin" valueType="num">
                                      <p:cBhvr>
                                        <p:cTn id="13" dur="500" fill="hold"/>
                                        <p:tgtEl>
                                          <p:spTgt spid="46089">
                                            <p:txEl>
                                              <p:pRg st="3" end="3"/>
                                            </p:txEl>
                                          </p:spTgt>
                                        </p:tgtEl>
                                        <p:attrNameLst>
                                          <p:attrName>ppt_x</p:attrName>
                                        </p:attrNameLst>
                                      </p:cBhvr>
                                      <p:tavLst>
                                        <p:tav tm="0">
                                          <p:val>
                                            <p:strVal val="1+#ppt_w/2"/>
                                          </p:val>
                                        </p:tav>
                                        <p:tav tm="100000">
                                          <p:val>
                                            <p:strVal val="#ppt_x"/>
                                          </p:val>
                                        </p:tav>
                                      </p:tavLst>
                                    </p:anim>
                                    <p:anim calcmode="lin" valueType="num">
                                      <p:cBhvr>
                                        <p:cTn id="14" dur="500" fill="hold"/>
                                        <p:tgtEl>
                                          <p:spTgt spid="46089">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6089">
                                            <p:txEl>
                                              <p:pRg st="4" end="4"/>
                                            </p:txEl>
                                          </p:spTgt>
                                        </p:tgtEl>
                                        <p:attrNameLst>
                                          <p:attrName>style.visibility</p:attrName>
                                        </p:attrNameLst>
                                      </p:cBhvr>
                                      <p:to>
                                        <p:strVal val="visible"/>
                                      </p:to>
                                    </p:set>
                                    <p:anim calcmode="lin" valueType="num">
                                      <p:cBhvr>
                                        <p:cTn id="18" dur="500" fill="hold"/>
                                        <p:tgtEl>
                                          <p:spTgt spid="46089">
                                            <p:txEl>
                                              <p:pRg st="4" end="4"/>
                                            </p:txEl>
                                          </p:spTgt>
                                        </p:tgtEl>
                                        <p:attrNameLst>
                                          <p:attrName>ppt_x</p:attrName>
                                        </p:attrNameLst>
                                      </p:cBhvr>
                                      <p:tavLst>
                                        <p:tav tm="0">
                                          <p:val>
                                            <p:strVal val="1+#ppt_w/2"/>
                                          </p:val>
                                        </p:tav>
                                        <p:tav tm="100000">
                                          <p:val>
                                            <p:strVal val="#ppt_x"/>
                                          </p:val>
                                        </p:tav>
                                      </p:tavLst>
                                    </p:anim>
                                    <p:anim calcmode="lin" valueType="num">
                                      <p:cBhvr>
                                        <p:cTn id="19" dur="500" fill="hold"/>
                                        <p:tgtEl>
                                          <p:spTgt spid="46089">
                                            <p:txEl>
                                              <p:pRg st="4" end="4"/>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6089">
                                            <p:txEl>
                                              <p:pRg st="6" end="6"/>
                                            </p:txEl>
                                          </p:spTgt>
                                        </p:tgtEl>
                                        <p:attrNameLst>
                                          <p:attrName>style.visibility</p:attrName>
                                        </p:attrNameLst>
                                      </p:cBhvr>
                                      <p:to>
                                        <p:strVal val="visible"/>
                                      </p:to>
                                    </p:set>
                                    <p:anim calcmode="lin" valueType="num">
                                      <p:cBhvr>
                                        <p:cTn id="23" dur="500" fill="hold"/>
                                        <p:tgtEl>
                                          <p:spTgt spid="46089">
                                            <p:txEl>
                                              <p:pRg st="6" end="6"/>
                                            </p:txEl>
                                          </p:spTgt>
                                        </p:tgtEl>
                                        <p:attrNameLst>
                                          <p:attrName>ppt_x</p:attrName>
                                        </p:attrNameLst>
                                      </p:cBhvr>
                                      <p:tavLst>
                                        <p:tav tm="0">
                                          <p:val>
                                            <p:strVal val="1+#ppt_w/2"/>
                                          </p:val>
                                        </p:tav>
                                        <p:tav tm="100000">
                                          <p:val>
                                            <p:strVal val="#ppt_x"/>
                                          </p:val>
                                        </p:tav>
                                      </p:tavLst>
                                    </p:anim>
                                    <p:anim calcmode="lin" valueType="num">
                                      <p:cBhvr>
                                        <p:cTn id="24" dur="500" fill="hold"/>
                                        <p:tgtEl>
                                          <p:spTgt spid="46089">
                                            <p:txEl>
                                              <p:pRg st="6" end="6"/>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46089">
                                            <p:txEl>
                                              <p:pRg st="8" end="8"/>
                                            </p:txEl>
                                          </p:spTgt>
                                        </p:tgtEl>
                                        <p:attrNameLst>
                                          <p:attrName>style.visibility</p:attrName>
                                        </p:attrNameLst>
                                      </p:cBhvr>
                                      <p:to>
                                        <p:strVal val="visible"/>
                                      </p:to>
                                    </p:set>
                                    <p:anim calcmode="lin" valueType="num">
                                      <p:cBhvr>
                                        <p:cTn id="28" dur="500" fill="hold"/>
                                        <p:tgtEl>
                                          <p:spTgt spid="46089">
                                            <p:txEl>
                                              <p:pRg st="8" end="8"/>
                                            </p:txEl>
                                          </p:spTgt>
                                        </p:tgtEl>
                                        <p:attrNameLst>
                                          <p:attrName>ppt_x</p:attrName>
                                        </p:attrNameLst>
                                      </p:cBhvr>
                                      <p:tavLst>
                                        <p:tav tm="0">
                                          <p:val>
                                            <p:strVal val="1+#ppt_w/2"/>
                                          </p:val>
                                        </p:tav>
                                        <p:tav tm="100000">
                                          <p:val>
                                            <p:strVal val="#ppt_x"/>
                                          </p:val>
                                        </p:tav>
                                      </p:tavLst>
                                    </p:anim>
                                    <p:anim calcmode="lin" valueType="num">
                                      <p:cBhvr>
                                        <p:cTn id="29" dur="500" fill="hold"/>
                                        <p:tgtEl>
                                          <p:spTgt spid="4608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710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710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710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711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711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711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11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endPar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47114" name="图片 3" descr="D:\大胜关资料\大胜关安全\大桥局原创漫画\7.tif"/>
          <p:cNvPicPr>
            <a:picLocks noChangeAspect="1" noChangeArrowheads="1"/>
          </p:cNvPicPr>
          <p:nvPr/>
        </p:nvPicPr>
        <p:blipFill>
          <a:blip r:embed="rId4"/>
          <a:stretch>
            <a:fillRect/>
          </a:stretch>
        </p:blipFill>
        <p:spPr bwMode="auto">
          <a:xfrm>
            <a:off x="107950" y="909638"/>
            <a:ext cx="4392613" cy="5688012"/>
          </a:xfrm>
          <a:prstGeom prst="rect">
            <a:avLst/>
          </a:prstGeom>
          <a:noFill/>
          <a:ln w="9525">
            <a:noFill/>
            <a:miter lim="800000"/>
            <a:headEnd/>
            <a:tailEnd/>
          </a:ln>
          <a:effectLst/>
        </p:spPr>
      </p:pic>
      <p:pic>
        <p:nvPicPr>
          <p:cNvPr id="47115" name="图片 4" descr="D:\大胜关资料\大胜关安全\大桥局原创漫画\2.tif"/>
          <p:cNvPicPr>
            <a:picLocks noChangeAspect="1" noChangeArrowheads="1"/>
          </p:cNvPicPr>
          <p:nvPr/>
        </p:nvPicPr>
        <p:blipFill>
          <a:blip r:embed="rId5"/>
          <a:srcRect l="55695" t="22726" r="15266" b="16258"/>
          <a:stretch>
            <a:fillRect/>
          </a:stretch>
        </p:blipFill>
        <p:spPr bwMode="auto">
          <a:xfrm>
            <a:off x="4572000" y="909638"/>
            <a:ext cx="4392613" cy="575786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7113"/>
                                        </p:tgtEl>
                                        <p:attrNameLst>
                                          <p:attrName>style.visibility</p:attrName>
                                        </p:attrNameLst>
                                      </p:cBhvr>
                                      <p:to>
                                        <p:strVal val="visible"/>
                                      </p:to>
                                    </p:set>
                                    <p:animEffect filter="">
                                      <p:cBhvr>
                                        <p:cTn id="7" dur="1000"/>
                                        <p:tgtEl>
                                          <p:spTgt spid="47113"/>
                                        </p:tgtEl>
                                      </p:cBhvr>
                                    </p:animEffect>
                                    <p:anim calcmode="lin" valueType="num">
                                      <p:cBhvr>
                                        <p:cTn id="8" dur="1000" fill="hold"/>
                                        <p:tgtEl>
                                          <p:spTgt spid="47113"/>
                                        </p:tgtEl>
                                        <p:attrNameLst>
                                          <p:attrName>ppt_x</p:attrName>
                                        </p:attrNameLst>
                                      </p:cBhvr>
                                      <p:tavLst>
                                        <p:tav tm="0">
                                          <p:val>
                                            <p:strVal val="#ppt_x"/>
                                          </p:val>
                                        </p:tav>
                                        <p:tav tm="100000">
                                          <p:val>
                                            <p:strVal val="#ppt_x"/>
                                          </p:val>
                                        </p:tav>
                                      </p:tavLst>
                                    </p:anim>
                                    <p:anim calcmode="lin" valueType="num">
                                      <p:cBhvr>
                                        <p:cTn id="9" dur="1000" fill="hold"/>
                                        <p:tgtEl>
                                          <p:spTgt spid="471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7113"/>
                                        </p:tgtEl>
                                        <p:attrNameLst>
                                          <p:attrName>style.visibility</p:attrName>
                                        </p:attrNameLst>
                                      </p:cBhvr>
                                      <p:to>
                                        <p:strVal val="visible"/>
                                      </p:to>
                                    </p:set>
                                    <p:anim calcmode="lin" valueType="num">
                                      <p:cBhvr>
                                        <p:cTn id="13" dur="500" fill="hold"/>
                                        <p:tgtEl>
                                          <p:spTgt spid="47113"/>
                                        </p:tgtEl>
                                        <p:attrNameLst>
                                          <p:attrName>ppt_x</p:attrName>
                                        </p:attrNameLst>
                                      </p:cBhvr>
                                      <p:tavLst>
                                        <p:tav tm="0">
                                          <p:val>
                                            <p:strVal val="1+#ppt_w/2"/>
                                          </p:val>
                                        </p:tav>
                                        <p:tav tm="100000">
                                          <p:val>
                                            <p:strVal val="#ppt_x"/>
                                          </p:val>
                                        </p:tav>
                                      </p:tavLst>
                                    </p:anim>
                                    <p:anim calcmode="lin" valueType="num">
                                      <p:cBhvr>
                                        <p:cTn id="14" dur="500" fill="hold"/>
                                        <p:tgtEl>
                                          <p:spTgt spid="471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7113"/>
                                        </p:tgtEl>
                                        <p:attrNameLst>
                                          <p:attrName>style.visibility</p:attrName>
                                        </p:attrNameLst>
                                      </p:cBhvr>
                                      <p:to>
                                        <p:strVal val="visible"/>
                                      </p:to>
                                    </p:set>
                                    <p:anim calcmode="lin" valueType="num">
                                      <p:cBhvr>
                                        <p:cTn id="18" dur="500" fill="hold"/>
                                        <p:tgtEl>
                                          <p:spTgt spid="47113"/>
                                        </p:tgtEl>
                                        <p:attrNameLst>
                                          <p:attrName>ppt_x</p:attrName>
                                        </p:attrNameLst>
                                      </p:cBhvr>
                                      <p:tavLst>
                                        <p:tav tm="0">
                                          <p:val>
                                            <p:strVal val="1+#ppt_w/2"/>
                                          </p:val>
                                        </p:tav>
                                        <p:tav tm="100000">
                                          <p:val>
                                            <p:strVal val="#ppt_x"/>
                                          </p:val>
                                        </p:tav>
                                      </p:tavLst>
                                    </p:anim>
                                    <p:anim calcmode="lin" valueType="num">
                                      <p:cBhvr>
                                        <p:cTn id="19" dur="500" fill="hold"/>
                                        <p:tgtEl>
                                          <p:spTgt spid="4711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7113"/>
                                        </p:tgtEl>
                                        <p:attrNameLst>
                                          <p:attrName>style.visibility</p:attrName>
                                        </p:attrNameLst>
                                      </p:cBhvr>
                                      <p:to>
                                        <p:strVal val="visible"/>
                                      </p:to>
                                    </p:set>
                                    <p:anim calcmode="lin" valueType="num">
                                      <p:cBhvr>
                                        <p:cTn id="23" dur="500" fill="hold"/>
                                        <p:tgtEl>
                                          <p:spTgt spid="47113"/>
                                        </p:tgtEl>
                                        <p:attrNameLst>
                                          <p:attrName>ppt_x</p:attrName>
                                        </p:attrNameLst>
                                      </p:cBhvr>
                                      <p:tavLst>
                                        <p:tav tm="0">
                                          <p:val>
                                            <p:strVal val="1+#ppt_w/2"/>
                                          </p:val>
                                        </p:tav>
                                        <p:tav tm="100000">
                                          <p:val>
                                            <p:strVal val="#ppt_x"/>
                                          </p:val>
                                        </p:tav>
                                      </p:tavLst>
                                    </p:anim>
                                    <p:anim calcmode="lin" valueType="num">
                                      <p:cBhvr>
                                        <p:cTn id="2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813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813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813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813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813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813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137"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三、电焊作业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电焊作业是一种特种作业，它除了必须遵守建筑施工现场的各项安全规范之外，还有其独特的安全要求和安全防护措施。建筑施工现场的焊接大多是手工电弧焊；近年来，接触闪光焊及电渣焊也应用到工地的钢筋焊接。尽管焊接工艺各异，但焊接安全技术却是大致相同的。每个焊工必须熟悉有关安全防护知识，自觉遵守安全操作规程，避免发生事故。</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8137"/>
                                        </p:tgtEl>
                                        <p:attrNameLst>
                                          <p:attrName>style.visibility</p:attrName>
                                        </p:attrNameLst>
                                      </p:cBhvr>
                                      <p:to>
                                        <p:strVal val="visible"/>
                                      </p:to>
                                    </p:set>
                                    <p:animEffect filter="">
                                      <p:cBhvr>
                                        <p:cTn id="7" dur="1000"/>
                                        <p:tgtEl>
                                          <p:spTgt spid="48137"/>
                                        </p:tgtEl>
                                      </p:cBhvr>
                                    </p:animEffect>
                                    <p:anim calcmode="lin" valueType="num">
                                      <p:cBhvr>
                                        <p:cTn id="8" dur="1000" fill="hold"/>
                                        <p:tgtEl>
                                          <p:spTgt spid="48137"/>
                                        </p:tgtEl>
                                        <p:attrNameLst>
                                          <p:attrName>ppt_x</p:attrName>
                                        </p:attrNameLst>
                                      </p:cBhvr>
                                      <p:tavLst>
                                        <p:tav tm="0">
                                          <p:val>
                                            <p:strVal val="#ppt_x"/>
                                          </p:val>
                                        </p:tav>
                                        <p:tav tm="100000">
                                          <p:val>
                                            <p:strVal val="#ppt_x"/>
                                          </p:val>
                                        </p:tav>
                                      </p:tavLst>
                                    </p:anim>
                                    <p:anim calcmode="lin" valueType="num">
                                      <p:cBhvr>
                                        <p:cTn id="9" dur="1000" fill="hold"/>
                                        <p:tgtEl>
                                          <p:spTgt spid="481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8137">
                                            <p:txEl>
                                              <p:pRg st="0" end="0"/>
                                            </p:txEl>
                                          </p:spTgt>
                                        </p:tgtEl>
                                        <p:attrNameLst>
                                          <p:attrName>style.visibility</p:attrName>
                                        </p:attrNameLst>
                                      </p:cBhvr>
                                      <p:to>
                                        <p:strVal val="visible"/>
                                      </p:to>
                                    </p:set>
                                    <p:anim calcmode="lin" valueType="num">
                                      <p:cBhvr>
                                        <p:cTn id="13" dur="500" fill="hold"/>
                                        <p:tgtEl>
                                          <p:spTgt spid="4813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813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48137">
                                            <p:txEl>
                                              <p:pRg st="1" end="1"/>
                                            </p:txEl>
                                          </p:spTgt>
                                        </p:tgtEl>
                                        <p:attrNameLst>
                                          <p:attrName>style.visibility</p:attrName>
                                        </p:attrNameLst>
                                      </p:cBhvr>
                                      <p:to>
                                        <p:strVal val="visible"/>
                                      </p:to>
                                    </p:set>
                                    <p:anim calcmode="lin" valueType="num">
                                      <p:cBhvr>
                                        <p:cTn id="18" dur="500" fill="hold"/>
                                        <p:tgtEl>
                                          <p:spTgt spid="4813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4813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48137">
                                            <p:txEl>
                                              <p:pRg st="2" end="2"/>
                                            </p:txEl>
                                          </p:spTgt>
                                        </p:tgtEl>
                                        <p:attrNameLst>
                                          <p:attrName>style.visibility</p:attrName>
                                        </p:attrNameLst>
                                      </p:cBhvr>
                                      <p:to>
                                        <p:strVal val="visible"/>
                                      </p:to>
                                    </p:set>
                                    <p:anim calcmode="lin" valueType="num">
                                      <p:cBhvr>
                                        <p:cTn id="23" dur="500" fill="hold"/>
                                        <p:tgtEl>
                                          <p:spTgt spid="4813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4813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48137">
                                            <p:txEl>
                                              <p:pRg st="3" end="3"/>
                                            </p:txEl>
                                          </p:spTgt>
                                        </p:tgtEl>
                                        <p:attrNameLst>
                                          <p:attrName>style.visibility</p:attrName>
                                        </p:attrNameLst>
                                      </p:cBhvr>
                                      <p:to>
                                        <p:strVal val="visible"/>
                                      </p:to>
                                    </p:set>
                                    <p:anim calcmode="lin" valueType="num">
                                      <p:cBhvr>
                                        <p:cTn id="28" dur="500" fill="hold"/>
                                        <p:tgtEl>
                                          <p:spTgt spid="4813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4813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4915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4915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4915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4915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4915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4916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161"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电焊工安全操作规程</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49162" name="Picture 10"/>
          <p:cNvPicPr>
            <a:picLocks noChangeAspect="1" noChangeArrowheads="1"/>
          </p:cNvPicPr>
          <p:nvPr/>
        </p:nvPicPr>
        <p:blipFill>
          <a:blip r:embed="rId4"/>
          <a:stretch>
            <a:fillRect/>
          </a:stretch>
        </p:blipFill>
        <p:spPr bwMode="auto">
          <a:xfrm>
            <a:off x="107950" y="1270000"/>
            <a:ext cx="9001125" cy="5329238"/>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49161"/>
                                        </p:tgtEl>
                                        <p:attrNameLst>
                                          <p:attrName>style.visibility</p:attrName>
                                        </p:attrNameLst>
                                      </p:cBhvr>
                                      <p:to>
                                        <p:strVal val="visible"/>
                                      </p:to>
                                    </p:set>
                                    <p:animEffect filter="">
                                      <p:cBhvr>
                                        <p:cTn id="7" dur="1000"/>
                                        <p:tgtEl>
                                          <p:spTgt spid="49161"/>
                                        </p:tgtEl>
                                      </p:cBhvr>
                                    </p:animEffect>
                                    <p:anim calcmode="lin" valueType="num">
                                      <p:cBhvr>
                                        <p:cTn id="8" dur="1000" fill="hold"/>
                                        <p:tgtEl>
                                          <p:spTgt spid="49161"/>
                                        </p:tgtEl>
                                        <p:attrNameLst>
                                          <p:attrName>ppt_x</p:attrName>
                                        </p:attrNameLst>
                                      </p:cBhvr>
                                      <p:tavLst>
                                        <p:tav tm="0">
                                          <p:val>
                                            <p:strVal val="#ppt_x"/>
                                          </p:val>
                                        </p:tav>
                                        <p:tav tm="100000">
                                          <p:val>
                                            <p:strVal val="#ppt_x"/>
                                          </p:val>
                                        </p:tav>
                                      </p:tavLst>
                                    </p:anim>
                                    <p:anim calcmode="lin" valueType="num">
                                      <p:cBhvr>
                                        <p:cTn id="9" dur="1000" fill="hold"/>
                                        <p:tgtEl>
                                          <p:spTgt spid="491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49161">
                                            <p:txEl>
                                              <p:pRg st="0" end="0"/>
                                            </p:txEl>
                                          </p:spTgt>
                                        </p:tgtEl>
                                        <p:attrNameLst>
                                          <p:attrName>style.visibility</p:attrName>
                                        </p:attrNameLst>
                                      </p:cBhvr>
                                      <p:to>
                                        <p:strVal val="visible"/>
                                      </p:to>
                                    </p:set>
                                    <p:anim calcmode="lin" valueType="num">
                                      <p:cBhvr>
                                        <p:cTn id="13" dur="500" fill="hold"/>
                                        <p:tgtEl>
                                          <p:spTgt spid="4916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91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017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018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018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018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018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018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0185"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pic>
        <p:nvPicPr>
          <p:cNvPr id="50186" name="图片 4" descr="3.tif"/>
          <p:cNvPicPr>
            <a:picLocks noChangeAspect="1" noChangeArrowheads="1"/>
          </p:cNvPicPr>
          <p:nvPr/>
        </p:nvPicPr>
        <p:blipFill>
          <a:blip r:embed="rId4"/>
          <a:srcRect l="15312" t="24313" r="55377" b="17029"/>
          <a:stretch>
            <a:fillRect/>
          </a:stretch>
        </p:blipFill>
        <p:spPr bwMode="auto">
          <a:xfrm>
            <a:off x="252413" y="838200"/>
            <a:ext cx="8351837" cy="5724525"/>
          </a:xfrm>
          <a:prstGeom prst="rect">
            <a:avLst/>
          </a:prstGeom>
          <a:noFill/>
          <a:ln w="9525">
            <a:noFill/>
            <a:miter lim="800000"/>
            <a:headEnd/>
            <a:tailEnd/>
          </a:ln>
          <a:effectLst>
            <a:outerShdw dist="139700" dir="2700000" algn="ctr" rotWithShape="0">
              <a:srgbClr val="333333">
                <a:alpha val="56000"/>
              </a:srgbClr>
            </a:outerShdw>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0185"/>
                                        </p:tgtEl>
                                        <p:attrNameLst>
                                          <p:attrName>style.visibility</p:attrName>
                                        </p:attrNameLst>
                                      </p:cBhvr>
                                      <p:to>
                                        <p:strVal val="visible"/>
                                      </p:to>
                                    </p:set>
                                    <p:animEffect filter="">
                                      <p:cBhvr>
                                        <p:cTn id="7" dur="1000"/>
                                        <p:tgtEl>
                                          <p:spTgt spid="50185"/>
                                        </p:tgtEl>
                                      </p:cBhvr>
                                    </p:animEffect>
                                    <p:anim calcmode="lin" valueType="num">
                                      <p:cBhvr>
                                        <p:cTn id="8" dur="1000" fill="hold"/>
                                        <p:tgtEl>
                                          <p:spTgt spid="50185"/>
                                        </p:tgtEl>
                                        <p:attrNameLst>
                                          <p:attrName>ppt_x</p:attrName>
                                        </p:attrNameLst>
                                      </p:cBhvr>
                                      <p:tavLst>
                                        <p:tav tm="0">
                                          <p:val>
                                            <p:strVal val="#ppt_x"/>
                                          </p:val>
                                        </p:tav>
                                        <p:tav tm="100000">
                                          <p:val>
                                            <p:strVal val="#ppt_x"/>
                                          </p:val>
                                        </p:tav>
                                      </p:tavLst>
                                    </p:anim>
                                    <p:anim calcmode="lin" valueType="num">
                                      <p:cBhvr>
                                        <p:cTn id="9" dur="1000" fill="hold"/>
                                        <p:tgtEl>
                                          <p:spTgt spid="501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0185"/>
                                        </p:tgtEl>
                                        <p:attrNameLst>
                                          <p:attrName>style.visibility</p:attrName>
                                        </p:attrNameLst>
                                      </p:cBhvr>
                                      <p:to>
                                        <p:strVal val="visible"/>
                                      </p:to>
                                    </p:set>
                                    <p:anim calcmode="lin" valueType="num">
                                      <p:cBhvr>
                                        <p:cTn id="13" dur="500" fill="hold"/>
                                        <p:tgtEl>
                                          <p:spTgt spid="50185"/>
                                        </p:tgtEl>
                                        <p:attrNameLst>
                                          <p:attrName>ppt_x</p:attrName>
                                        </p:attrNameLst>
                                      </p:cBhvr>
                                      <p:tavLst>
                                        <p:tav tm="0">
                                          <p:val>
                                            <p:strVal val="1+#ppt_w/2"/>
                                          </p:val>
                                        </p:tav>
                                        <p:tav tm="100000">
                                          <p:val>
                                            <p:strVal val="#ppt_x"/>
                                          </p:val>
                                        </p:tav>
                                      </p:tavLst>
                                    </p:anim>
                                    <p:anim calcmode="lin" valueType="num">
                                      <p:cBhvr>
                                        <p:cTn id="14" dur="500" fill="hold"/>
                                        <p:tgtEl>
                                          <p:spTgt spid="501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120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120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120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120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120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120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209"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pic>
        <p:nvPicPr>
          <p:cNvPr id="51210" name="Picture 10"/>
          <p:cNvPicPr>
            <a:picLocks noChangeAspect="1" noChangeArrowheads="1"/>
          </p:cNvPicPr>
          <p:nvPr/>
        </p:nvPicPr>
        <p:blipFill>
          <a:blip r:embed="rId4"/>
          <a:stretch>
            <a:fillRect/>
          </a:stretch>
        </p:blipFill>
        <p:spPr bwMode="auto">
          <a:xfrm>
            <a:off x="180975" y="909638"/>
            <a:ext cx="8855075" cy="55594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1209"/>
                                        </p:tgtEl>
                                        <p:attrNameLst>
                                          <p:attrName>style.visibility</p:attrName>
                                        </p:attrNameLst>
                                      </p:cBhvr>
                                      <p:to>
                                        <p:strVal val="visible"/>
                                      </p:to>
                                    </p:set>
                                    <p:animEffect filter="">
                                      <p:cBhvr>
                                        <p:cTn id="7" dur="1000"/>
                                        <p:tgtEl>
                                          <p:spTgt spid="51209"/>
                                        </p:tgtEl>
                                      </p:cBhvr>
                                    </p:animEffect>
                                    <p:anim calcmode="lin" valueType="num">
                                      <p:cBhvr>
                                        <p:cTn id="8" dur="1000" fill="hold"/>
                                        <p:tgtEl>
                                          <p:spTgt spid="51209"/>
                                        </p:tgtEl>
                                        <p:attrNameLst>
                                          <p:attrName>ppt_x</p:attrName>
                                        </p:attrNameLst>
                                      </p:cBhvr>
                                      <p:tavLst>
                                        <p:tav tm="0">
                                          <p:val>
                                            <p:strVal val="#ppt_x"/>
                                          </p:val>
                                        </p:tav>
                                        <p:tav tm="100000">
                                          <p:val>
                                            <p:strVal val="#ppt_x"/>
                                          </p:val>
                                        </p:tav>
                                      </p:tavLst>
                                    </p:anim>
                                    <p:anim calcmode="lin" valueType="num">
                                      <p:cBhvr>
                                        <p:cTn id="9" dur="1000" fill="hold"/>
                                        <p:tgtEl>
                                          <p:spTgt spid="5120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1209"/>
                                        </p:tgtEl>
                                        <p:attrNameLst>
                                          <p:attrName>style.visibility</p:attrName>
                                        </p:attrNameLst>
                                      </p:cBhvr>
                                      <p:to>
                                        <p:strVal val="visible"/>
                                      </p:to>
                                    </p:set>
                                    <p:anim calcmode="lin" valueType="num">
                                      <p:cBhvr>
                                        <p:cTn id="13" dur="500" fill="hold"/>
                                        <p:tgtEl>
                                          <p:spTgt spid="51209"/>
                                        </p:tgtEl>
                                        <p:attrNameLst>
                                          <p:attrName>ppt_x</p:attrName>
                                        </p:attrNameLst>
                                      </p:cBhvr>
                                      <p:tavLst>
                                        <p:tav tm="0">
                                          <p:val>
                                            <p:strVal val="1+#ppt_w/2"/>
                                          </p:val>
                                        </p:tav>
                                        <p:tav tm="100000">
                                          <p:val>
                                            <p:strVal val="#ppt_x"/>
                                          </p:val>
                                        </p:tav>
                                      </p:tavLst>
                                    </p:anim>
                                    <p:anim calcmode="lin" valueType="num">
                                      <p:cBhvr>
                                        <p:cTn id="14"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222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222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222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223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223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223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2233"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800" b="1">
                <a:solidFill>
                  <a:srgbClr val="0099FF"/>
                </a:solidFill>
                <a:latin typeface="仿宋_GB2312" pitchFamily="49" charset="-122"/>
                <a:ea typeface="仿宋_GB2312" pitchFamily="49" charset="-122"/>
                <a:sym typeface="Arial" panose="020B0604020202020204" pitchFamily="34" charset="0"/>
              </a:rPr>
              <a:t>（一）预防触电的安全技术 </a:t>
            </a:r>
            <a:endParaRPr lang="zh-CN" altLang="en-US" sz="2800" b="1">
              <a:solidFill>
                <a:srgbClr val="0099FF"/>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电流通过人体会对人产生不同程度的伤害。当电流通过人体超过0.05A时，就有生命危险，0.1 A电流通过人体1秒钟就足以使人致命。通过人体电流的大小，决定于电路电压和人体电阻，人体电阻，除了人的自身电阻外，还附加上人体穿的衣服、鞋袜等的电阻，如站在干燥的场地，穿着干燥的衣服鞋袜，人体电明显增高，反之则使人体电阻降低，人在过度疲劳或神志不清的状态下，人体电阻也会下降。 因此焊工首先要防止触电，特别是在阴雨天气或潮湿环境作业时更要注意防护，为预防触电，要做好以上安全防护措施：</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2233"/>
                                        </p:tgtEl>
                                        <p:attrNameLst>
                                          <p:attrName>style.visibility</p:attrName>
                                        </p:attrNameLst>
                                      </p:cBhvr>
                                      <p:to>
                                        <p:strVal val="visible"/>
                                      </p:to>
                                    </p:set>
                                    <p:animEffect filter="">
                                      <p:cBhvr>
                                        <p:cTn id="7" dur="1000"/>
                                        <p:tgtEl>
                                          <p:spTgt spid="52233"/>
                                        </p:tgtEl>
                                      </p:cBhvr>
                                    </p:animEffect>
                                    <p:anim calcmode="lin" valueType="num">
                                      <p:cBhvr>
                                        <p:cTn id="8" dur="1000" fill="hold"/>
                                        <p:tgtEl>
                                          <p:spTgt spid="52233"/>
                                        </p:tgtEl>
                                        <p:attrNameLst>
                                          <p:attrName>ppt_x</p:attrName>
                                        </p:attrNameLst>
                                      </p:cBhvr>
                                      <p:tavLst>
                                        <p:tav tm="0">
                                          <p:val>
                                            <p:strVal val="#ppt_x"/>
                                          </p:val>
                                        </p:tav>
                                        <p:tav tm="100000">
                                          <p:val>
                                            <p:strVal val="#ppt_x"/>
                                          </p:val>
                                        </p:tav>
                                      </p:tavLst>
                                    </p:anim>
                                    <p:anim calcmode="lin" valueType="num">
                                      <p:cBhvr>
                                        <p:cTn id="9" dur="1000" fill="hold"/>
                                        <p:tgtEl>
                                          <p:spTgt spid="522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2233">
                                            <p:txEl>
                                              <p:pRg st="1" end="1"/>
                                            </p:txEl>
                                          </p:spTgt>
                                        </p:tgtEl>
                                        <p:attrNameLst>
                                          <p:attrName>style.visibility</p:attrName>
                                        </p:attrNameLst>
                                      </p:cBhvr>
                                      <p:to>
                                        <p:strVal val="visible"/>
                                      </p:to>
                                    </p:set>
                                    <p:anim calcmode="lin" valueType="num">
                                      <p:cBhvr>
                                        <p:cTn id="13" dur="500" fill="hold"/>
                                        <p:tgtEl>
                                          <p:spTgt spid="52233">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5223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2233">
                                            <p:txEl>
                                              <p:pRg st="2" end="2"/>
                                            </p:txEl>
                                          </p:spTgt>
                                        </p:tgtEl>
                                        <p:attrNameLst>
                                          <p:attrName>style.visibility</p:attrName>
                                        </p:attrNameLst>
                                      </p:cBhvr>
                                      <p:to>
                                        <p:strVal val="visible"/>
                                      </p:to>
                                    </p:set>
                                    <p:anim calcmode="lin" valueType="num">
                                      <p:cBhvr>
                                        <p:cTn id="18" dur="500" fill="hold"/>
                                        <p:tgtEl>
                                          <p:spTgt spid="52233">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5223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2233">
                                            <p:txEl>
                                              <p:pRg st="0" end="0"/>
                                            </p:txEl>
                                          </p:spTgt>
                                        </p:tgtEl>
                                        <p:attrNameLst>
                                          <p:attrName>style.visibility</p:attrName>
                                        </p:attrNameLst>
                                      </p:cBhvr>
                                      <p:to>
                                        <p:strVal val="visible"/>
                                      </p:to>
                                    </p:set>
                                    <p:anim calcmode="lin" valueType="num">
                                      <p:cBhvr>
                                        <p:cTn id="23" dur="500" fill="hold"/>
                                        <p:tgtEl>
                                          <p:spTgt spid="52233">
                                            <p:txEl>
                                              <p:pRg st="0" end="0"/>
                                            </p:txEl>
                                          </p:spTgt>
                                        </p:tgtEl>
                                        <p:attrNameLst>
                                          <p:attrName>ppt_x</p:attrName>
                                        </p:attrNameLst>
                                      </p:cBhvr>
                                      <p:tavLst>
                                        <p:tav tm="0">
                                          <p:val>
                                            <p:strVal val="1+#ppt_w/2"/>
                                          </p:val>
                                        </p:tav>
                                        <p:tav tm="100000">
                                          <p:val>
                                            <p:strVal val="#ppt_x"/>
                                          </p:val>
                                        </p:tav>
                                      </p:tavLst>
                                    </p:anim>
                                    <p:anim calcmode="lin" valueType="num">
                                      <p:cBhvr>
                                        <p:cTn id="24" dur="500" fill="hold"/>
                                        <p:tgtEl>
                                          <p:spTgt spid="52233">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52233">
                                            <p:txEl>
                                              <p:pRg st="3" end="3"/>
                                            </p:txEl>
                                          </p:spTgt>
                                        </p:tgtEl>
                                        <p:attrNameLst>
                                          <p:attrName>style.visibility</p:attrName>
                                        </p:attrNameLst>
                                      </p:cBhvr>
                                      <p:to>
                                        <p:strVal val="visible"/>
                                      </p:to>
                                    </p:set>
                                    <p:anim calcmode="lin" valueType="num">
                                      <p:cBhvr>
                                        <p:cTn id="28" dur="500" fill="hold"/>
                                        <p:tgtEl>
                                          <p:spTgt spid="5223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522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1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197" name="Picture 2" descr="E:\工作\PPT\MBEC.png"/>
          <p:cNvPicPr>
            <a:picLocks noChangeAspect="1" noChangeArrowheads="1"/>
          </p:cNvPicPr>
          <p:nvPr/>
        </p:nvPicPr>
        <p:blipFill>
          <a:blip r:embed="rId1"/>
          <a:stretch>
            <a:fillRect/>
          </a:stretch>
        </p:blipFill>
        <p:spPr bwMode="auto">
          <a:xfrm>
            <a:off x="0" y="6454775"/>
            <a:ext cx="428625" cy="428625"/>
          </a:xfrm>
          <a:prstGeom prst="rect">
            <a:avLst/>
          </a:prstGeom>
          <a:solidFill>
            <a:schemeClr val="bg1"/>
          </a:solidFill>
          <a:ln w="9525">
            <a:noFill/>
            <a:miter lim="800000"/>
            <a:headEnd/>
            <a:tailEnd/>
          </a:ln>
        </p:spPr>
      </p:pic>
      <p:sp>
        <p:nvSpPr>
          <p:cNvPr id="81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1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2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　法律法规</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201" name="TextBox 13"/>
          <p:cNvSpPr>
            <a:spLocks noChangeArrowheads="1"/>
          </p:cNvSpPr>
          <p:nvPr/>
        </p:nvSpPr>
        <p:spPr bwMode="auto">
          <a:xfrm>
            <a:off x="107950" y="620713"/>
            <a:ext cx="8459788" cy="731837"/>
          </a:xfrm>
          <a:prstGeom prst="rect">
            <a:avLst/>
          </a:prstGeom>
          <a:noFill/>
          <a:ln w="9525">
            <a:noFill/>
            <a:miter lim="800000"/>
          </a:ln>
        </p:spPr>
        <p:txBody>
          <a:bodyPr>
            <a:spAutoFit/>
          </a:bodyPr>
          <a:lstStyle/>
          <a:p>
            <a:pPr eaLnBrk="1" hangingPunct="1">
              <a:lnSpc>
                <a:spcPct val="150000"/>
              </a:lnSpc>
            </a:pPr>
            <a:r>
              <a:rPr lang="zh-CN" altLang="en-US" sz="28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8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特种作业人员需要掌握的法律法规知识：</a:t>
            </a:r>
            <a:endParaRPr lang="zh-CN" altLang="en-US" sz="20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p:txBody>
      </p:sp>
      <p:sp>
        <p:nvSpPr>
          <p:cNvPr id="8202" name="TextBox 14"/>
          <p:cNvSpPr>
            <a:spLocks noChangeArrowheads="1"/>
          </p:cNvSpPr>
          <p:nvPr/>
        </p:nvSpPr>
        <p:spPr bwMode="auto">
          <a:xfrm>
            <a:off x="36513" y="1054100"/>
            <a:ext cx="9072562" cy="5440363"/>
          </a:xfrm>
          <a:prstGeom prst="rect">
            <a:avLst/>
          </a:prstGeom>
          <a:noFill/>
          <a:ln w="9525">
            <a:noFill/>
            <a:miter lim="800000"/>
          </a:ln>
        </p:spPr>
        <p:txBody>
          <a:bodyPr>
            <a:spAutoFit/>
          </a:bodyPr>
          <a:lstStyle/>
          <a:p>
            <a:pPr eaLnBrk="1" hangingPunct="1">
              <a:lnSpc>
                <a:spcPct val="1500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rPr>
              <a:t>一、特种作业人员需要掌握《安全生产法》中的主要内容：</a:t>
            </a:r>
            <a:endParaRPr lang="zh-CN" altLang="en-US" sz="2400" b="1">
              <a:solidFill>
                <a:srgbClr val="00FFFF"/>
              </a:solidFill>
              <a:latin typeface="楷体_GB2312" panose="02010609030101010101" pitchFamily="49" charset="-122"/>
              <a:ea typeface="楷体_GB2312" panose="02010609030101010101" pitchFamily="49" charset="-122"/>
              <a:sym typeface="楷体_GB2312" panose="02010609030101010101" pitchFamily="49" charset="-122"/>
            </a:endParaRPr>
          </a:p>
          <a:p>
            <a:pPr>
              <a:lnSpc>
                <a:spcPts val="28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33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33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从业人员享有的五项权利</a:t>
            </a:r>
            <a:endParaRPr lang="zh-CN" altLang="en-US" sz="2800" b="1">
              <a:solidFill>
                <a:srgbClr val="FF33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1、知情权、建议权</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000" b="1">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《安全生产法》第五十条规定：</a:t>
            </a:r>
            <a:r>
              <a:rPr lang="zh-CN" altLang="en-US" sz="24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生产经营单位的从业人员有权了解其作业场所和工作岗位存在的危险因素、防范措施及事故应急措施，有权对本单位的安全生产工作提出建议。</a:t>
            </a:r>
            <a:r>
              <a:rPr lang="zh-CN" altLang="en-US" sz="24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000" b="1">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2、批评、检举、控告权</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第五十一条规定：从业人员有权对本单位安全生产工作中存在的问题提出批评、检举、控告。。。  生产经营单位不得因从业人员对本单位安全生产工作提出批评、检举、控告。。。而降低其工资、福利等待遇或者解除与其订立的劳动合同。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2"/>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childTnLst>
                                    <p:set>
                                      <p:cBhvr>
                                        <p:cTn id="6" dur="1" fill="hold">
                                          <p:stCondLst>
                                            <p:cond delay="0"/>
                                          </p:stCondLst>
                                        </p:cTn>
                                        <p:tgtEl>
                                          <p:spTgt spid="8201"/>
                                        </p:tgtEl>
                                        <p:attrNameLst>
                                          <p:attrName>style.visibility</p:attrName>
                                        </p:attrNameLst>
                                      </p:cBhvr>
                                      <p:to>
                                        <p:strVal val="visible"/>
                                      </p:to>
                                    </p:set>
                                    <p:animEffect filter="">
                                      <p:cBhvr>
                                        <p:cTn id="7" dur="1000"/>
                                        <p:tgtEl>
                                          <p:spTgt spid="8201"/>
                                        </p:tgtEl>
                                      </p:cBhvr>
                                    </p:animEffect>
                                    <p:anim calcmode="lin" valueType="num">
                                      <p:cBhvr>
                                        <p:cTn id="8" dur="1000" fill="hold"/>
                                        <p:tgtEl>
                                          <p:spTgt spid="8201"/>
                                        </p:tgtEl>
                                        <p:attrNameLst>
                                          <p:attrName>ppt_x</p:attrName>
                                        </p:attrNameLst>
                                      </p:cBhvr>
                                      <p:tavLst>
                                        <p:tav tm="0">
                                          <p:val>
                                            <p:strVal val="#ppt_x"/>
                                          </p:val>
                                        </p:tav>
                                        <p:tav tm="100000">
                                          <p:val>
                                            <p:strVal val="#ppt_x"/>
                                          </p:val>
                                        </p:tav>
                                      </p:tavLst>
                                    </p:anim>
                                    <p:anim calcmode="lin" valueType="num">
                                      <p:cBhvr>
                                        <p:cTn id="9" dur="1000" fill="hold"/>
                                        <p:tgtEl>
                                          <p:spTgt spid="82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childTnLst>
                                    <p:set>
                                      <p:cBhvr>
                                        <p:cTn id="13" dur="1" fill="hold">
                                          <p:stCondLst>
                                            <p:cond delay="0"/>
                                          </p:stCondLst>
                                        </p:cTn>
                                        <p:tgtEl>
                                          <p:spTgt spid="8202"/>
                                        </p:tgtEl>
                                        <p:attrNameLst>
                                          <p:attrName>style.visibility</p:attrName>
                                        </p:attrNameLst>
                                      </p:cBhvr>
                                      <p:to>
                                        <p:strVal val="visible"/>
                                      </p:to>
                                    </p:set>
                                    <p:animEffect filter="">
                                      <p:cBhvr>
                                        <p:cTn id="14" dur="1000"/>
                                        <p:tgtEl>
                                          <p:spTgt spid="8202"/>
                                        </p:tgtEl>
                                      </p:cBhvr>
                                    </p:animEffect>
                                    <p:anim calcmode="lin" valueType="num">
                                      <p:cBhvr>
                                        <p:cTn id="15" dur="1000" fill="hold"/>
                                        <p:tgtEl>
                                          <p:spTgt spid="8202"/>
                                        </p:tgtEl>
                                        <p:attrNameLst>
                                          <p:attrName>ppt_x</p:attrName>
                                        </p:attrNameLst>
                                      </p:cBhvr>
                                      <p:tavLst>
                                        <p:tav tm="0">
                                          <p:val>
                                            <p:strVal val="#ppt_x"/>
                                          </p:val>
                                        </p:tav>
                                        <p:tav tm="100000">
                                          <p:val>
                                            <p:strVal val="#ppt_x"/>
                                          </p:val>
                                        </p:tav>
                                      </p:tavLst>
                                    </p:anim>
                                    <p:anim calcmode="lin" valueType="num">
                                      <p:cBhvr>
                                        <p:cTn id="16" dur="1000" fill="hold"/>
                                        <p:tgtEl>
                                          <p:spTgt spid="820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nodeType="afterEffect">
                                  <p:childTnLst>
                                    <p:set>
                                      <p:cBhvr>
                                        <p:cTn id="19" dur="1" fill="hold">
                                          <p:stCondLst>
                                            <p:cond delay="0"/>
                                          </p:stCondLst>
                                        </p:cTn>
                                        <p:tgtEl>
                                          <p:spTgt spid="8202">
                                            <p:txEl>
                                              <p:pRg st="0" end="0"/>
                                            </p:txEl>
                                          </p:spTgt>
                                        </p:tgtEl>
                                        <p:attrNameLst>
                                          <p:attrName>style.visibility</p:attrName>
                                        </p:attrNameLst>
                                      </p:cBhvr>
                                      <p:to>
                                        <p:strVal val="visible"/>
                                      </p:to>
                                    </p:set>
                                    <p:anim calcmode="lin" valueType="num">
                                      <p:cBhvr>
                                        <p:cTn id="20" dur="500" fill="hold"/>
                                        <p:tgtEl>
                                          <p:spTgt spid="8202">
                                            <p:txEl>
                                              <p:pRg st="0" end="0"/>
                                            </p:txEl>
                                          </p:spTgt>
                                        </p:tgtEl>
                                        <p:attrNameLst>
                                          <p:attrName>ppt_x</p:attrName>
                                        </p:attrNameLst>
                                      </p:cBhvr>
                                      <p:tavLst>
                                        <p:tav tm="0">
                                          <p:val>
                                            <p:strVal val="1+#ppt_w/2"/>
                                          </p:val>
                                        </p:tav>
                                        <p:tav tm="100000">
                                          <p:val>
                                            <p:strVal val="#ppt_x"/>
                                          </p:val>
                                        </p:tav>
                                      </p:tavLst>
                                    </p:anim>
                                    <p:anim calcmode="lin" valueType="num">
                                      <p:cBhvr>
                                        <p:cTn id="21" dur="500" fill="hold"/>
                                        <p:tgtEl>
                                          <p:spTgt spid="8202">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childTnLst>
                                    <p:set>
                                      <p:cBhvr>
                                        <p:cTn id="24" dur="1" fill="hold">
                                          <p:stCondLst>
                                            <p:cond delay="0"/>
                                          </p:stCondLst>
                                        </p:cTn>
                                        <p:tgtEl>
                                          <p:spTgt spid="8202">
                                            <p:txEl>
                                              <p:pRg st="1" end="1"/>
                                            </p:txEl>
                                          </p:spTgt>
                                        </p:tgtEl>
                                        <p:attrNameLst>
                                          <p:attrName>style.visibility</p:attrName>
                                        </p:attrNameLst>
                                      </p:cBhvr>
                                      <p:to>
                                        <p:strVal val="visible"/>
                                      </p:to>
                                    </p:set>
                                    <p:anim calcmode="lin" valueType="num">
                                      <p:cBhvr>
                                        <p:cTn id="25" dur="500" fill="hold"/>
                                        <p:tgtEl>
                                          <p:spTgt spid="8202">
                                            <p:txEl>
                                              <p:pRg st="1" end="1"/>
                                            </p:txEl>
                                          </p:spTgt>
                                        </p:tgtEl>
                                        <p:attrNameLst>
                                          <p:attrName>ppt_x</p:attrName>
                                        </p:attrNameLst>
                                      </p:cBhvr>
                                      <p:tavLst>
                                        <p:tav tm="0">
                                          <p:val>
                                            <p:strVal val="1+#ppt_w/2"/>
                                          </p:val>
                                        </p:tav>
                                        <p:tav tm="100000">
                                          <p:val>
                                            <p:strVal val="#ppt_x"/>
                                          </p:val>
                                        </p:tav>
                                      </p:tavLst>
                                    </p:anim>
                                    <p:anim calcmode="lin" valueType="num">
                                      <p:cBhvr>
                                        <p:cTn id="26" dur="500" fill="hold"/>
                                        <p:tgtEl>
                                          <p:spTgt spid="8202">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childTnLst>
                                    <p:set>
                                      <p:cBhvr>
                                        <p:cTn id="29" dur="1" fill="hold">
                                          <p:stCondLst>
                                            <p:cond delay="0"/>
                                          </p:stCondLst>
                                        </p:cTn>
                                        <p:tgtEl>
                                          <p:spTgt spid="8202">
                                            <p:txEl>
                                              <p:pRg st="2" end="2"/>
                                            </p:txEl>
                                          </p:spTgt>
                                        </p:tgtEl>
                                        <p:attrNameLst>
                                          <p:attrName>style.visibility</p:attrName>
                                        </p:attrNameLst>
                                      </p:cBhvr>
                                      <p:to>
                                        <p:strVal val="visible"/>
                                      </p:to>
                                    </p:set>
                                    <p:anim calcmode="lin" valueType="num">
                                      <p:cBhvr>
                                        <p:cTn id="30" dur="500" fill="hold"/>
                                        <p:tgtEl>
                                          <p:spTgt spid="8202">
                                            <p:txEl>
                                              <p:pRg st="2" end="2"/>
                                            </p:txEl>
                                          </p:spTgt>
                                        </p:tgtEl>
                                        <p:attrNameLst>
                                          <p:attrName>ppt_x</p:attrName>
                                        </p:attrNameLst>
                                      </p:cBhvr>
                                      <p:tavLst>
                                        <p:tav tm="0">
                                          <p:val>
                                            <p:strVal val="1+#ppt_w/2"/>
                                          </p:val>
                                        </p:tav>
                                        <p:tav tm="100000">
                                          <p:val>
                                            <p:strVal val="#ppt_x"/>
                                          </p:val>
                                        </p:tav>
                                      </p:tavLst>
                                    </p:anim>
                                    <p:anim calcmode="lin" valueType="num">
                                      <p:cBhvr>
                                        <p:cTn id="31" dur="500" fill="hold"/>
                                        <p:tgtEl>
                                          <p:spTgt spid="8202">
                                            <p:txEl>
                                              <p:pRg st="2" end="2"/>
                                            </p:txEl>
                                          </p:spTgt>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childTnLst>
                                    <p:set>
                                      <p:cBhvr>
                                        <p:cTn id="34" dur="1" fill="hold">
                                          <p:stCondLst>
                                            <p:cond delay="0"/>
                                          </p:stCondLst>
                                        </p:cTn>
                                        <p:tgtEl>
                                          <p:spTgt spid="8202">
                                            <p:txEl>
                                              <p:pRg st="3" end="3"/>
                                            </p:txEl>
                                          </p:spTgt>
                                        </p:tgtEl>
                                        <p:attrNameLst>
                                          <p:attrName>style.visibility</p:attrName>
                                        </p:attrNameLst>
                                      </p:cBhvr>
                                      <p:to>
                                        <p:strVal val="visible"/>
                                      </p:to>
                                    </p:set>
                                    <p:anim calcmode="lin" valueType="num">
                                      <p:cBhvr>
                                        <p:cTn id="35" dur="500" fill="hold"/>
                                        <p:tgtEl>
                                          <p:spTgt spid="8202">
                                            <p:txEl>
                                              <p:pRg st="3" end="3"/>
                                            </p:txEl>
                                          </p:spTgt>
                                        </p:tgtEl>
                                        <p:attrNameLst>
                                          <p:attrName>ppt_x</p:attrName>
                                        </p:attrNameLst>
                                      </p:cBhvr>
                                      <p:tavLst>
                                        <p:tav tm="0">
                                          <p:val>
                                            <p:strVal val="1+#ppt_w/2"/>
                                          </p:val>
                                        </p:tav>
                                        <p:tav tm="100000">
                                          <p:val>
                                            <p:strVal val="#ppt_x"/>
                                          </p:val>
                                        </p:tav>
                                      </p:tavLst>
                                    </p:anim>
                                    <p:anim calcmode="lin" valueType="num">
                                      <p:cBhvr>
                                        <p:cTn id="36" dur="500" fill="hold"/>
                                        <p:tgtEl>
                                          <p:spTgt spid="8202">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2" fill="hold" nodeType="afterEffect">
                                  <p:childTnLst>
                                    <p:set>
                                      <p:cBhvr>
                                        <p:cTn id="39" dur="1" fill="hold">
                                          <p:stCondLst>
                                            <p:cond delay="0"/>
                                          </p:stCondLst>
                                        </p:cTn>
                                        <p:tgtEl>
                                          <p:spTgt spid="8202">
                                            <p:txEl>
                                              <p:pRg st="4" end="4"/>
                                            </p:txEl>
                                          </p:spTgt>
                                        </p:tgtEl>
                                        <p:attrNameLst>
                                          <p:attrName>style.visibility</p:attrName>
                                        </p:attrNameLst>
                                      </p:cBhvr>
                                      <p:to>
                                        <p:strVal val="visible"/>
                                      </p:to>
                                    </p:set>
                                    <p:anim calcmode="lin" valueType="num">
                                      <p:cBhvr>
                                        <p:cTn id="40" dur="500" fill="hold"/>
                                        <p:tgtEl>
                                          <p:spTgt spid="8202">
                                            <p:txEl>
                                              <p:pRg st="4" end="4"/>
                                            </p:txEl>
                                          </p:spTgt>
                                        </p:tgtEl>
                                        <p:attrNameLst>
                                          <p:attrName>ppt_x</p:attrName>
                                        </p:attrNameLst>
                                      </p:cBhvr>
                                      <p:tavLst>
                                        <p:tav tm="0">
                                          <p:val>
                                            <p:strVal val="1+#ppt_w/2"/>
                                          </p:val>
                                        </p:tav>
                                        <p:tav tm="100000">
                                          <p:val>
                                            <p:strVal val="#ppt_x"/>
                                          </p:val>
                                        </p:tav>
                                      </p:tavLst>
                                    </p:anim>
                                    <p:anim calcmode="lin" valueType="num">
                                      <p:cBhvr>
                                        <p:cTn id="41" dur="500" fill="hold"/>
                                        <p:tgtEl>
                                          <p:spTgt spid="8202">
                                            <p:txEl>
                                              <p:pRg st="4" end="4"/>
                                            </p:txEl>
                                          </p:spTgt>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 presetClass="entr" presetSubtype="2" fill="hold" nodeType="afterEffect">
                                  <p:childTnLst>
                                    <p:set>
                                      <p:cBhvr>
                                        <p:cTn id="44" dur="1" fill="hold">
                                          <p:stCondLst>
                                            <p:cond delay="0"/>
                                          </p:stCondLst>
                                        </p:cTn>
                                        <p:tgtEl>
                                          <p:spTgt spid="8202">
                                            <p:txEl>
                                              <p:pRg st="5" end="5"/>
                                            </p:txEl>
                                          </p:spTgt>
                                        </p:tgtEl>
                                        <p:attrNameLst>
                                          <p:attrName>style.visibility</p:attrName>
                                        </p:attrNameLst>
                                      </p:cBhvr>
                                      <p:to>
                                        <p:strVal val="visible"/>
                                      </p:to>
                                    </p:set>
                                    <p:anim calcmode="lin" valueType="num">
                                      <p:cBhvr>
                                        <p:cTn id="45" dur="500" fill="hold"/>
                                        <p:tgtEl>
                                          <p:spTgt spid="8202">
                                            <p:txEl>
                                              <p:pRg st="5" end="5"/>
                                            </p:txEl>
                                          </p:spTgt>
                                        </p:tgtEl>
                                        <p:attrNameLst>
                                          <p:attrName>ppt_x</p:attrName>
                                        </p:attrNameLst>
                                      </p:cBhvr>
                                      <p:tavLst>
                                        <p:tav tm="0">
                                          <p:val>
                                            <p:strVal val="1+#ppt_w/2"/>
                                          </p:val>
                                        </p:tav>
                                        <p:tav tm="100000">
                                          <p:val>
                                            <p:strVal val="#ppt_x"/>
                                          </p:val>
                                        </p:tav>
                                      </p:tavLst>
                                    </p:anim>
                                    <p:anim calcmode="lin" valueType="num">
                                      <p:cBhvr>
                                        <p:cTn id="46" dur="500" fill="hold"/>
                                        <p:tgtEl>
                                          <p:spTgt spid="8202">
                                            <p:txEl>
                                              <p:pRg st="5" end="5"/>
                                            </p:txEl>
                                          </p:spTgt>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 presetClass="entr" presetSubtype="2" fill="hold" nodeType="afterEffect">
                                  <p:childTnLst>
                                    <p:set>
                                      <p:cBhvr>
                                        <p:cTn id="49" dur="1" fill="hold">
                                          <p:stCondLst>
                                            <p:cond delay="0"/>
                                          </p:stCondLst>
                                        </p:cTn>
                                        <p:tgtEl>
                                          <p:spTgt spid="8202">
                                            <p:txEl>
                                              <p:pRg st="6" end="6"/>
                                            </p:txEl>
                                          </p:spTgt>
                                        </p:tgtEl>
                                        <p:attrNameLst>
                                          <p:attrName>style.visibility</p:attrName>
                                        </p:attrNameLst>
                                      </p:cBhvr>
                                      <p:to>
                                        <p:strVal val="visible"/>
                                      </p:to>
                                    </p:set>
                                    <p:anim calcmode="lin" valueType="num">
                                      <p:cBhvr>
                                        <p:cTn id="50" dur="500" fill="hold"/>
                                        <p:tgtEl>
                                          <p:spTgt spid="8202">
                                            <p:txEl>
                                              <p:pRg st="6" end="6"/>
                                            </p:txEl>
                                          </p:spTgt>
                                        </p:tgtEl>
                                        <p:attrNameLst>
                                          <p:attrName>ppt_x</p:attrName>
                                        </p:attrNameLst>
                                      </p:cBhvr>
                                      <p:tavLst>
                                        <p:tav tm="0">
                                          <p:val>
                                            <p:strVal val="1+#ppt_w/2"/>
                                          </p:val>
                                        </p:tav>
                                        <p:tav tm="100000">
                                          <p:val>
                                            <p:strVal val="#ppt_x"/>
                                          </p:val>
                                        </p:tav>
                                      </p:tavLst>
                                    </p:anim>
                                    <p:anim calcmode="lin" valueType="num">
                                      <p:cBhvr>
                                        <p:cTn id="51" dur="500" fill="hold"/>
                                        <p:tgtEl>
                                          <p:spTgt spid="820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325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325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325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325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325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325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257"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53258" name="Picture 10"/>
          <p:cNvPicPr>
            <a:picLocks noChangeAspect="1" noChangeArrowheads="1"/>
          </p:cNvPicPr>
          <p:nvPr/>
        </p:nvPicPr>
        <p:blipFill>
          <a:blip r:embed="rId4"/>
          <a:stretch>
            <a:fillRect/>
          </a:stretch>
        </p:blipFill>
        <p:spPr bwMode="auto">
          <a:xfrm>
            <a:off x="107950" y="909638"/>
            <a:ext cx="8996363" cy="532923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3257"/>
                                        </p:tgtEl>
                                        <p:attrNameLst>
                                          <p:attrName>style.visibility</p:attrName>
                                        </p:attrNameLst>
                                      </p:cBhvr>
                                      <p:to>
                                        <p:strVal val="visible"/>
                                      </p:to>
                                    </p:set>
                                    <p:animEffect filter="">
                                      <p:cBhvr>
                                        <p:cTn id="7" dur="1000"/>
                                        <p:tgtEl>
                                          <p:spTgt spid="53257"/>
                                        </p:tgtEl>
                                      </p:cBhvr>
                                    </p:animEffect>
                                    <p:anim calcmode="lin" valueType="num">
                                      <p:cBhvr>
                                        <p:cTn id="8" dur="1000" fill="hold"/>
                                        <p:tgtEl>
                                          <p:spTgt spid="53257"/>
                                        </p:tgtEl>
                                        <p:attrNameLst>
                                          <p:attrName>ppt_x</p:attrName>
                                        </p:attrNameLst>
                                      </p:cBhvr>
                                      <p:tavLst>
                                        <p:tav tm="0">
                                          <p:val>
                                            <p:strVal val="#ppt_x"/>
                                          </p:val>
                                        </p:tav>
                                        <p:tav tm="100000">
                                          <p:val>
                                            <p:strVal val="#ppt_x"/>
                                          </p:val>
                                        </p:tav>
                                      </p:tavLst>
                                    </p:anim>
                                    <p:anim calcmode="lin" valueType="num">
                                      <p:cBhvr>
                                        <p:cTn id="9" dur="1000" fill="hold"/>
                                        <p:tgtEl>
                                          <p:spTgt spid="532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3257"/>
                                        </p:tgtEl>
                                        <p:attrNameLst>
                                          <p:attrName>style.visibility</p:attrName>
                                        </p:attrNameLst>
                                      </p:cBhvr>
                                      <p:to>
                                        <p:strVal val="visible"/>
                                      </p:to>
                                    </p:set>
                                    <p:anim calcmode="lin" valueType="num">
                                      <p:cBhvr>
                                        <p:cTn id="13" dur="500" fill="hold"/>
                                        <p:tgtEl>
                                          <p:spTgt spid="53257"/>
                                        </p:tgtEl>
                                        <p:attrNameLst>
                                          <p:attrName>ppt_x</p:attrName>
                                        </p:attrNameLst>
                                      </p:cBhvr>
                                      <p:tavLst>
                                        <p:tav tm="0">
                                          <p:val>
                                            <p:strVal val="1+#ppt_w/2"/>
                                          </p:val>
                                        </p:tav>
                                        <p:tav tm="100000">
                                          <p:val>
                                            <p:strVal val="#ppt_x"/>
                                          </p:val>
                                        </p:tav>
                                      </p:tavLst>
                                    </p:anim>
                                    <p:anim calcmode="lin" valueType="num">
                                      <p:cBhvr>
                                        <p:cTn id="14" dur="500" fill="hold"/>
                                        <p:tgtEl>
                                          <p:spTgt spid="53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427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427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427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427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427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428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281" name="TextBox 14"/>
          <p:cNvSpPr>
            <a:spLocks noChangeArrowheads="1"/>
          </p:cNvSpPr>
          <p:nvPr/>
        </p:nvSpPr>
        <p:spPr bwMode="auto">
          <a:xfrm>
            <a:off x="38100" y="836613"/>
            <a:ext cx="9107488" cy="5375275"/>
          </a:xfrm>
          <a:prstGeom prst="rect">
            <a:avLst/>
          </a:prstGeom>
          <a:noFill/>
          <a:ln w="9525">
            <a:noFill/>
            <a:miter lim="800000"/>
          </a:ln>
        </p:spPr>
        <p:txBody>
          <a:bodyPr>
            <a:spAutoFit/>
          </a:bodyPr>
          <a:lstStyle/>
          <a:p>
            <a:pPr>
              <a:lnSpc>
                <a:spcPts val="3200"/>
              </a:lnSpc>
            </a:pPr>
            <a:r>
              <a:rPr lang="zh-CN" altLang="en-US" sz="2800" b="1">
                <a:solidFill>
                  <a:srgbClr val="0099FF"/>
                </a:solidFill>
                <a:latin typeface="仿宋_GB2312" pitchFamily="49" charset="-122"/>
                <a:ea typeface="仿宋_GB2312" pitchFamily="49" charset="-122"/>
                <a:sym typeface="Arial" panose="020B0604020202020204" pitchFamily="34" charset="0"/>
              </a:rPr>
              <a:t>（二）预防电弧光的伤害</a:t>
            </a:r>
            <a:endParaRPr lang="zh-CN" altLang="en-US" sz="2800" b="1">
              <a:solidFill>
                <a:srgbClr val="0099FF"/>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焊接电弧产生的紫外线对焊工的眼睛和皮肤有较大的刺激性，稍不注意就容易引起电光性眼炎和皮肤灼伤，因此必须做好防护工作。</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（1）焊工操作时，必须使用有防护玻璃而不漏光的面罩，身穿工作服，手戴工作手套，并戴上脚罩。</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（2）在人员众多的地方焊接时，应使用屏风挡隔。</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（3）开始作业引弧时，焊工要注意周围其他作业人员，以免强烈弧光伤害他人。</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（4）焊工或其他人员发生电光性眼炎时，可用冷敷减轻疼痛，并请医生诊治，注意休息。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4281"/>
                                        </p:tgtEl>
                                        <p:attrNameLst>
                                          <p:attrName>style.visibility</p:attrName>
                                        </p:attrNameLst>
                                      </p:cBhvr>
                                      <p:to>
                                        <p:strVal val="visible"/>
                                      </p:to>
                                    </p:set>
                                    <p:animEffect filter="">
                                      <p:cBhvr>
                                        <p:cTn id="7" dur="1000"/>
                                        <p:tgtEl>
                                          <p:spTgt spid="54281"/>
                                        </p:tgtEl>
                                      </p:cBhvr>
                                    </p:animEffect>
                                    <p:anim calcmode="lin" valueType="num">
                                      <p:cBhvr>
                                        <p:cTn id="8" dur="1000" fill="hold"/>
                                        <p:tgtEl>
                                          <p:spTgt spid="54281"/>
                                        </p:tgtEl>
                                        <p:attrNameLst>
                                          <p:attrName>ppt_x</p:attrName>
                                        </p:attrNameLst>
                                      </p:cBhvr>
                                      <p:tavLst>
                                        <p:tav tm="0">
                                          <p:val>
                                            <p:strVal val="#ppt_x"/>
                                          </p:val>
                                        </p:tav>
                                        <p:tav tm="100000">
                                          <p:val>
                                            <p:strVal val="#ppt_x"/>
                                          </p:val>
                                        </p:tav>
                                      </p:tavLst>
                                    </p:anim>
                                    <p:anim calcmode="lin" valueType="num">
                                      <p:cBhvr>
                                        <p:cTn id="9" dur="1000" fill="hold"/>
                                        <p:tgtEl>
                                          <p:spTgt spid="542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4281">
                                            <p:txEl>
                                              <p:pRg st="1" end="1"/>
                                            </p:txEl>
                                          </p:spTgt>
                                        </p:tgtEl>
                                        <p:attrNameLst>
                                          <p:attrName>style.visibility</p:attrName>
                                        </p:attrNameLst>
                                      </p:cBhvr>
                                      <p:to>
                                        <p:strVal val="visible"/>
                                      </p:to>
                                    </p:set>
                                    <p:anim calcmode="lin" valueType="num">
                                      <p:cBhvr>
                                        <p:cTn id="13" dur="500" fill="hold"/>
                                        <p:tgtEl>
                                          <p:spTgt spid="54281">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54281">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4281">
                                            <p:txEl>
                                              <p:pRg st="2" end="2"/>
                                            </p:txEl>
                                          </p:spTgt>
                                        </p:tgtEl>
                                        <p:attrNameLst>
                                          <p:attrName>style.visibility</p:attrName>
                                        </p:attrNameLst>
                                      </p:cBhvr>
                                      <p:to>
                                        <p:strVal val="visible"/>
                                      </p:to>
                                    </p:set>
                                    <p:anim calcmode="lin" valueType="num">
                                      <p:cBhvr>
                                        <p:cTn id="18" dur="500" fill="hold"/>
                                        <p:tgtEl>
                                          <p:spTgt spid="54281">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54281">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4281">
                                            <p:txEl>
                                              <p:pRg st="0" end="0"/>
                                            </p:txEl>
                                          </p:spTgt>
                                        </p:tgtEl>
                                        <p:attrNameLst>
                                          <p:attrName>style.visibility</p:attrName>
                                        </p:attrNameLst>
                                      </p:cBhvr>
                                      <p:to>
                                        <p:strVal val="visible"/>
                                      </p:to>
                                    </p:set>
                                    <p:anim calcmode="lin" valueType="num">
                                      <p:cBhvr>
                                        <p:cTn id="23" dur="500" fill="hold"/>
                                        <p:tgtEl>
                                          <p:spTgt spid="54281">
                                            <p:txEl>
                                              <p:pRg st="0" end="0"/>
                                            </p:txEl>
                                          </p:spTgt>
                                        </p:tgtEl>
                                        <p:attrNameLst>
                                          <p:attrName>ppt_x</p:attrName>
                                        </p:attrNameLst>
                                      </p:cBhvr>
                                      <p:tavLst>
                                        <p:tav tm="0">
                                          <p:val>
                                            <p:strVal val="1+#ppt_w/2"/>
                                          </p:val>
                                        </p:tav>
                                        <p:tav tm="100000">
                                          <p:val>
                                            <p:strVal val="#ppt_x"/>
                                          </p:val>
                                        </p:tav>
                                      </p:tavLst>
                                    </p:anim>
                                    <p:anim calcmode="lin" valueType="num">
                                      <p:cBhvr>
                                        <p:cTn id="24" dur="500" fill="hold"/>
                                        <p:tgtEl>
                                          <p:spTgt spid="54281">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54281">
                                            <p:txEl>
                                              <p:pRg st="3" end="3"/>
                                            </p:txEl>
                                          </p:spTgt>
                                        </p:tgtEl>
                                        <p:attrNameLst>
                                          <p:attrName>style.visibility</p:attrName>
                                        </p:attrNameLst>
                                      </p:cBhvr>
                                      <p:to>
                                        <p:strVal val="visible"/>
                                      </p:to>
                                    </p:set>
                                    <p:anim calcmode="lin" valueType="num">
                                      <p:cBhvr>
                                        <p:cTn id="28" dur="500" fill="hold"/>
                                        <p:tgtEl>
                                          <p:spTgt spid="54281">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5428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54281">
                                            <p:txEl>
                                              <p:pRg st="4" end="4"/>
                                            </p:txEl>
                                          </p:spTgt>
                                        </p:tgtEl>
                                        <p:attrNameLst>
                                          <p:attrName>style.visibility</p:attrName>
                                        </p:attrNameLst>
                                      </p:cBhvr>
                                      <p:to>
                                        <p:strVal val="visible"/>
                                      </p:to>
                                    </p:set>
                                    <p:anim calcmode="lin" valueType="num">
                                      <p:cBhvr>
                                        <p:cTn id="33" dur="500" fill="hold"/>
                                        <p:tgtEl>
                                          <p:spTgt spid="54281">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54281">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54281">
                                            <p:txEl>
                                              <p:pRg st="5" end="5"/>
                                            </p:txEl>
                                          </p:spTgt>
                                        </p:tgtEl>
                                        <p:attrNameLst>
                                          <p:attrName>style.visibility</p:attrName>
                                        </p:attrNameLst>
                                      </p:cBhvr>
                                      <p:to>
                                        <p:strVal val="visible"/>
                                      </p:to>
                                    </p:set>
                                    <p:anim calcmode="lin" valueType="num">
                                      <p:cBhvr>
                                        <p:cTn id="38" dur="500" fill="hold"/>
                                        <p:tgtEl>
                                          <p:spTgt spid="54281">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54281">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54281">
                                            <p:txEl>
                                              <p:pRg st="6" end="6"/>
                                            </p:txEl>
                                          </p:spTgt>
                                        </p:tgtEl>
                                        <p:attrNameLst>
                                          <p:attrName>style.visibility</p:attrName>
                                        </p:attrNameLst>
                                      </p:cBhvr>
                                      <p:to>
                                        <p:strVal val="visible"/>
                                      </p:to>
                                    </p:set>
                                    <p:anim calcmode="lin" valueType="num">
                                      <p:cBhvr>
                                        <p:cTn id="43" dur="500" fill="hold"/>
                                        <p:tgtEl>
                                          <p:spTgt spid="54281">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5428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52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53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530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53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53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530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5305"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nSpc>
                <a:spcPts val="3200"/>
              </a:lnSpc>
            </a:pPr>
            <a:r>
              <a:rPr lang="zh-CN" altLang="en-US" sz="2800" b="1">
                <a:solidFill>
                  <a:srgbClr val="0099FF"/>
                </a:solidFill>
                <a:latin typeface="仿宋_GB2312" pitchFamily="49" charset="-122"/>
                <a:ea typeface="仿宋_GB2312" pitchFamily="49" charset="-122"/>
                <a:sym typeface="Arial" panose="020B0604020202020204" pitchFamily="34" charset="0"/>
              </a:rPr>
              <a:t>（三）预防烫伤及火灾</a:t>
            </a:r>
            <a:endParaRPr lang="zh-CN" altLang="en-US" sz="2800" b="1">
              <a:solidFill>
                <a:srgbClr val="0099FF"/>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电焊作业时，由于焊接金属的飞溅极易引起烫伤，飞溅金属和乱扔刚焊完的焊条头，也容易引起火灾，因此要切实加强防护。</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（1）焊工作业时穿戴的工作服及手套不应有烧穿的破洞，如有破洞，应及时补好，防止火花溅入而引起烫伤。</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2）禁止在储存有易燃、易爆物品的室内或场地上焊接。在可燃品附近焊接作业，应远离5m以外进行，并有防火材料做成的挡板隔开。露天作业。必须采取防风措施，人应在上风位置作业。风力大于5级时，不宜焊接。</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（3）高处作业时，应仔细观察作业区下面有没有其他人员，是否存放易燃物，并采取相应措施，防止焊渣飞溅造成下面人员烫伤或发生火灾。</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5305"/>
                                        </p:tgtEl>
                                        <p:attrNameLst>
                                          <p:attrName>style.visibility</p:attrName>
                                        </p:attrNameLst>
                                      </p:cBhvr>
                                      <p:to>
                                        <p:strVal val="visible"/>
                                      </p:to>
                                    </p:set>
                                    <p:animEffect filter="">
                                      <p:cBhvr>
                                        <p:cTn id="7" dur="1000"/>
                                        <p:tgtEl>
                                          <p:spTgt spid="55305"/>
                                        </p:tgtEl>
                                      </p:cBhvr>
                                    </p:animEffect>
                                    <p:anim calcmode="lin" valueType="num">
                                      <p:cBhvr>
                                        <p:cTn id="8" dur="1000" fill="hold"/>
                                        <p:tgtEl>
                                          <p:spTgt spid="55305"/>
                                        </p:tgtEl>
                                        <p:attrNameLst>
                                          <p:attrName>ppt_x</p:attrName>
                                        </p:attrNameLst>
                                      </p:cBhvr>
                                      <p:tavLst>
                                        <p:tav tm="0">
                                          <p:val>
                                            <p:strVal val="#ppt_x"/>
                                          </p:val>
                                        </p:tav>
                                        <p:tav tm="100000">
                                          <p:val>
                                            <p:strVal val="#ppt_x"/>
                                          </p:val>
                                        </p:tav>
                                      </p:tavLst>
                                    </p:anim>
                                    <p:anim calcmode="lin" valueType="num">
                                      <p:cBhvr>
                                        <p:cTn id="9" dur="1000" fill="hold"/>
                                        <p:tgtEl>
                                          <p:spTgt spid="553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5305">
                                            <p:txEl>
                                              <p:pRg st="1" end="1"/>
                                            </p:txEl>
                                          </p:spTgt>
                                        </p:tgtEl>
                                        <p:attrNameLst>
                                          <p:attrName>style.visibility</p:attrName>
                                        </p:attrNameLst>
                                      </p:cBhvr>
                                      <p:to>
                                        <p:strVal val="visible"/>
                                      </p:to>
                                    </p:set>
                                    <p:anim calcmode="lin" valueType="num">
                                      <p:cBhvr>
                                        <p:cTn id="13" dur="500" fill="hold"/>
                                        <p:tgtEl>
                                          <p:spTgt spid="55305">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55305">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5305">
                                            <p:txEl>
                                              <p:pRg st="2" end="2"/>
                                            </p:txEl>
                                          </p:spTgt>
                                        </p:tgtEl>
                                        <p:attrNameLst>
                                          <p:attrName>style.visibility</p:attrName>
                                        </p:attrNameLst>
                                      </p:cBhvr>
                                      <p:to>
                                        <p:strVal val="visible"/>
                                      </p:to>
                                    </p:set>
                                    <p:anim calcmode="lin" valueType="num">
                                      <p:cBhvr>
                                        <p:cTn id="18" dur="500" fill="hold"/>
                                        <p:tgtEl>
                                          <p:spTgt spid="55305">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55305">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5305">
                                            <p:txEl>
                                              <p:pRg st="3" end="3"/>
                                            </p:txEl>
                                          </p:spTgt>
                                        </p:tgtEl>
                                        <p:attrNameLst>
                                          <p:attrName>style.visibility</p:attrName>
                                        </p:attrNameLst>
                                      </p:cBhvr>
                                      <p:to>
                                        <p:strVal val="visible"/>
                                      </p:to>
                                    </p:set>
                                    <p:anim calcmode="lin" valueType="num">
                                      <p:cBhvr>
                                        <p:cTn id="23" dur="500" fill="hold"/>
                                        <p:tgtEl>
                                          <p:spTgt spid="55305">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55305">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55305">
                                            <p:txEl>
                                              <p:pRg st="4" end="4"/>
                                            </p:txEl>
                                          </p:spTgt>
                                        </p:tgtEl>
                                        <p:attrNameLst>
                                          <p:attrName>style.visibility</p:attrName>
                                        </p:attrNameLst>
                                      </p:cBhvr>
                                      <p:to>
                                        <p:strVal val="visible"/>
                                      </p:to>
                                    </p:set>
                                    <p:anim calcmode="lin" valueType="num">
                                      <p:cBhvr>
                                        <p:cTn id="28" dur="500" fill="hold"/>
                                        <p:tgtEl>
                                          <p:spTgt spid="55305">
                                            <p:txEl>
                                              <p:pRg st="4" end="4"/>
                                            </p:txEl>
                                          </p:spTgt>
                                        </p:tgtEl>
                                        <p:attrNameLst>
                                          <p:attrName>ppt_x</p:attrName>
                                        </p:attrNameLst>
                                      </p:cBhvr>
                                      <p:tavLst>
                                        <p:tav tm="0">
                                          <p:val>
                                            <p:strVal val="1+#ppt_w/2"/>
                                          </p:val>
                                        </p:tav>
                                        <p:tav tm="100000">
                                          <p:val>
                                            <p:strVal val="#ppt_x"/>
                                          </p:val>
                                        </p:tav>
                                      </p:tavLst>
                                    </p:anim>
                                    <p:anim calcmode="lin" valueType="num">
                                      <p:cBhvr>
                                        <p:cTn id="29" dur="500" fill="hold"/>
                                        <p:tgtEl>
                                          <p:spTgt spid="55305">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55305">
                                            <p:txEl>
                                              <p:pRg st="5" end="5"/>
                                            </p:txEl>
                                          </p:spTgt>
                                        </p:tgtEl>
                                        <p:attrNameLst>
                                          <p:attrName>style.visibility</p:attrName>
                                        </p:attrNameLst>
                                      </p:cBhvr>
                                      <p:to>
                                        <p:strVal val="visible"/>
                                      </p:to>
                                    </p:set>
                                    <p:anim calcmode="lin" valueType="num">
                                      <p:cBhvr>
                                        <p:cTn id="33" dur="500" fill="hold"/>
                                        <p:tgtEl>
                                          <p:spTgt spid="55305">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55305">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55305">
                                            <p:txEl>
                                              <p:pRg st="0" end="0"/>
                                            </p:txEl>
                                          </p:spTgt>
                                        </p:tgtEl>
                                        <p:attrNameLst>
                                          <p:attrName>style.visibility</p:attrName>
                                        </p:attrNameLst>
                                      </p:cBhvr>
                                      <p:to>
                                        <p:strVal val="visible"/>
                                      </p:to>
                                    </p:set>
                                    <p:anim calcmode="lin" valueType="num">
                                      <p:cBhvr>
                                        <p:cTn id="38" dur="500" fill="hold"/>
                                        <p:tgtEl>
                                          <p:spTgt spid="55305">
                                            <p:txEl>
                                              <p:pRg st="0" end="0"/>
                                            </p:txEl>
                                          </p:spTgt>
                                        </p:tgtEl>
                                        <p:attrNameLst>
                                          <p:attrName>ppt_x</p:attrName>
                                        </p:attrNameLst>
                                      </p:cBhvr>
                                      <p:tavLst>
                                        <p:tav tm="0">
                                          <p:val>
                                            <p:strVal val="1+#ppt_w/2"/>
                                          </p:val>
                                        </p:tav>
                                        <p:tav tm="100000">
                                          <p:val>
                                            <p:strVal val="#ppt_x"/>
                                          </p:val>
                                        </p:tav>
                                      </p:tavLst>
                                    </p:anim>
                                    <p:anim calcmode="lin" valueType="num">
                                      <p:cBhvr>
                                        <p:cTn id="39" dur="500" fill="hold"/>
                                        <p:tgtEl>
                                          <p:spTgt spid="5530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63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63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632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632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632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632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6329"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0099FF"/>
                </a:solidFill>
                <a:latin typeface="仿宋_GB2312" pitchFamily="49" charset="-122"/>
                <a:ea typeface="仿宋_GB2312" pitchFamily="49" charset="-122"/>
                <a:sym typeface="Arial" panose="020B0604020202020204" pitchFamily="34" charset="0"/>
              </a:rPr>
              <a:t>（四）预防爆炸，中毒及其他伤害</a:t>
            </a:r>
            <a:endParaRPr lang="zh-CN" altLang="en-US" sz="2800" b="1">
              <a:solidFill>
                <a:srgbClr val="0099FF"/>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56330" name="Picture 10"/>
          <p:cNvPicPr>
            <a:picLocks noChangeAspect="1" noChangeArrowheads="1"/>
          </p:cNvPicPr>
          <p:nvPr/>
        </p:nvPicPr>
        <p:blipFill>
          <a:blip r:embed="rId4"/>
          <a:stretch>
            <a:fillRect/>
          </a:stretch>
        </p:blipFill>
        <p:spPr bwMode="auto">
          <a:xfrm>
            <a:off x="109538" y="1416050"/>
            <a:ext cx="8999537" cy="49974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6329"/>
                                        </p:tgtEl>
                                        <p:attrNameLst>
                                          <p:attrName>style.visibility</p:attrName>
                                        </p:attrNameLst>
                                      </p:cBhvr>
                                      <p:to>
                                        <p:strVal val="visible"/>
                                      </p:to>
                                    </p:set>
                                    <p:animEffect filter="">
                                      <p:cBhvr>
                                        <p:cTn id="7" dur="1000"/>
                                        <p:tgtEl>
                                          <p:spTgt spid="56329"/>
                                        </p:tgtEl>
                                      </p:cBhvr>
                                    </p:animEffect>
                                    <p:anim calcmode="lin" valueType="num">
                                      <p:cBhvr>
                                        <p:cTn id="8" dur="1000" fill="hold"/>
                                        <p:tgtEl>
                                          <p:spTgt spid="56329"/>
                                        </p:tgtEl>
                                        <p:attrNameLst>
                                          <p:attrName>ppt_x</p:attrName>
                                        </p:attrNameLst>
                                      </p:cBhvr>
                                      <p:tavLst>
                                        <p:tav tm="0">
                                          <p:val>
                                            <p:strVal val="#ppt_x"/>
                                          </p:val>
                                        </p:tav>
                                        <p:tav tm="100000">
                                          <p:val>
                                            <p:strVal val="#ppt_x"/>
                                          </p:val>
                                        </p:tav>
                                      </p:tavLst>
                                    </p:anim>
                                    <p:anim calcmode="lin" valueType="num">
                                      <p:cBhvr>
                                        <p:cTn id="9" dur="1000" fill="hold"/>
                                        <p:tgtEl>
                                          <p:spTgt spid="563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6329">
                                            <p:txEl>
                                              <p:pRg st="1" end="1"/>
                                            </p:txEl>
                                          </p:spTgt>
                                        </p:tgtEl>
                                        <p:attrNameLst>
                                          <p:attrName>style.visibility</p:attrName>
                                        </p:attrNameLst>
                                      </p:cBhvr>
                                      <p:to>
                                        <p:strVal val="visible"/>
                                      </p:to>
                                    </p:set>
                                    <p:anim calcmode="lin" valueType="num">
                                      <p:cBhvr>
                                        <p:cTn id="13" dur="500" fill="hold"/>
                                        <p:tgtEl>
                                          <p:spTgt spid="56329">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56329">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6329">
                                            <p:txEl>
                                              <p:pRg st="2" end="2"/>
                                            </p:txEl>
                                          </p:spTgt>
                                        </p:tgtEl>
                                        <p:attrNameLst>
                                          <p:attrName>style.visibility</p:attrName>
                                        </p:attrNameLst>
                                      </p:cBhvr>
                                      <p:to>
                                        <p:strVal val="visible"/>
                                      </p:to>
                                    </p:set>
                                    <p:anim calcmode="lin" valueType="num">
                                      <p:cBhvr>
                                        <p:cTn id="18" dur="500" fill="hold"/>
                                        <p:tgtEl>
                                          <p:spTgt spid="56329">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56329">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6329">
                                            <p:txEl>
                                              <p:pRg st="0" end="0"/>
                                            </p:txEl>
                                          </p:spTgt>
                                        </p:tgtEl>
                                        <p:attrNameLst>
                                          <p:attrName>style.visibility</p:attrName>
                                        </p:attrNameLst>
                                      </p:cBhvr>
                                      <p:to>
                                        <p:strVal val="visible"/>
                                      </p:to>
                                    </p:set>
                                    <p:anim calcmode="lin" valueType="num">
                                      <p:cBhvr>
                                        <p:cTn id="23" dur="500" fill="hold"/>
                                        <p:tgtEl>
                                          <p:spTgt spid="56329">
                                            <p:txEl>
                                              <p:pRg st="0" end="0"/>
                                            </p:txEl>
                                          </p:spTgt>
                                        </p:tgtEl>
                                        <p:attrNameLst>
                                          <p:attrName>ppt_x</p:attrName>
                                        </p:attrNameLst>
                                      </p:cBhvr>
                                      <p:tavLst>
                                        <p:tav tm="0">
                                          <p:val>
                                            <p:strVal val="1+#ppt_w/2"/>
                                          </p:val>
                                        </p:tav>
                                        <p:tav tm="100000">
                                          <p:val>
                                            <p:strVal val="#ppt_x"/>
                                          </p:val>
                                        </p:tav>
                                      </p:tavLst>
                                    </p:anim>
                                    <p:anim calcmode="lin" valueType="num">
                                      <p:cBhvr>
                                        <p:cTn id="24" dur="500" fill="hold"/>
                                        <p:tgtEl>
                                          <p:spTgt spid="563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73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73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734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735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735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735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7353" name="TextBox 14"/>
          <p:cNvSpPr>
            <a:spLocks noChangeArrowheads="1"/>
          </p:cNvSpPr>
          <p:nvPr/>
        </p:nvSpPr>
        <p:spPr bwMode="auto">
          <a:xfrm>
            <a:off x="38100" y="836613"/>
            <a:ext cx="9107488" cy="37496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四、电工作业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电工作业易发生伤亡事故,对操作者本人、他人及周围设施、设备的安全造成重大危害。从统计资料分析,大量的事故都发生在这些作业中,而且多数都是由于直接从事这些作业的操作人员缺乏安全知识,安全操作技能差或违章作业造成的。</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7353"/>
                                        </p:tgtEl>
                                        <p:attrNameLst>
                                          <p:attrName>style.visibility</p:attrName>
                                        </p:attrNameLst>
                                      </p:cBhvr>
                                      <p:to>
                                        <p:strVal val="visible"/>
                                      </p:to>
                                    </p:set>
                                    <p:animEffect filter="">
                                      <p:cBhvr>
                                        <p:cTn id="7" dur="1000"/>
                                        <p:tgtEl>
                                          <p:spTgt spid="57353"/>
                                        </p:tgtEl>
                                      </p:cBhvr>
                                    </p:animEffect>
                                    <p:anim calcmode="lin" valueType="num">
                                      <p:cBhvr>
                                        <p:cTn id="8" dur="1000" fill="hold"/>
                                        <p:tgtEl>
                                          <p:spTgt spid="57353"/>
                                        </p:tgtEl>
                                        <p:attrNameLst>
                                          <p:attrName>ppt_x</p:attrName>
                                        </p:attrNameLst>
                                      </p:cBhvr>
                                      <p:tavLst>
                                        <p:tav tm="0">
                                          <p:val>
                                            <p:strVal val="#ppt_x"/>
                                          </p:val>
                                        </p:tav>
                                        <p:tav tm="100000">
                                          <p:val>
                                            <p:strVal val="#ppt_x"/>
                                          </p:val>
                                        </p:tav>
                                      </p:tavLst>
                                    </p:anim>
                                    <p:anim calcmode="lin" valueType="num">
                                      <p:cBhvr>
                                        <p:cTn id="9" dur="1000" fill="hold"/>
                                        <p:tgtEl>
                                          <p:spTgt spid="573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7353">
                                            <p:txEl>
                                              <p:pRg st="0" end="0"/>
                                            </p:txEl>
                                          </p:spTgt>
                                        </p:tgtEl>
                                        <p:attrNameLst>
                                          <p:attrName>style.visibility</p:attrName>
                                        </p:attrNameLst>
                                      </p:cBhvr>
                                      <p:to>
                                        <p:strVal val="visible"/>
                                      </p:to>
                                    </p:set>
                                    <p:anim calcmode="lin" valueType="num">
                                      <p:cBhvr>
                                        <p:cTn id="13" dur="500" fill="hold"/>
                                        <p:tgtEl>
                                          <p:spTgt spid="5735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5735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7353">
                                            <p:txEl>
                                              <p:pRg st="1" end="1"/>
                                            </p:txEl>
                                          </p:spTgt>
                                        </p:tgtEl>
                                        <p:attrNameLst>
                                          <p:attrName>style.visibility</p:attrName>
                                        </p:attrNameLst>
                                      </p:cBhvr>
                                      <p:to>
                                        <p:strVal val="visible"/>
                                      </p:to>
                                    </p:set>
                                    <p:anim calcmode="lin" valueType="num">
                                      <p:cBhvr>
                                        <p:cTn id="18" dur="500" fill="hold"/>
                                        <p:tgtEl>
                                          <p:spTgt spid="5735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5735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7353">
                                            <p:txEl>
                                              <p:pRg st="2" end="2"/>
                                            </p:txEl>
                                          </p:spTgt>
                                        </p:tgtEl>
                                        <p:attrNameLst>
                                          <p:attrName>style.visibility</p:attrName>
                                        </p:attrNameLst>
                                      </p:cBhvr>
                                      <p:to>
                                        <p:strVal val="visible"/>
                                      </p:to>
                                    </p:set>
                                    <p:anim calcmode="lin" valueType="num">
                                      <p:cBhvr>
                                        <p:cTn id="23" dur="500" fill="hold"/>
                                        <p:tgtEl>
                                          <p:spTgt spid="5735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5735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57353">
                                            <p:txEl>
                                              <p:pRg st="3" end="3"/>
                                            </p:txEl>
                                          </p:spTgt>
                                        </p:tgtEl>
                                        <p:attrNameLst>
                                          <p:attrName>style.visibility</p:attrName>
                                        </p:attrNameLst>
                                      </p:cBhvr>
                                      <p:to>
                                        <p:strVal val="visible"/>
                                      </p:to>
                                    </p:set>
                                    <p:anim calcmode="lin" valueType="num">
                                      <p:cBhvr>
                                        <p:cTn id="28" dur="500" fill="hold"/>
                                        <p:tgtEl>
                                          <p:spTgt spid="5735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5735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83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83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837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83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83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83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8377"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gn="ctr">
              <a:lnSpc>
                <a:spcPts val="3200"/>
              </a:lnSpc>
            </a:pPr>
            <a:r>
              <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电工安全操作规程</a:t>
            </a: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58378" name="Picture 10"/>
          <p:cNvPicPr>
            <a:picLocks noChangeAspect="1" noChangeArrowheads="1"/>
          </p:cNvPicPr>
          <p:nvPr/>
        </p:nvPicPr>
        <p:blipFill>
          <a:blip r:embed="rId4"/>
          <a:stretch>
            <a:fillRect/>
          </a:stretch>
        </p:blipFill>
        <p:spPr bwMode="auto">
          <a:xfrm>
            <a:off x="36513" y="1412875"/>
            <a:ext cx="9113837" cy="51149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8377"/>
                                        </p:tgtEl>
                                        <p:attrNameLst>
                                          <p:attrName>style.visibility</p:attrName>
                                        </p:attrNameLst>
                                      </p:cBhvr>
                                      <p:to>
                                        <p:strVal val="visible"/>
                                      </p:to>
                                    </p:set>
                                    <p:animEffect filter="">
                                      <p:cBhvr>
                                        <p:cTn id="7" dur="1000"/>
                                        <p:tgtEl>
                                          <p:spTgt spid="58377"/>
                                        </p:tgtEl>
                                      </p:cBhvr>
                                    </p:animEffect>
                                    <p:anim calcmode="lin" valueType="num">
                                      <p:cBhvr>
                                        <p:cTn id="8" dur="1000" fill="hold"/>
                                        <p:tgtEl>
                                          <p:spTgt spid="58377"/>
                                        </p:tgtEl>
                                        <p:attrNameLst>
                                          <p:attrName>ppt_x</p:attrName>
                                        </p:attrNameLst>
                                      </p:cBhvr>
                                      <p:tavLst>
                                        <p:tav tm="0">
                                          <p:val>
                                            <p:strVal val="#ppt_x"/>
                                          </p:val>
                                        </p:tav>
                                        <p:tav tm="100000">
                                          <p:val>
                                            <p:strVal val="#ppt_x"/>
                                          </p:val>
                                        </p:tav>
                                      </p:tavLst>
                                    </p:anim>
                                    <p:anim calcmode="lin" valueType="num">
                                      <p:cBhvr>
                                        <p:cTn id="9" dur="1000" fill="hold"/>
                                        <p:tgtEl>
                                          <p:spTgt spid="58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8377">
                                            <p:txEl>
                                              <p:pRg st="1" end="1"/>
                                            </p:txEl>
                                          </p:spTgt>
                                        </p:tgtEl>
                                        <p:attrNameLst>
                                          <p:attrName>style.visibility</p:attrName>
                                        </p:attrNameLst>
                                      </p:cBhvr>
                                      <p:to>
                                        <p:strVal val="visible"/>
                                      </p:to>
                                    </p:set>
                                    <p:anim calcmode="lin" valueType="num">
                                      <p:cBhvr>
                                        <p:cTn id="13" dur="500" fill="hold"/>
                                        <p:tgtEl>
                                          <p:spTgt spid="58377">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58377">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8377">
                                            <p:txEl>
                                              <p:pRg st="0" end="0"/>
                                            </p:txEl>
                                          </p:spTgt>
                                        </p:tgtEl>
                                        <p:attrNameLst>
                                          <p:attrName>style.visibility</p:attrName>
                                        </p:attrNameLst>
                                      </p:cBhvr>
                                      <p:to>
                                        <p:strVal val="visible"/>
                                      </p:to>
                                    </p:set>
                                    <p:anim calcmode="lin" valueType="num">
                                      <p:cBhvr>
                                        <p:cTn id="18" dur="500" fill="hold"/>
                                        <p:tgtEl>
                                          <p:spTgt spid="58377">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58377">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8377">
                                            <p:txEl>
                                              <p:pRg st="2" end="2"/>
                                            </p:txEl>
                                          </p:spTgt>
                                        </p:tgtEl>
                                        <p:attrNameLst>
                                          <p:attrName>style.visibility</p:attrName>
                                        </p:attrNameLst>
                                      </p:cBhvr>
                                      <p:to>
                                        <p:strVal val="visible"/>
                                      </p:to>
                                    </p:set>
                                    <p:anim calcmode="lin" valueType="num">
                                      <p:cBhvr>
                                        <p:cTn id="23" dur="500" fill="hold"/>
                                        <p:tgtEl>
                                          <p:spTgt spid="5837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5837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58377">
                                            <p:txEl>
                                              <p:pRg st="3" end="3"/>
                                            </p:txEl>
                                          </p:spTgt>
                                        </p:tgtEl>
                                        <p:attrNameLst>
                                          <p:attrName>style.visibility</p:attrName>
                                        </p:attrNameLst>
                                      </p:cBhvr>
                                      <p:to>
                                        <p:strVal val="visible"/>
                                      </p:to>
                                    </p:set>
                                    <p:anim calcmode="lin" valueType="num">
                                      <p:cBhvr>
                                        <p:cTn id="28" dur="500" fill="hold"/>
                                        <p:tgtEl>
                                          <p:spTgt spid="5837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583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593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593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5939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593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593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594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9401" name="TextBox 14"/>
          <p:cNvSpPr>
            <a:spLocks noChangeArrowheads="1"/>
          </p:cNvSpPr>
          <p:nvPr/>
        </p:nvSpPr>
        <p:spPr bwMode="auto">
          <a:xfrm>
            <a:off x="38100" y="836613"/>
            <a:ext cx="9107488" cy="1628775"/>
          </a:xfrm>
          <a:prstGeom prst="rect">
            <a:avLst/>
          </a:prstGeom>
          <a:noFill/>
          <a:ln w="9525">
            <a:noFill/>
            <a:miter lim="800000"/>
          </a:ln>
        </p:spPr>
        <p:txBody>
          <a:bodyPr>
            <a:spAutoFit/>
          </a:bodyPr>
          <a:lstStyle/>
          <a:p>
            <a:pPr>
              <a:lnSpc>
                <a:spcPts val="25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800">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59402" name="Picture 10"/>
          <p:cNvPicPr>
            <a:picLocks noChangeAspect="1" noChangeArrowheads="1"/>
          </p:cNvPicPr>
          <p:nvPr/>
        </p:nvPicPr>
        <p:blipFill>
          <a:blip r:embed="rId4"/>
          <a:stretch>
            <a:fillRect/>
          </a:stretch>
        </p:blipFill>
        <p:spPr bwMode="auto">
          <a:xfrm>
            <a:off x="36513" y="909638"/>
            <a:ext cx="9051925" cy="568801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59401"/>
                                        </p:tgtEl>
                                        <p:attrNameLst>
                                          <p:attrName>style.visibility</p:attrName>
                                        </p:attrNameLst>
                                      </p:cBhvr>
                                      <p:to>
                                        <p:strVal val="visible"/>
                                      </p:to>
                                    </p:set>
                                    <p:animEffect filter="">
                                      <p:cBhvr>
                                        <p:cTn id="7" dur="1000"/>
                                        <p:tgtEl>
                                          <p:spTgt spid="59401"/>
                                        </p:tgtEl>
                                      </p:cBhvr>
                                    </p:animEffect>
                                    <p:anim calcmode="lin" valueType="num">
                                      <p:cBhvr>
                                        <p:cTn id="8" dur="1000" fill="hold"/>
                                        <p:tgtEl>
                                          <p:spTgt spid="59401"/>
                                        </p:tgtEl>
                                        <p:attrNameLst>
                                          <p:attrName>ppt_x</p:attrName>
                                        </p:attrNameLst>
                                      </p:cBhvr>
                                      <p:tavLst>
                                        <p:tav tm="0">
                                          <p:val>
                                            <p:strVal val="#ppt_x"/>
                                          </p:val>
                                        </p:tav>
                                        <p:tav tm="100000">
                                          <p:val>
                                            <p:strVal val="#ppt_x"/>
                                          </p:val>
                                        </p:tav>
                                      </p:tavLst>
                                    </p:anim>
                                    <p:anim calcmode="lin" valueType="num">
                                      <p:cBhvr>
                                        <p:cTn id="9" dur="1000" fill="hold"/>
                                        <p:tgtEl>
                                          <p:spTgt spid="594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59401"/>
                                        </p:tgtEl>
                                        <p:attrNameLst>
                                          <p:attrName>style.visibility</p:attrName>
                                        </p:attrNameLst>
                                      </p:cBhvr>
                                      <p:to>
                                        <p:strVal val="visible"/>
                                      </p:to>
                                    </p:set>
                                    <p:anim calcmode="lin" valueType="num">
                                      <p:cBhvr>
                                        <p:cTn id="13" dur="500" fill="hold"/>
                                        <p:tgtEl>
                                          <p:spTgt spid="59401"/>
                                        </p:tgtEl>
                                        <p:attrNameLst>
                                          <p:attrName>ppt_x</p:attrName>
                                        </p:attrNameLst>
                                      </p:cBhvr>
                                      <p:tavLst>
                                        <p:tav tm="0">
                                          <p:val>
                                            <p:strVal val="1+#ppt_w/2"/>
                                          </p:val>
                                        </p:tav>
                                        <p:tav tm="100000">
                                          <p:val>
                                            <p:strVal val="#ppt_x"/>
                                          </p:val>
                                        </p:tav>
                                      </p:tavLst>
                                    </p:anim>
                                    <p:anim calcmode="lin" valueType="num">
                                      <p:cBhvr>
                                        <p:cTn id="14" dur="500" fill="hold"/>
                                        <p:tgtEl>
                                          <p:spTgt spid="5940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59401"/>
                                        </p:tgtEl>
                                        <p:attrNameLst>
                                          <p:attrName>style.visibility</p:attrName>
                                        </p:attrNameLst>
                                      </p:cBhvr>
                                      <p:to>
                                        <p:strVal val="visible"/>
                                      </p:to>
                                    </p:set>
                                    <p:anim calcmode="lin" valueType="num">
                                      <p:cBhvr>
                                        <p:cTn id="18" dur="500" fill="hold"/>
                                        <p:tgtEl>
                                          <p:spTgt spid="59401"/>
                                        </p:tgtEl>
                                        <p:attrNameLst>
                                          <p:attrName>ppt_x</p:attrName>
                                        </p:attrNameLst>
                                      </p:cBhvr>
                                      <p:tavLst>
                                        <p:tav tm="0">
                                          <p:val>
                                            <p:strVal val="1+#ppt_w/2"/>
                                          </p:val>
                                        </p:tav>
                                        <p:tav tm="100000">
                                          <p:val>
                                            <p:strVal val="#ppt_x"/>
                                          </p:val>
                                        </p:tav>
                                      </p:tavLst>
                                    </p:anim>
                                    <p:anim calcmode="lin" valueType="num">
                                      <p:cBhvr>
                                        <p:cTn id="19" dur="500" fill="hold"/>
                                        <p:tgtEl>
                                          <p:spTgt spid="5940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59401"/>
                                        </p:tgtEl>
                                        <p:attrNameLst>
                                          <p:attrName>style.visibility</p:attrName>
                                        </p:attrNameLst>
                                      </p:cBhvr>
                                      <p:to>
                                        <p:strVal val="visible"/>
                                      </p:to>
                                    </p:set>
                                    <p:anim calcmode="lin" valueType="num">
                                      <p:cBhvr>
                                        <p:cTn id="23" dur="500" fill="hold"/>
                                        <p:tgtEl>
                                          <p:spTgt spid="59401"/>
                                        </p:tgtEl>
                                        <p:attrNameLst>
                                          <p:attrName>ppt_x</p:attrName>
                                        </p:attrNameLst>
                                      </p:cBhvr>
                                      <p:tavLst>
                                        <p:tav tm="0">
                                          <p:val>
                                            <p:strVal val="1+#ppt_w/2"/>
                                          </p:val>
                                        </p:tav>
                                        <p:tav tm="100000">
                                          <p:val>
                                            <p:strVal val="#ppt_x"/>
                                          </p:val>
                                        </p:tav>
                                      </p:tavLst>
                                    </p:anim>
                                    <p:anim calcmode="lin" valueType="num">
                                      <p:cBhvr>
                                        <p:cTn id="24"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041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042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042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042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042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042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425"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60426" name="Picture 10"/>
          <p:cNvPicPr>
            <a:picLocks noChangeAspect="1" noChangeArrowheads="1"/>
          </p:cNvPicPr>
          <p:nvPr/>
        </p:nvPicPr>
        <p:blipFill>
          <a:blip r:embed="rId4"/>
          <a:stretch>
            <a:fillRect/>
          </a:stretch>
        </p:blipFill>
        <p:spPr bwMode="auto">
          <a:xfrm>
            <a:off x="323850" y="909638"/>
            <a:ext cx="8697913" cy="56165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0425"/>
                                        </p:tgtEl>
                                        <p:attrNameLst>
                                          <p:attrName>style.visibility</p:attrName>
                                        </p:attrNameLst>
                                      </p:cBhvr>
                                      <p:to>
                                        <p:strVal val="visible"/>
                                      </p:to>
                                    </p:set>
                                    <p:animEffect filter="">
                                      <p:cBhvr>
                                        <p:cTn id="7" dur="1000"/>
                                        <p:tgtEl>
                                          <p:spTgt spid="60425"/>
                                        </p:tgtEl>
                                      </p:cBhvr>
                                    </p:animEffect>
                                    <p:anim calcmode="lin" valueType="num">
                                      <p:cBhvr>
                                        <p:cTn id="8" dur="1000" fill="hold"/>
                                        <p:tgtEl>
                                          <p:spTgt spid="60425"/>
                                        </p:tgtEl>
                                        <p:attrNameLst>
                                          <p:attrName>ppt_x</p:attrName>
                                        </p:attrNameLst>
                                      </p:cBhvr>
                                      <p:tavLst>
                                        <p:tav tm="0">
                                          <p:val>
                                            <p:strVal val="#ppt_x"/>
                                          </p:val>
                                        </p:tav>
                                        <p:tav tm="100000">
                                          <p:val>
                                            <p:strVal val="#ppt_x"/>
                                          </p:val>
                                        </p:tav>
                                      </p:tavLst>
                                    </p:anim>
                                    <p:anim calcmode="lin" valueType="num">
                                      <p:cBhvr>
                                        <p:cTn id="9" dur="1000" fill="hold"/>
                                        <p:tgtEl>
                                          <p:spTgt spid="604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0425"/>
                                        </p:tgtEl>
                                        <p:attrNameLst>
                                          <p:attrName>style.visibility</p:attrName>
                                        </p:attrNameLst>
                                      </p:cBhvr>
                                      <p:to>
                                        <p:strVal val="visible"/>
                                      </p:to>
                                    </p:set>
                                    <p:anim calcmode="lin" valueType="num">
                                      <p:cBhvr>
                                        <p:cTn id="13" dur="500" fill="hold"/>
                                        <p:tgtEl>
                                          <p:spTgt spid="60425"/>
                                        </p:tgtEl>
                                        <p:attrNameLst>
                                          <p:attrName>ppt_x</p:attrName>
                                        </p:attrNameLst>
                                      </p:cBhvr>
                                      <p:tavLst>
                                        <p:tav tm="0">
                                          <p:val>
                                            <p:strVal val="1+#ppt_w/2"/>
                                          </p:val>
                                        </p:tav>
                                        <p:tav tm="100000">
                                          <p:val>
                                            <p:strVal val="#ppt_x"/>
                                          </p:val>
                                        </p:tav>
                                      </p:tavLst>
                                    </p:anim>
                                    <p:anim calcmode="lin" valueType="num">
                                      <p:cBhvr>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14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14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144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144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144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144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1449"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五、高处作业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所谓高处作业是指人在一定位置为基准的高处进行的作业。国家标准GB/T3608-2008《高处作业分级》规定：“凡在坠落高度基准面2m以上（含2m）有可能坠落的高处进行的作业，都称为高处作业。”根据这一规定，在建筑业中涉及到高处作业的范围是相当广泛的。在建筑物内作业时，若在2M以上的架子上进行操作，即为高处作业。</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为了便于操作过程中做好防范工作，有效地防止人与物从高处坠落的事故，根据建筑行业的特点，在建筑安装工程施工中，对建筑物和构筑物结构范围以内的各种形式的洞口与临边性质的作业、悬空与攀登作业、操作平台与立体交叉作业，以及在结构主体以外的场地上和通道旁的各类洞、坑、沟、槽等工程的施工作业，只要符合上述条件的，均作为高处作业对待，并加以防护。</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1449"/>
                                        </p:tgtEl>
                                        <p:attrNameLst>
                                          <p:attrName>style.visibility</p:attrName>
                                        </p:attrNameLst>
                                      </p:cBhvr>
                                      <p:to>
                                        <p:strVal val="visible"/>
                                      </p:to>
                                    </p:set>
                                    <p:animEffect filter="">
                                      <p:cBhvr>
                                        <p:cTn id="7" dur="1000"/>
                                        <p:tgtEl>
                                          <p:spTgt spid="61449"/>
                                        </p:tgtEl>
                                      </p:cBhvr>
                                    </p:animEffect>
                                    <p:anim calcmode="lin" valueType="num">
                                      <p:cBhvr>
                                        <p:cTn id="8" dur="1000" fill="hold"/>
                                        <p:tgtEl>
                                          <p:spTgt spid="61449"/>
                                        </p:tgtEl>
                                        <p:attrNameLst>
                                          <p:attrName>ppt_x</p:attrName>
                                        </p:attrNameLst>
                                      </p:cBhvr>
                                      <p:tavLst>
                                        <p:tav tm="0">
                                          <p:val>
                                            <p:strVal val="#ppt_x"/>
                                          </p:val>
                                        </p:tav>
                                        <p:tav tm="100000">
                                          <p:val>
                                            <p:strVal val="#ppt_x"/>
                                          </p:val>
                                        </p:tav>
                                      </p:tavLst>
                                    </p:anim>
                                    <p:anim calcmode="lin" valueType="num">
                                      <p:cBhvr>
                                        <p:cTn id="9" dur="1000" fill="hold"/>
                                        <p:tgtEl>
                                          <p:spTgt spid="614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1449">
                                            <p:txEl>
                                              <p:pRg st="0" end="0"/>
                                            </p:txEl>
                                          </p:spTgt>
                                        </p:tgtEl>
                                        <p:attrNameLst>
                                          <p:attrName>style.visibility</p:attrName>
                                        </p:attrNameLst>
                                      </p:cBhvr>
                                      <p:to>
                                        <p:strVal val="visible"/>
                                      </p:to>
                                    </p:set>
                                    <p:anim calcmode="lin" valueType="num">
                                      <p:cBhvr>
                                        <p:cTn id="13" dur="500" fill="hold"/>
                                        <p:tgtEl>
                                          <p:spTgt spid="6144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6144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1449">
                                            <p:txEl>
                                              <p:pRg st="1" end="1"/>
                                            </p:txEl>
                                          </p:spTgt>
                                        </p:tgtEl>
                                        <p:attrNameLst>
                                          <p:attrName>style.visibility</p:attrName>
                                        </p:attrNameLst>
                                      </p:cBhvr>
                                      <p:to>
                                        <p:strVal val="visible"/>
                                      </p:to>
                                    </p:set>
                                    <p:anim calcmode="lin" valueType="num">
                                      <p:cBhvr>
                                        <p:cTn id="18" dur="500" fill="hold"/>
                                        <p:tgtEl>
                                          <p:spTgt spid="6144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6144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61449">
                                            <p:txEl>
                                              <p:pRg st="2" end="2"/>
                                            </p:txEl>
                                          </p:spTgt>
                                        </p:tgtEl>
                                        <p:attrNameLst>
                                          <p:attrName>style.visibility</p:attrName>
                                        </p:attrNameLst>
                                      </p:cBhvr>
                                      <p:to>
                                        <p:strVal val="visible"/>
                                      </p:to>
                                    </p:set>
                                    <p:anim calcmode="lin" valueType="num">
                                      <p:cBhvr>
                                        <p:cTn id="23" dur="500" fill="hold"/>
                                        <p:tgtEl>
                                          <p:spTgt spid="6144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6144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24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24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24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24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24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24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473" name="TextBox 14"/>
          <p:cNvSpPr>
            <a:spLocks noChangeArrowheads="1"/>
          </p:cNvSpPr>
          <p:nvPr/>
        </p:nvSpPr>
        <p:spPr bwMode="auto">
          <a:xfrm>
            <a:off x="38100" y="836613"/>
            <a:ext cx="9107488" cy="6213475"/>
          </a:xfrm>
          <a:prstGeom prst="rect">
            <a:avLst/>
          </a:prstGeom>
          <a:noFill/>
          <a:ln w="9525">
            <a:noFill/>
            <a:miter lim="800000"/>
          </a:ln>
        </p:spPr>
        <p:txBody>
          <a:bodyPr>
            <a:spAutoFit/>
          </a:bodyPr>
          <a:lstStyle/>
          <a:p>
            <a:pPr>
              <a:lnSpc>
                <a:spcPts val="3000"/>
              </a:lnSpc>
            </a:pPr>
            <a:r>
              <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高处作业的分级：</a:t>
            </a:r>
            <a:r>
              <a:rPr lang="zh-CN" altLang="en-US" sz="36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作业高度在2米至5米时，称为一级高处作业。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作业高度在5米以上至15米时，称为二级高处作业。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作业高度在15米以上至30米时，称为三级高处作业。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作业高度在30米以上时，称为特级高处作业。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高处作业的类别 ：</a:t>
            </a:r>
            <a:endPar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高处作业分为特殊高处作业、工况高处作业和一般高处作业。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特殊高处作业：</a:t>
            </a:r>
            <a:endPar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在阵风风力为6级（风速10.8米/秒）及以上情况下进行的强风高处作业。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在高温或低温环境下进行的异温高处作业。 （夏季或冬季）</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在降雪时进行的雪天高处作业。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在降雨时进行的雨天高处作业。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在室外完全采用人工照明进行的夜间高处作业。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在接近或接触带电体条件下进行的带电高处作业。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在无立足点或无牢靠立足点的条件下进行的悬空高处作业。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2473"/>
                                        </p:tgtEl>
                                        <p:attrNameLst>
                                          <p:attrName>style.visibility</p:attrName>
                                        </p:attrNameLst>
                                      </p:cBhvr>
                                      <p:to>
                                        <p:strVal val="visible"/>
                                      </p:to>
                                    </p:set>
                                    <p:animEffect filter="">
                                      <p:cBhvr>
                                        <p:cTn id="7" dur="1000"/>
                                        <p:tgtEl>
                                          <p:spTgt spid="62473"/>
                                        </p:tgtEl>
                                      </p:cBhvr>
                                    </p:animEffect>
                                    <p:anim calcmode="lin" valueType="num">
                                      <p:cBhvr>
                                        <p:cTn id="8" dur="1000" fill="hold"/>
                                        <p:tgtEl>
                                          <p:spTgt spid="62473"/>
                                        </p:tgtEl>
                                        <p:attrNameLst>
                                          <p:attrName>ppt_x</p:attrName>
                                        </p:attrNameLst>
                                      </p:cBhvr>
                                      <p:tavLst>
                                        <p:tav tm="0">
                                          <p:val>
                                            <p:strVal val="#ppt_x"/>
                                          </p:val>
                                        </p:tav>
                                        <p:tav tm="100000">
                                          <p:val>
                                            <p:strVal val="#ppt_x"/>
                                          </p:val>
                                        </p:tav>
                                      </p:tavLst>
                                    </p:anim>
                                    <p:anim calcmode="lin" valueType="num">
                                      <p:cBhvr>
                                        <p:cTn id="9" dur="1000" fill="hold"/>
                                        <p:tgtEl>
                                          <p:spTgt spid="624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2473">
                                            <p:txEl>
                                              <p:pRg st="1" end="1"/>
                                            </p:txEl>
                                          </p:spTgt>
                                        </p:tgtEl>
                                        <p:attrNameLst>
                                          <p:attrName>style.visibility</p:attrName>
                                        </p:attrNameLst>
                                      </p:cBhvr>
                                      <p:to>
                                        <p:strVal val="visible"/>
                                      </p:to>
                                    </p:set>
                                    <p:anim calcmode="lin" valueType="num">
                                      <p:cBhvr>
                                        <p:cTn id="13" dur="500" fill="hold"/>
                                        <p:tgtEl>
                                          <p:spTgt spid="62473">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6247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2473">
                                            <p:txEl>
                                              <p:pRg st="2" end="2"/>
                                            </p:txEl>
                                          </p:spTgt>
                                        </p:tgtEl>
                                        <p:attrNameLst>
                                          <p:attrName>style.visibility</p:attrName>
                                        </p:attrNameLst>
                                      </p:cBhvr>
                                      <p:to>
                                        <p:strVal val="visible"/>
                                      </p:to>
                                    </p:set>
                                    <p:anim calcmode="lin" valueType="num">
                                      <p:cBhvr>
                                        <p:cTn id="18" dur="500" fill="hold"/>
                                        <p:tgtEl>
                                          <p:spTgt spid="62473">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6247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62473">
                                            <p:txEl>
                                              <p:pRg st="3" end="3"/>
                                            </p:txEl>
                                          </p:spTgt>
                                        </p:tgtEl>
                                        <p:attrNameLst>
                                          <p:attrName>style.visibility</p:attrName>
                                        </p:attrNameLst>
                                      </p:cBhvr>
                                      <p:to>
                                        <p:strVal val="visible"/>
                                      </p:to>
                                    </p:set>
                                    <p:anim calcmode="lin" valueType="num">
                                      <p:cBhvr>
                                        <p:cTn id="23" dur="500" fill="hold"/>
                                        <p:tgtEl>
                                          <p:spTgt spid="62473">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62473">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62473">
                                            <p:txEl>
                                              <p:pRg st="4" end="4"/>
                                            </p:txEl>
                                          </p:spTgt>
                                        </p:tgtEl>
                                        <p:attrNameLst>
                                          <p:attrName>style.visibility</p:attrName>
                                        </p:attrNameLst>
                                      </p:cBhvr>
                                      <p:to>
                                        <p:strVal val="visible"/>
                                      </p:to>
                                    </p:set>
                                    <p:anim calcmode="lin" valueType="num">
                                      <p:cBhvr>
                                        <p:cTn id="28" dur="500" fill="hold"/>
                                        <p:tgtEl>
                                          <p:spTgt spid="62473">
                                            <p:txEl>
                                              <p:pRg st="4" end="4"/>
                                            </p:txEl>
                                          </p:spTgt>
                                        </p:tgtEl>
                                        <p:attrNameLst>
                                          <p:attrName>ppt_x</p:attrName>
                                        </p:attrNameLst>
                                      </p:cBhvr>
                                      <p:tavLst>
                                        <p:tav tm="0">
                                          <p:val>
                                            <p:strVal val="1+#ppt_w/2"/>
                                          </p:val>
                                        </p:tav>
                                        <p:tav tm="100000">
                                          <p:val>
                                            <p:strVal val="#ppt_x"/>
                                          </p:val>
                                        </p:tav>
                                      </p:tavLst>
                                    </p:anim>
                                    <p:anim calcmode="lin" valueType="num">
                                      <p:cBhvr>
                                        <p:cTn id="29" dur="500" fill="hold"/>
                                        <p:tgtEl>
                                          <p:spTgt spid="62473">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62473">
                                            <p:txEl>
                                              <p:pRg st="5" end="5"/>
                                            </p:txEl>
                                          </p:spTgt>
                                        </p:tgtEl>
                                        <p:attrNameLst>
                                          <p:attrName>style.visibility</p:attrName>
                                        </p:attrNameLst>
                                      </p:cBhvr>
                                      <p:to>
                                        <p:strVal val="visible"/>
                                      </p:to>
                                    </p:set>
                                    <p:anim calcmode="lin" valueType="num">
                                      <p:cBhvr>
                                        <p:cTn id="33" dur="500" fill="hold"/>
                                        <p:tgtEl>
                                          <p:spTgt spid="62473">
                                            <p:txEl>
                                              <p:pRg st="5" end="5"/>
                                            </p:txEl>
                                          </p:spTgt>
                                        </p:tgtEl>
                                        <p:attrNameLst>
                                          <p:attrName>ppt_x</p:attrName>
                                        </p:attrNameLst>
                                      </p:cBhvr>
                                      <p:tavLst>
                                        <p:tav tm="0">
                                          <p:val>
                                            <p:strVal val="1+#ppt_w/2"/>
                                          </p:val>
                                        </p:tav>
                                        <p:tav tm="100000">
                                          <p:val>
                                            <p:strVal val="#ppt_x"/>
                                          </p:val>
                                        </p:tav>
                                      </p:tavLst>
                                    </p:anim>
                                    <p:anim calcmode="lin" valueType="num">
                                      <p:cBhvr>
                                        <p:cTn id="34" dur="500" fill="hold"/>
                                        <p:tgtEl>
                                          <p:spTgt spid="62473">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62473">
                                            <p:txEl>
                                              <p:pRg st="6" end="6"/>
                                            </p:txEl>
                                          </p:spTgt>
                                        </p:tgtEl>
                                        <p:attrNameLst>
                                          <p:attrName>style.visibility</p:attrName>
                                        </p:attrNameLst>
                                      </p:cBhvr>
                                      <p:to>
                                        <p:strVal val="visible"/>
                                      </p:to>
                                    </p:set>
                                    <p:anim calcmode="lin" valueType="num">
                                      <p:cBhvr>
                                        <p:cTn id="38" dur="500" fill="hold"/>
                                        <p:tgtEl>
                                          <p:spTgt spid="62473">
                                            <p:txEl>
                                              <p:pRg st="6" end="6"/>
                                            </p:txEl>
                                          </p:spTgt>
                                        </p:tgtEl>
                                        <p:attrNameLst>
                                          <p:attrName>ppt_x</p:attrName>
                                        </p:attrNameLst>
                                      </p:cBhvr>
                                      <p:tavLst>
                                        <p:tav tm="0">
                                          <p:val>
                                            <p:strVal val="1+#ppt_w/2"/>
                                          </p:val>
                                        </p:tav>
                                        <p:tav tm="100000">
                                          <p:val>
                                            <p:strVal val="#ppt_x"/>
                                          </p:val>
                                        </p:tav>
                                      </p:tavLst>
                                    </p:anim>
                                    <p:anim calcmode="lin" valueType="num">
                                      <p:cBhvr>
                                        <p:cTn id="39" dur="500" fill="hold"/>
                                        <p:tgtEl>
                                          <p:spTgt spid="62473">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62473">
                                            <p:txEl>
                                              <p:pRg st="7" end="7"/>
                                            </p:txEl>
                                          </p:spTgt>
                                        </p:tgtEl>
                                        <p:attrNameLst>
                                          <p:attrName>style.visibility</p:attrName>
                                        </p:attrNameLst>
                                      </p:cBhvr>
                                      <p:to>
                                        <p:strVal val="visible"/>
                                      </p:to>
                                    </p:set>
                                    <p:anim calcmode="lin" valueType="num">
                                      <p:cBhvr>
                                        <p:cTn id="43" dur="500" fill="hold"/>
                                        <p:tgtEl>
                                          <p:spTgt spid="62473">
                                            <p:txEl>
                                              <p:pRg st="7" end="7"/>
                                            </p:txEl>
                                          </p:spTgt>
                                        </p:tgtEl>
                                        <p:attrNameLst>
                                          <p:attrName>ppt_x</p:attrName>
                                        </p:attrNameLst>
                                      </p:cBhvr>
                                      <p:tavLst>
                                        <p:tav tm="0">
                                          <p:val>
                                            <p:strVal val="1+#ppt_w/2"/>
                                          </p:val>
                                        </p:tav>
                                        <p:tav tm="100000">
                                          <p:val>
                                            <p:strVal val="#ppt_x"/>
                                          </p:val>
                                        </p:tav>
                                      </p:tavLst>
                                    </p:anim>
                                    <p:anim calcmode="lin" valueType="num">
                                      <p:cBhvr>
                                        <p:cTn id="44" dur="500" fill="hold"/>
                                        <p:tgtEl>
                                          <p:spTgt spid="62473">
                                            <p:txEl>
                                              <p:pRg st="7" end="7"/>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62473">
                                            <p:txEl>
                                              <p:pRg st="8" end="8"/>
                                            </p:txEl>
                                          </p:spTgt>
                                        </p:tgtEl>
                                        <p:attrNameLst>
                                          <p:attrName>style.visibility</p:attrName>
                                        </p:attrNameLst>
                                      </p:cBhvr>
                                      <p:to>
                                        <p:strVal val="visible"/>
                                      </p:to>
                                    </p:set>
                                    <p:anim calcmode="lin" valueType="num">
                                      <p:cBhvr>
                                        <p:cTn id="48" dur="500" fill="hold"/>
                                        <p:tgtEl>
                                          <p:spTgt spid="62473">
                                            <p:txEl>
                                              <p:pRg st="8" end="8"/>
                                            </p:txEl>
                                          </p:spTgt>
                                        </p:tgtEl>
                                        <p:attrNameLst>
                                          <p:attrName>ppt_x</p:attrName>
                                        </p:attrNameLst>
                                      </p:cBhvr>
                                      <p:tavLst>
                                        <p:tav tm="0">
                                          <p:val>
                                            <p:strVal val="1+#ppt_w/2"/>
                                          </p:val>
                                        </p:tav>
                                        <p:tav tm="100000">
                                          <p:val>
                                            <p:strVal val="#ppt_x"/>
                                          </p:val>
                                        </p:tav>
                                      </p:tavLst>
                                    </p:anim>
                                    <p:anim calcmode="lin" valueType="num">
                                      <p:cBhvr>
                                        <p:cTn id="49" dur="500" fill="hold"/>
                                        <p:tgtEl>
                                          <p:spTgt spid="62473">
                                            <p:txEl>
                                              <p:pRg st="8" end="8"/>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62473">
                                            <p:txEl>
                                              <p:pRg st="9" end="9"/>
                                            </p:txEl>
                                          </p:spTgt>
                                        </p:tgtEl>
                                        <p:attrNameLst>
                                          <p:attrName>style.visibility</p:attrName>
                                        </p:attrNameLst>
                                      </p:cBhvr>
                                      <p:to>
                                        <p:strVal val="visible"/>
                                      </p:to>
                                    </p:set>
                                    <p:anim calcmode="lin" valueType="num">
                                      <p:cBhvr>
                                        <p:cTn id="53" dur="500" fill="hold"/>
                                        <p:tgtEl>
                                          <p:spTgt spid="62473">
                                            <p:txEl>
                                              <p:pRg st="9" end="9"/>
                                            </p:txEl>
                                          </p:spTgt>
                                        </p:tgtEl>
                                        <p:attrNameLst>
                                          <p:attrName>ppt_x</p:attrName>
                                        </p:attrNameLst>
                                      </p:cBhvr>
                                      <p:tavLst>
                                        <p:tav tm="0">
                                          <p:val>
                                            <p:strVal val="1+#ppt_w/2"/>
                                          </p:val>
                                        </p:tav>
                                        <p:tav tm="100000">
                                          <p:val>
                                            <p:strVal val="#ppt_x"/>
                                          </p:val>
                                        </p:tav>
                                      </p:tavLst>
                                    </p:anim>
                                    <p:anim calcmode="lin" valueType="num">
                                      <p:cBhvr>
                                        <p:cTn id="54" dur="500" fill="hold"/>
                                        <p:tgtEl>
                                          <p:spTgt spid="62473">
                                            <p:txEl>
                                              <p:pRg st="9" end="9"/>
                                            </p:txEl>
                                          </p:spTgt>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nodeType="afterEffect">
                                  <p:childTnLst>
                                    <p:set>
                                      <p:cBhvr>
                                        <p:cTn id="57" dur="1" fill="hold">
                                          <p:stCondLst>
                                            <p:cond delay="0"/>
                                          </p:stCondLst>
                                        </p:cTn>
                                        <p:tgtEl>
                                          <p:spTgt spid="62473">
                                            <p:txEl>
                                              <p:pRg st="10" end="10"/>
                                            </p:txEl>
                                          </p:spTgt>
                                        </p:tgtEl>
                                        <p:attrNameLst>
                                          <p:attrName>style.visibility</p:attrName>
                                        </p:attrNameLst>
                                      </p:cBhvr>
                                      <p:to>
                                        <p:strVal val="visible"/>
                                      </p:to>
                                    </p:set>
                                    <p:anim calcmode="lin" valueType="num">
                                      <p:cBhvr>
                                        <p:cTn id="58" dur="500" fill="hold"/>
                                        <p:tgtEl>
                                          <p:spTgt spid="62473">
                                            <p:txEl>
                                              <p:pRg st="10" end="10"/>
                                            </p:txEl>
                                          </p:spTgt>
                                        </p:tgtEl>
                                        <p:attrNameLst>
                                          <p:attrName>ppt_x</p:attrName>
                                        </p:attrNameLst>
                                      </p:cBhvr>
                                      <p:tavLst>
                                        <p:tav tm="0">
                                          <p:val>
                                            <p:strVal val="1+#ppt_w/2"/>
                                          </p:val>
                                        </p:tav>
                                        <p:tav tm="100000">
                                          <p:val>
                                            <p:strVal val="#ppt_x"/>
                                          </p:val>
                                        </p:tav>
                                      </p:tavLst>
                                    </p:anim>
                                    <p:anim calcmode="lin" valueType="num">
                                      <p:cBhvr>
                                        <p:cTn id="59" dur="500" fill="hold"/>
                                        <p:tgtEl>
                                          <p:spTgt spid="62473">
                                            <p:txEl>
                                              <p:pRg st="10" end="10"/>
                                            </p:txEl>
                                          </p:spTgt>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2" presetClass="entr" presetSubtype="2" fill="hold" nodeType="afterEffect">
                                  <p:childTnLst>
                                    <p:set>
                                      <p:cBhvr>
                                        <p:cTn id="62" dur="1" fill="hold">
                                          <p:stCondLst>
                                            <p:cond delay="0"/>
                                          </p:stCondLst>
                                        </p:cTn>
                                        <p:tgtEl>
                                          <p:spTgt spid="62473">
                                            <p:txEl>
                                              <p:pRg st="11" end="11"/>
                                            </p:txEl>
                                          </p:spTgt>
                                        </p:tgtEl>
                                        <p:attrNameLst>
                                          <p:attrName>style.visibility</p:attrName>
                                        </p:attrNameLst>
                                      </p:cBhvr>
                                      <p:to>
                                        <p:strVal val="visible"/>
                                      </p:to>
                                    </p:set>
                                    <p:anim calcmode="lin" valueType="num">
                                      <p:cBhvr>
                                        <p:cTn id="63" dur="500" fill="hold"/>
                                        <p:tgtEl>
                                          <p:spTgt spid="62473">
                                            <p:txEl>
                                              <p:pRg st="11" end="11"/>
                                            </p:txEl>
                                          </p:spTgt>
                                        </p:tgtEl>
                                        <p:attrNameLst>
                                          <p:attrName>ppt_x</p:attrName>
                                        </p:attrNameLst>
                                      </p:cBhvr>
                                      <p:tavLst>
                                        <p:tav tm="0">
                                          <p:val>
                                            <p:strVal val="1+#ppt_w/2"/>
                                          </p:val>
                                        </p:tav>
                                        <p:tav tm="100000">
                                          <p:val>
                                            <p:strVal val="#ppt_x"/>
                                          </p:val>
                                        </p:tav>
                                      </p:tavLst>
                                    </p:anim>
                                    <p:anim calcmode="lin" valueType="num">
                                      <p:cBhvr>
                                        <p:cTn id="64" dur="500" fill="hold"/>
                                        <p:tgtEl>
                                          <p:spTgt spid="62473">
                                            <p:txEl>
                                              <p:pRg st="11" end="11"/>
                                            </p:txEl>
                                          </p:spTgt>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ID="2" presetClass="entr" presetSubtype="2" fill="hold" nodeType="afterEffect">
                                  <p:childTnLst>
                                    <p:set>
                                      <p:cBhvr>
                                        <p:cTn id="67" dur="1" fill="hold">
                                          <p:stCondLst>
                                            <p:cond delay="0"/>
                                          </p:stCondLst>
                                        </p:cTn>
                                        <p:tgtEl>
                                          <p:spTgt spid="62473">
                                            <p:txEl>
                                              <p:pRg st="12" end="12"/>
                                            </p:txEl>
                                          </p:spTgt>
                                        </p:tgtEl>
                                        <p:attrNameLst>
                                          <p:attrName>style.visibility</p:attrName>
                                        </p:attrNameLst>
                                      </p:cBhvr>
                                      <p:to>
                                        <p:strVal val="visible"/>
                                      </p:to>
                                    </p:set>
                                    <p:anim calcmode="lin" valueType="num">
                                      <p:cBhvr>
                                        <p:cTn id="68" dur="500" fill="hold"/>
                                        <p:tgtEl>
                                          <p:spTgt spid="62473">
                                            <p:txEl>
                                              <p:pRg st="12" end="12"/>
                                            </p:txEl>
                                          </p:spTgt>
                                        </p:tgtEl>
                                        <p:attrNameLst>
                                          <p:attrName>ppt_x</p:attrName>
                                        </p:attrNameLst>
                                      </p:cBhvr>
                                      <p:tavLst>
                                        <p:tav tm="0">
                                          <p:val>
                                            <p:strVal val="1+#ppt_w/2"/>
                                          </p:val>
                                        </p:tav>
                                        <p:tav tm="100000">
                                          <p:val>
                                            <p:strVal val="#ppt_x"/>
                                          </p:val>
                                        </p:tav>
                                      </p:tavLst>
                                    </p:anim>
                                    <p:anim calcmode="lin" valueType="num">
                                      <p:cBhvr>
                                        <p:cTn id="69" dur="500" fill="hold"/>
                                        <p:tgtEl>
                                          <p:spTgt spid="62473">
                                            <p:txEl>
                                              <p:pRg st="12" end="12"/>
                                            </p:txEl>
                                          </p:spTgt>
                                        </p:tgtEl>
                                        <p:attrNameLst>
                                          <p:attrName>ppt_y</p:attrName>
                                        </p:attrNameLst>
                                      </p:cBhvr>
                                      <p:tavLst>
                                        <p:tav tm="0">
                                          <p:val>
                                            <p:strVal val="#ppt_y"/>
                                          </p:val>
                                        </p:tav>
                                        <p:tav tm="100000">
                                          <p:val>
                                            <p:strVal val="#ppt_y"/>
                                          </p:val>
                                        </p:tav>
                                      </p:tavLst>
                                    </p:anim>
                                  </p:childTnLst>
                                </p:cTn>
                              </p:par>
                            </p:childTnLst>
                          </p:cTn>
                        </p:par>
                        <p:par>
                          <p:cTn id="70" fill="hold">
                            <p:stCondLst>
                              <p:cond delay="7000"/>
                            </p:stCondLst>
                            <p:childTnLst>
                              <p:par>
                                <p:cTn id="71" presetID="2" presetClass="entr" presetSubtype="2" fill="hold" nodeType="afterEffect">
                                  <p:childTnLst>
                                    <p:set>
                                      <p:cBhvr>
                                        <p:cTn id="72" dur="1" fill="hold">
                                          <p:stCondLst>
                                            <p:cond delay="0"/>
                                          </p:stCondLst>
                                        </p:cTn>
                                        <p:tgtEl>
                                          <p:spTgt spid="62473">
                                            <p:txEl>
                                              <p:pRg st="13" end="13"/>
                                            </p:txEl>
                                          </p:spTgt>
                                        </p:tgtEl>
                                        <p:attrNameLst>
                                          <p:attrName>style.visibility</p:attrName>
                                        </p:attrNameLst>
                                      </p:cBhvr>
                                      <p:to>
                                        <p:strVal val="visible"/>
                                      </p:to>
                                    </p:set>
                                    <p:anim calcmode="lin" valueType="num">
                                      <p:cBhvr>
                                        <p:cTn id="73" dur="500" fill="hold"/>
                                        <p:tgtEl>
                                          <p:spTgt spid="62473">
                                            <p:txEl>
                                              <p:pRg st="13" end="13"/>
                                            </p:txEl>
                                          </p:spTgt>
                                        </p:tgtEl>
                                        <p:attrNameLst>
                                          <p:attrName>ppt_x</p:attrName>
                                        </p:attrNameLst>
                                      </p:cBhvr>
                                      <p:tavLst>
                                        <p:tav tm="0">
                                          <p:val>
                                            <p:strVal val="1+#ppt_w/2"/>
                                          </p:val>
                                        </p:tav>
                                        <p:tav tm="100000">
                                          <p:val>
                                            <p:strVal val="#ppt_x"/>
                                          </p:val>
                                        </p:tav>
                                      </p:tavLst>
                                    </p:anim>
                                    <p:anim calcmode="lin" valueType="num">
                                      <p:cBhvr>
                                        <p:cTn id="74" dur="500" fill="hold"/>
                                        <p:tgtEl>
                                          <p:spTgt spid="62473">
                                            <p:txEl>
                                              <p:pRg st="13" end="13"/>
                                            </p:txEl>
                                          </p:spTgt>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2" fill="hold" nodeType="afterEffect">
                                  <p:childTnLst>
                                    <p:set>
                                      <p:cBhvr>
                                        <p:cTn id="77" dur="1" fill="hold">
                                          <p:stCondLst>
                                            <p:cond delay="0"/>
                                          </p:stCondLst>
                                        </p:cTn>
                                        <p:tgtEl>
                                          <p:spTgt spid="62473">
                                            <p:txEl>
                                              <p:pRg st="14" end="14"/>
                                            </p:txEl>
                                          </p:spTgt>
                                        </p:tgtEl>
                                        <p:attrNameLst>
                                          <p:attrName>style.visibility</p:attrName>
                                        </p:attrNameLst>
                                      </p:cBhvr>
                                      <p:to>
                                        <p:strVal val="visible"/>
                                      </p:to>
                                    </p:set>
                                    <p:anim calcmode="lin" valueType="num">
                                      <p:cBhvr>
                                        <p:cTn id="78" dur="500" fill="hold"/>
                                        <p:tgtEl>
                                          <p:spTgt spid="62473">
                                            <p:txEl>
                                              <p:pRg st="14" end="14"/>
                                            </p:txEl>
                                          </p:spTgt>
                                        </p:tgtEl>
                                        <p:attrNameLst>
                                          <p:attrName>ppt_x</p:attrName>
                                        </p:attrNameLst>
                                      </p:cBhvr>
                                      <p:tavLst>
                                        <p:tav tm="0">
                                          <p:val>
                                            <p:strVal val="1+#ppt_w/2"/>
                                          </p:val>
                                        </p:tav>
                                        <p:tav tm="100000">
                                          <p:val>
                                            <p:strVal val="#ppt_x"/>
                                          </p:val>
                                        </p:tav>
                                      </p:tavLst>
                                    </p:anim>
                                    <p:anim calcmode="lin" valueType="num">
                                      <p:cBhvr>
                                        <p:cTn id="79" dur="500" fill="hold"/>
                                        <p:tgtEl>
                                          <p:spTgt spid="62473">
                                            <p:txEl>
                                              <p:pRg st="14" end="14"/>
                                            </p:txEl>
                                          </p:spTgt>
                                        </p:tgtEl>
                                        <p:attrNameLst>
                                          <p:attrName>ppt_y</p:attrName>
                                        </p:attrNameLst>
                                      </p:cBhvr>
                                      <p:tavLst>
                                        <p:tav tm="0">
                                          <p:val>
                                            <p:strVal val="#ppt_y"/>
                                          </p:val>
                                        </p:tav>
                                        <p:tav tm="100000">
                                          <p:val>
                                            <p:strVal val="#ppt_y"/>
                                          </p:val>
                                        </p:tav>
                                      </p:tavLst>
                                    </p:anim>
                                  </p:childTnLst>
                                </p:cTn>
                              </p:par>
                            </p:childTnLst>
                          </p:cTn>
                        </p:par>
                        <p:par>
                          <p:cTn id="80" fill="hold">
                            <p:stCondLst>
                              <p:cond delay="8000"/>
                            </p:stCondLst>
                            <p:childTnLst>
                              <p:par>
                                <p:cTn id="81" presetID="2" presetClass="entr" presetSubtype="2" fill="hold" nodeType="afterEffect">
                                  <p:childTnLst>
                                    <p:set>
                                      <p:cBhvr>
                                        <p:cTn id="82" dur="1" fill="hold">
                                          <p:stCondLst>
                                            <p:cond delay="0"/>
                                          </p:stCondLst>
                                        </p:cTn>
                                        <p:tgtEl>
                                          <p:spTgt spid="62473">
                                            <p:txEl>
                                              <p:pRg st="0" end="0"/>
                                            </p:txEl>
                                          </p:spTgt>
                                        </p:tgtEl>
                                        <p:attrNameLst>
                                          <p:attrName>style.visibility</p:attrName>
                                        </p:attrNameLst>
                                      </p:cBhvr>
                                      <p:to>
                                        <p:strVal val="visible"/>
                                      </p:to>
                                    </p:set>
                                    <p:anim calcmode="lin" valueType="num">
                                      <p:cBhvr>
                                        <p:cTn id="83" dur="500" fill="hold"/>
                                        <p:tgtEl>
                                          <p:spTgt spid="62473">
                                            <p:txEl>
                                              <p:pRg st="0" end="0"/>
                                            </p:txEl>
                                          </p:spTgt>
                                        </p:tgtEl>
                                        <p:attrNameLst>
                                          <p:attrName>ppt_x</p:attrName>
                                        </p:attrNameLst>
                                      </p:cBhvr>
                                      <p:tavLst>
                                        <p:tav tm="0">
                                          <p:val>
                                            <p:strVal val="1+#ppt_w/2"/>
                                          </p:val>
                                        </p:tav>
                                        <p:tav tm="100000">
                                          <p:val>
                                            <p:strVal val="#ppt_x"/>
                                          </p:val>
                                        </p:tav>
                                      </p:tavLst>
                                    </p:anim>
                                    <p:anim calcmode="lin" valueType="num">
                                      <p:cBhvr>
                                        <p:cTn id="84" dur="500" fill="hold"/>
                                        <p:tgtEl>
                                          <p:spTgt spid="624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21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22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22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22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22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22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9225" name="TextBox 14"/>
          <p:cNvSpPr>
            <a:spLocks noChangeArrowheads="1"/>
          </p:cNvSpPr>
          <p:nvPr/>
        </p:nvSpPr>
        <p:spPr bwMode="auto">
          <a:xfrm>
            <a:off x="34925" y="836613"/>
            <a:ext cx="9074150" cy="4981575"/>
          </a:xfrm>
          <a:prstGeom prst="rect">
            <a:avLst/>
          </a:prstGeom>
          <a:noFill/>
          <a:ln w="9525">
            <a:noFill/>
            <a:miter lim="800000"/>
          </a:ln>
        </p:spPr>
        <p:txBody>
          <a:bodyPr>
            <a:spAutoFit/>
          </a:bodyPr>
          <a:lstStyle/>
          <a:p>
            <a:pPr>
              <a:lnSpc>
                <a:spcPts val="35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3、合法拒绝权</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000" b="1">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第五十一条规定：从业人员有权拒绝违章指挥和强令冒险作业。  生产经营单位不得因从业人员对本单位安全生产工作拒绝违章指挥、强令冒险作业而降低其工资、福利等待遇或者解除与其订立的劳动合同。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4、遇险停止、撤离权</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第五十二条规定：从业人员发现直接危及人身安全的紧急情况时，有权停止作业或者在采取可能的应急措施后撤离作业场所。</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生产经营单位不得因从业人员在前款紧急情况下停止作业或者采取紧急撤离措施而降低其工资、福利等待遇或者解除与其订立的劳动合同。</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225"/>
                                        </p:tgtEl>
                                        <p:attrNameLst>
                                          <p:attrName>style.visibility</p:attrName>
                                        </p:attrNameLst>
                                      </p:cBhvr>
                                      <p:to>
                                        <p:strVal val="visible"/>
                                      </p:to>
                                    </p:set>
                                    <p:animEffect filter="">
                                      <p:cBhvr>
                                        <p:cTn id="7" dur="1000"/>
                                        <p:tgtEl>
                                          <p:spTgt spid="9225"/>
                                        </p:tgtEl>
                                      </p:cBhvr>
                                    </p:animEffect>
                                    <p:anim calcmode="lin" valueType="num">
                                      <p:cBhvr>
                                        <p:cTn id="8" dur="1000" fill="hold"/>
                                        <p:tgtEl>
                                          <p:spTgt spid="9225"/>
                                        </p:tgtEl>
                                        <p:attrNameLst>
                                          <p:attrName>ppt_x</p:attrName>
                                        </p:attrNameLst>
                                      </p:cBhvr>
                                      <p:tavLst>
                                        <p:tav tm="0">
                                          <p:val>
                                            <p:strVal val="#ppt_x"/>
                                          </p:val>
                                        </p:tav>
                                        <p:tav tm="100000">
                                          <p:val>
                                            <p:strVal val="#ppt_x"/>
                                          </p:val>
                                        </p:tav>
                                      </p:tavLst>
                                    </p:anim>
                                    <p:anim calcmode="lin" valueType="num">
                                      <p:cBhvr>
                                        <p:cTn id="9" dur="1000" fill="hold"/>
                                        <p:tgtEl>
                                          <p:spTgt spid="92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225">
                                            <p:txEl>
                                              <p:pRg st="0" end="0"/>
                                            </p:txEl>
                                          </p:spTgt>
                                        </p:tgtEl>
                                        <p:attrNameLst>
                                          <p:attrName>style.visibility</p:attrName>
                                        </p:attrNameLst>
                                      </p:cBhvr>
                                      <p:to>
                                        <p:strVal val="visible"/>
                                      </p:to>
                                    </p:set>
                                    <p:anim calcmode="lin" valueType="num">
                                      <p:cBhvr>
                                        <p:cTn id="13" dur="500" fill="hold"/>
                                        <p:tgtEl>
                                          <p:spTgt spid="922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22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225">
                                            <p:txEl>
                                              <p:pRg st="1" end="1"/>
                                            </p:txEl>
                                          </p:spTgt>
                                        </p:tgtEl>
                                        <p:attrNameLst>
                                          <p:attrName>style.visibility</p:attrName>
                                        </p:attrNameLst>
                                      </p:cBhvr>
                                      <p:to>
                                        <p:strVal val="visible"/>
                                      </p:to>
                                    </p:set>
                                    <p:anim calcmode="lin" valueType="num">
                                      <p:cBhvr>
                                        <p:cTn id="18" dur="500" fill="hold"/>
                                        <p:tgtEl>
                                          <p:spTgt spid="922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922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9225">
                                            <p:txEl>
                                              <p:pRg st="2" end="2"/>
                                            </p:txEl>
                                          </p:spTgt>
                                        </p:tgtEl>
                                        <p:attrNameLst>
                                          <p:attrName>style.visibility</p:attrName>
                                        </p:attrNameLst>
                                      </p:cBhvr>
                                      <p:to>
                                        <p:strVal val="visible"/>
                                      </p:to>
                                    </p:set>
                                    <p:anim calcmode="lin" valueType="num">
                                      <p:cBhvr>
                                        <p:cTn id="23" dur="500" fill="hold"/>
                                        <p:tgtEl>
                                          <p:spTgt spid="922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922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fill="hold"/>
                                        <p:tgtEl>
                                          <p:spTgt spid="922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922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9225">
                                            <p:txEl>
                                              <p:pRg st="4" end="4"/>
                                            </p:txEl>
                                          </p:spTgt>
                                        </p:tgtEl>
                                        <p:attrNameLst>
                                          <p:attrName>style.visibility</p:attrName>
                                        </p:attrNameLst>
                                      </p:cBhvr>
                                      <p:to>
                                        <p:strVal val="visible"/>
                                      </p:to>
                                    </p:set>
                                    <p:anim calcmode="lin" valueType="num">
                                      <p:cBhvr>
                                        <p:cTn id="33" dur="500" fill="hold"/>
                                        <p:tgtEl>
                                          <p:spTgt spid="922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922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349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349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349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349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349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349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3497"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nSpc>
                <a:spcPts val="3200"/>
              </a:lnSpc>
            </a:pPr>
            <a:r>
              <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工况高处作业：</a:t>
            </a: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在坡度大于45度的斜坡上面进行的高处作业。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gn="ctr">
              <a:lnSpc>
                <a:spcPts val="32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在升降（吊装）口、坑、井、池、沟、洞等上面或附近进行的高处作业。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gn="ctr">
              <a:lnSpc>
                <a:spcPts val="32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在易燃、易爆、易中毒、易灼伤的区域或转动设备附近进行的高处作业。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在无平台、无护栏的塔、罐等容器、设备及架空管道上进行的高处作业。 </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在塔、罐等设备内进行的有限空间高处作业。</a:t>
            </a:r>
            <a:endPar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一般高处作业： </a:t>
            </a:r>
            <a:endParaRPr lang="zh-CN" altLang="en-US" sz="24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除特殊高处作业和工况高处作业以外的高处作业。</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以下就是从事高处作业的人员应该严格执行的安全操作规程：</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3497"/>
                                        </p:tgtEl>
                                        <p:attrNameLst>
                                          <p:attrName>style.visibility</p:attrName>
                                        </p:attrNameLst>
                                      </p:cBhvr>
                                      <p:to>
                                        <p:strVal val="visible"/>
                                      </p:to>
                                    </p:set>
                                    <p:animEffect filter="">
                                      <p:cBhvr>
                                        <p:cTn id="7" dur="1000"/>
                                        <p:tgtEl>
                                          <p:spTgt spid="63497"/>
                                        </p:tgtEl>
                                      </p:cBhvr>
                                    </p:animEffect>
                                    <p:anim calcmode="lin" valueType="num">
                                      <p:cBhvr>
                                        <p:cTn id="8" dur="1000" fill="hold"/>
                                        <p:tgtEl>
                                          <p:spTgt spid="63497"/>
                                        </p:tgtEl>
                                        <p:attrNameLst>
                                          <p:attrName>ppt_x</p:attrName>
                                        </p:attrNameLst>
                                      </p:cBhvr>
                                      <p:tavLst>
                                        <p:tav tm="0">
                                          <p:val>
                                            <p:strVal val="#ppt_x"/>
                                          </p:val>
                                        </p:tav>
                                        <p:tav tm="100000">
                                          <p:val>
                                            <p:strVal val="#ppt_x"/>
                                          </p:val>
                                        </p:tav>
                                      </p:tavLst>
                                    </p:anim>
                                    <p:anim calcmode="lin" valueType="num">
                                      <p:cBhvr>
                                        <p:cTn id="9" dur="1000" fill="hold"/>
                                        <p:tgtEl>
                                          <p:spTgt spid="634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3497">
                                            <p:txEl>
                                              <p:pRg st="7" end="7"/>
                                            </p:txEl>
                                          </p:spTgt>
                                        </p:tgtEl>
                                        <p:attrNameLst>
                                          <p:attrName>style.visibility</p:attrName>
                                        </p:attrNameLst>
                                      </p:cBhvr>
                                      <p:to>
                                        <p:strVal val="visible"/>
                                      </p:to>
                                    </p:set>
                                    <p:anim calcmode="lin" valueType="num">
                                      <p:cBhvr>
                                        <p:cTn id="13" dur="500" fill="hold"/>
                                        <p:tgtEl>
                                          <p:spTgt spid="63497">
                                            <p:txEl>
                                              <p:pRg st="7" end="7"/>
                                            </p:txEl>
                                          </p:spTgt>
                                        </p:tgtEl>
                                        <p:attrNameLst>
                                          <p:attrName>ppt_x</p:attrName>
                                        </p:attrNameLst>
                                      </p:cBhvr>
                                      <p:tavLst>
                                        <p:tav tm="0">
                                          <p:val>
                                            <p:strVal val="1+#ppt_w/2"/>
                                          </p:val>
                                        </p:tav>
                                        <p:tav tm="100000">
                                          <p:val>
                                            <p:strVal val="#ppt_x"/>
                                          </p:val>
                                        </p:tav>
                                      </p:tavLst>
                                    </p:anim>
                                    <p:anim calcmode="lin" valueType="num">
                                      <p:cBhvr>
                                        <p:cTn id="14" dur="500" fill="hold"/>
                                        <p:tgtEl>
                                          <p:spTgt spid="63497">
                                            <p:txEl>
                                              <p:pRg st="7" end="7"/>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3497">
                                            <p:txEl>
                                              <p:pRg st="8" end="8"/>
                                            </p:txEl>
                                          </p:spTgt>
                                        </p:tgtEl>
                                        <p:attrNameLst>
                                          <p:attrName>style.visibility</p:attrName>
                                        </p:attrNameLst>
                                      </p:cBhvr>
                                      <p:to>
                                        <p:strVal val="visible"/>
                                      </p:to>
                                    </p:set>
                                    <p:anim calcmode="lin" valueType="num">
                                      <p:cBhvr>
                                        <p:cTn id="18" dur="500" fill="hold"/>
                                        <p:tgtEl>
                                          <p:spTgt spid="63497">
                                            <p:txEl>
                                              <p:pRg st="8" end="8"/>
                                            </p:txEl>
                                          </p:spTgt>
                                        </p:tgtEl>
                                        <p:attrNameLst>
                                          <p:attrName>ppt_x</p:attrName>
                                        </p:attrNameLst>
                                      </p:cBhvr>
                                      <p:tavLst>
                                        <p:tav tm="0">
                                          <p:val>
                                            <p:strVal val="1+#ppt_w/2"/>
                                          </p:val>
                                        </p:tav>
                                        <p:tav tm="100000">
                                          <p:val>
                                            <p:strVal val="#ppt_x"/>
                                          </p:val>
                                        </p:tav>
                                      </p:tavLst>
                                    </p:anim>
                                    <p:anim calcmode="lin" valueType="num">
                                      <p:cBhvr>
                                        <p:cTn id="19" dur="500" fill="hold"/>
                                        <p:tgtEl>
                                          <p:spTgt spid="63497">
                                            <p:txEl>
                                              <p:pRg st="8" end="8"/>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63497">
                                            <p:txEl>
                                              <p:pRg st="9" end="9"/>
                                            </p:txEl>
                                          </p:spTgt>
                                        </p:tgtEl>
                                        <p:attrNameLst>
                                          <p:attrName>style.visibility</p:attrName>
                                        </p:attrNameLst>
                                      </p:cBhvr>
                                      <p:to>
                                        <p:strVal val="visible"/>
                                      </p:to>
                                    </p:set>
                                    <p:anim calcmode="lin" valueType="num">
                                      <p:cBhvr>
                                        <p:cTn id="23" dur="500" fill="hold"/>
                                        <p:tgtEl>
                                          <p:spTgt spid="63497">
                                            <p:txEl>
                                              <p:pRg st="9" end="9"/>
                                            </p:txEl>
                                          </p:spTgt>
                                        </p:tgtEl>
                                        <p:attrNameLst>
                                          <p:attrName>ppt_x</p:attrName>
                                        </p:attrNameLst>
                                      </p:cBhvr>
                                      <p:tavLst>
                                        <p:tav tm="0">
                                          <p:val>
                                            <p:strVal val="1+#ppt_w/2"/>
                                          </p:val>
                                        </p:tav>
                                        <p:tav tm="100000">
                                          <p:val>
                                            <p:strVal val="#ppt_x"/>
                                          </p:val>
                                        </p:tav>
                                      </p:tavLst>
                                    </p:anim>
                                    <p:anim calcmode="lin" valueType="num">
                                      <p:cBhvr>
                                        <p:cTn id="24" dur="500" fill="hold"/>
                                        <p:tgtEl>
                                          <p:spTgt spid="63497">
                                            <p:txEl>
                                              <p:pRg st="9" end="9"/>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63497">
                                            <p:txEl>
                                              <p:pRg st="0" end="0"/>
                                            </p:txEl>
                                          </p:spTgt>
                                        </p:tgtEl>
                                        <p:attrNameLst>
                                          <p:attrName>style.visibility</p:attrName>
                                        </p:attrNameLst>
                                      </p:cBhvr>
                                      <p:to>
                                        <p:strVal val="visible"/>
                                      </p:to>
                                    </p:set>
                                    <p:anim calcmode="lin" valueType="num">
                                      <p:cBhvr>
                                        <p:cTn id="28" dur="500" fill="hold"/>
                                        <p:tgtEl>
                                          <p:spTgt spid="63497">
                                            <p:txEl>
                                              <p:pRg st="0" end="0"/>
                                            </p:txEl>
                                          </p:spTgt>
                                        </p:tgtEl>
                                        <p:attrNameLst>
                                          <p:attrName>ppt_x</p:attrName>
                                        </p:attrNameLst>
                                      </p:cBhvr>
                                      <p:tavLst>
                                        <p:tav tm="0">
                                          <p:val>
                                            <p:strVal val="1+#ppt_w/2"/>
                                          </p:val>
                                        </p:tav>
                                        <p:tav tm="100000">
                                          <p:val>
                                            <p:strVal val="#ppt_x"/>
                                          </p:val>
                                        </p:tav>
                                      </p:tavLst>
                                    </p:anim>
                                    <p:anim calcmode="lin" valueType="num">
                                      <p:cBhvr>
                                        <p:cTn id="29" dur="500" fill="hold"/>
                                        <p:tgtEl>
                                          <p:spTgt spid="63497">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63497">
                                            <p:txEl>
                                              <p:pRg st="1" end="1"/>
                                            </p:txEl>
                                          </p:spTgt>
                                        </p:tgtEl>
                                        <p:attrNameLst>
                                          <p:attrName>style.visibility</p:attrName>
                                        </p:attrNameLst>
                                      </p:cBhvr>
                                      <p:to>
                                        <p:strVal val="visible"/>
                                      </p:to>
                                    </p:set>
                                    <p:anim calcmode="lin" valueType="num">
                                      <p:cBhvr>
                                        <p:cTn id="33" dur="500" fill="hold"/>
                                        <p:tgtEl>
                                          <p:spTgt spid="63497">
                                            <p:txEl>
                                              <p:pRg st="1" end="1"/>
                                            </p:txEl>
                                          </p:spTgt>
                                        </p:tgtEl>
                                        <p:attrNameLst>
                                          <p:attrName>ppt_x</p:attrName>
                                        </p:attrNameLst>
                                      </p:cBhvr>
                                      <p:tavLst>
                                        <p:tav tm="0">
                                          <p:val>
                                            <p:strVal val="1+#ppt_w/2"/>
                                          </p:val>
                                        </p:tav>
                                        <p:tav tm="100000">
                                          <p:val>
                                            <p:strVal val="#ppt_x"/>
                                          </p:val>
                                        </p:tav>
                                      </p:tavLst>
                                    </p:anim>
                                    <p:anim calcmode="lin" valueType="num">
                                      <p:cBhvr>
                                        <p:cTn id="34" dur="500" fill="hold"/>
                                        <p:tgtEl>
                                          <p:spTgt spid="63497">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63497">
                                            <p:txEl>
                                              <p:pRg st="2" end="2"/>
                                            </p:txEl>
                                          </p:spTgt>
                                        </p:tgtEl>
                                        <p:attrNameLst>
                                          <p:attrName>style.visibility</p:attrName>
                                        </p:attrNameLst>
                                      </p:cBhvr>
                                      <p:to>
                                        <p:strVal val="visible"/>
                                      </p:to>
                                    </p:set>
                                    <p:anim calcmode="lin" valueType="num">
                                      <p:cBhvr>
                                        <p:cTn id="38" dur="500" fill="hold"/>
                                        <p:tgtEl>
                                          <p:spTgt spid="63497">
                                            <p:txEl>
                                              <p:pRg st="2" end="2"/>
                                            </p:txEl>
                                          </p:spTgt>
                                        </p:tgtEl>
                                        <p:attrNameLst>
                                          <p:attrName>ppt_x</p:attrName>
                                        </p:attrNameLst>
                                      </p:cBhvr>
                                      <p:tavLst>
                                        <p:tav tm="0">
                                          <p:val>
                                            <p:strVal val="1+#ppt_w/2"/>
                                          </p:val>
                                        </p:tav>
                                        <p:tav tm="100000">
                                          <p:val>
                                            <p:strVal val="#ppt_x"/>
                                          </p:val>
                                        </p:tav>
                                      </p:tavLst>
                                    </p:anim>
                                    <p:anim calcmode="lin" valueType="num">
                                      <p:cBhvr>
                                        <p:cTn id="39" dur="500" fill="hold"/>
                                        <p:tgtEl>
                                          <p:spTgt spid="63497">
                                            <p:txEl>
                                              <p:pRg st="2" end="2"/>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63497">
                                            <p:txEl>
                                              <p:pRg st="3" end="3"/>
                                            </p:txEl>
                                          </p:spTgt>
                                        </p:tgtEl>
                                        <p:attrNameLst>
                                          <p:attrName>style.visibility</p:attrName>
                                        </p:attrNameLst>
                                      </p:cBhvr>
                                      <p:to>
                                        <p:strVal val="visible"/>
                                      </p:to>
                                    </p:set>
                                    <p:anim calcmode="lin" valueType="num">
                                      <p:cBhvr>
                                        <p:cTn id="43" dur="500" fill="hold"/>
                                        <p:tgtEl>
                                          <p:spTgt spid="63497">
                                            <p:txEl>
                                              <p:pRg st="3" end="3"/>
                                            </p:txEl>
                                          </p:spTgt>
                                        </p:tgtEl>
                                        <p:attrNameLst>
                                          <p:attrName>ppt_x</p:attrName>
                                        </p:attrNameLst>
                                      </p:cBhvr>
                                      <p:tavLst>
                                        <p:tav tm="0">
                                          <p:val>
                                            <p:strVal val="1+#ppt_w/2"/>
                                          </p:val>
                                        </p:tav>
                                        <p:tav tm="100000">
                                          <p:val>
                                            <p:strVal val="#ppt_x"/>
                                          </p:val>
                                        </p:tav>
                                      </p:tavLst>
                                    </p:anim>
                                    <p:anim calcmode="lin" valueType="num">
                                      <p:cBhvr>
                                        <p:cTn id="44" dur="500" fill="hold"/>
                                        <p:tgtEl>
                                          <p:spTgt spid="63497">
                                            <p:txEl>
                                              <p:pRg st="3" end="3"/>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63497">
                                            <p:txEl>
                                              <p:pRg st="4" end="4"/>
                                            </p:txEl>
                                          </p:spTgt>
                                        </p:tgtEl>
                                        <p:attrNameLst>
                                          <p:attrName>style.visibility</p:attrName>
                                        </p:attrNameLst>
                                      </p:cBhvr>
                                      <p:to>
                                        <p:strVal val="visible"/>
                                      </p:to>
                                    </p:set>
                                    <p:anim calcmode="lin" valueType="num">
                                      <p:cBhvr>
                                        <p:cTn id="48" dur="500" fill="hold"/>
                                        <p:tgtEl>
                                          <p:spTgt spid="63497">
                                            <p:txEl>
                                              <p:pRg st="4" end="4"/>
                                            </p:txEl>
                                          </p:spTgt>
                                        </p:tgtEl>
                                        <p:attrNameLst>
                                          <p:attrName>ppt_x</p:attrName>
                                        </p:attrNameLst>
                                      </p:cBhvr>
                                      <p:tavLst>
                                        <p:tav tm="0">
                                          <p:val>
                                            <p:strVal val="1+#ppt_w/2"/>
                                          </p:val>
                                        </p:tav>
                                        <p:tav tm="100000">
                                          <p:val>
                                            <p:strVal val="#ppt_x"/>
                                          </p:val>
                                        </p:tav>
                                      </p:tavLst>
                                    </p:anim>
                                    <p:anim calcmode="lin" valueType="num">
                                      <p:cBhvr>
                                        <p:cTn id="49" dur="500" fill="hold"/>
                                        <p:tgtEl>
                                          <p:spTgt spid="63497">
                                            <p:txEl>
                                              <p:pRg st="4" end="4"/>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63497">
                                            <p:txEl>
                                              <p:pRg st="5" end="5"/>
                                            </p:txEl>
                                          </p:spTgt>
                                        </p:tgtEl>
                                        <p:attrNameLst>
                                          <p:attrName>style.visibility</p:attrName>
                                        </p:attrNameLst>
                                      </p:cBhvr>
                                      <p:to>
                                        <p:strVal val="visible"/>
                                      </p:to>
                                    </p:set>
                                    <p:anim calcmode="lin" valueType="num">
                                      <p:cBhvr>
                                        <p:cTn id="53" dur="500" fill="hold"/>
                                        <p:tgtEl>
                                          <p:spTgt spid="63497">
                                            <p:txEl>
                                              <p:pRg st="5" end="5"/>
                                            </p:txEl>
                                          </p:spTgt>
                                        </p:tgtEl>
                                        <p:attrNameLst>
                                          <p:attrName>ppt_x</p:attrName>
                                        </p:attrNameLst>
                                      </p:cBhvr>
                                      <p:tavLst>
                                        <p:tav tm="0">
                                          <p:val>
                                            <p:strVal val="1+#ppt_w/2"/>
                                          </p:val>
                                        </p:tav>
                                        <p:tav tm="100000">
                                          <p:val>
                                            <p:strVal val="#ppt_x"/>
                                          </p:val>
                                        </p:tav>
                                      </p:tavLst>
                                    </p:anim>
                                    <p:anim calcmode="lin" valueType="num">
                                      <p:cBhvr>
                                        <p:cTn id="54" dur="500" fill="hold"/>
                                        <p:tgtEl>
                                          <p:spTgt spid="63497">
                                            <p:txEl>
                                              <p:pRg st="5" end="5"/>
                                            </p:txEl>
                                          </p:spTgt>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nodeType="afterEffect">
                                  <p:childTnLst>
                                    <p:set>
                                      <p:cBhvr>
                                        <p:cTn id="57" dur="1" fill="hold">
                                          <p:stCondLst>
                                            <p:cond delay="0"/>
                                          </p:stCondLst>
                                        </p:cTn>
                                        <p:tgtEl>
                                          <p:spTgt spid="63497">
                                            <p:txEl>
                                              <p:pRg st="6" end="6"/>
                                            </p:txEl>
                                          </p:spTgt>
                                        </p:tgtEl>
                                        <p:attrNameLst>
                                          <p:attrName>style.visibility</p:attrName>
                                        </p:attrNameLst>
                                      </p:cBhvr>
                                      <p:to>
                                        <p:strVal val="visible"/>
                                      </p:to>
                                    </p:set>
                                    <p:anim calcmode="lin" valueType="num">
                                      <p:cBhvr>
                                        <p:cTn id="58" dur="500" fill="hold"/>
                                        <p:tgtEl>
                                          <p:spTgt spid="63497">
                                            <p:txEl>
                                              <p:pRg st="6" end="6"/>
                                            </p:txEl>
                                          </p:spTgt>
                                        </p:tgtEl>
                                        <p:attrNameLst>
                                          <p:attrName>ppt_x</p:attrName>
                                        </p:attrNameLst>
                                      </p:cBhvr>
                                      <p:tavLst>
                                        <p:tav tm="0">
                                          <p:val>
                                            <p:strVal val="1+#ppt_w/2"/>
                                          </p:val>
                                        </p:tav>
                                        <p:tav tm="100000">
                                          <p:val>
                                            <p:strVal val="#ppt_x"/>
                                          </p:val>
                                        </p:tav>
                                      </p:tavLst>
                                    </p:anim>
                                    <p:anim calcmode="lin" valueType="num">
                                      <p:cBhvr>
                                        <p:cTn id="59" dur="500" fill="hold"/>
                                        <p:tgtEl>
                                          <p:spTgt spid="6349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451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451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451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451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451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452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4521" name="TextBox 14"/>
          <p:cNvSpPr>
            <a:spLocks noChangeArrowheads="1"/>
          </p:cNvSpPr>
          <p:nvPr/>
        </p:nvSpPr>
        <p:spPr bwMode="auto">
          <a:xfrm>
            <a:off x="38100" y="836613"/>
            <a:ext cx="9107488" cy="904875"/>
          </a:xfrm>
          <a:prstGeom prst="rect">
            <a:avLst/>
          </a:prstGeom>
          <a:noFill/>
          <a:ln w="9525">
            <a:noFill/>
            <a:miter lim="800000"/>
          </a:ln>
        </p:spPr>
        <p:txBody>
          <a:bodyPr>
            <a:spAutoFit/>
          </a:bodyPr>
          <a:lstStyle/>
          <a:p>
            <a:pPr algn="ctr">
              <a:lnSpc>
                <a:spcPts val="3200"/>
              </a:lnSpc>
            </a:pPr>
            <a:r>
              <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高处作业人员操作规程</a:t>
            </a: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64522" name="Picture 10"/>
          <p:cNvPicPr>
            <a:picLocks noChangeAspect="1" noChangeArrowheads="1"/>
          </p:cNvPicPr>
          <p:nvPr/>
        </p:nvPicPr>
        <p:blipFill>
          <a:blip r:embed="rId4"/>
          <a:stretch>
            <a:fillRect/>
          </a:stretch>
        </p:blipFill>
        <p:spPr bwMode="auto">
          <a:xfrm>
            <a:off x="107950" y="1341438"/>
            <a:ext cx="9001125" cy="54483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4521"/>
                                        </p:tgtEl>
                                        <p:attrNameLst>
                                          <p:attrName>style.visibility</p:attrName>
                                        </p:attrNameLst>
                                      </p:cBhvr>
                                      <p:to>
                                        <p:strVal val="visible"/>
                                      </p:to>
                                    </p:set>
                                    <p:animEffect filter="">
                                      <p:cBhvr>
                                        <p:cTn id="7" dur="1000"/>
                                        <p:tgtEl>
                                          <p:spTgt spid="64521"/>
                                        </p:tgtEl>
                                      </p:cBhvr>
                                    </p:animEffect>
                                    <p:anim calcmode="lin" valueType="num">
                                      <p:cBhvr>
                                        <p:cTn id="8" dur="1000" fill="hold"/>
                                        <p:tgtEl>
                                          <p:spTgt spid="64521"/>
                                        </p:tgtEl>
                                        <p:attrNameLst>
                                          <p:attrName>ppt_x</p:attrName>
                                        </p:attrNameLst>
                                      </p:cBhvr>
                                      <p:tavLst>
                                        <p:tav tm="0">
                                          <p:val>
                                            <p:strVal val="#ppt_x"/>
                                          </p:val>
                                        </p:tav>
                                        <p:tav tm="100000">
                                          <p:val>
                                            <p:strVal val="#ppt_x"/>
                                          </p:val>
                                        </p:tav>
                                      </p:tavLst>
                                    </p:anim>
                                    <p:anim calcmode="lin" valueType="num">
                                      <p:cBhvr>
                                        <p:cTn id="9" dur="1000" fill="hold"/>
                                        <p:tgtEl>
                                          <p:spTgt spid="645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4521">
                                            <p:txEl>
                                              <p:pRg st="1" end="1"/>
                                            </p:txEl>
                                          </p:spTgt>
                                        </p:tgtEl>
                                        <p:attrNameLst>
                                          <p:attrName>style.visibility</p:attrName>
                                        </p:attrNameLst>
                                      </p:cBhvr>
                                      <p:to>
                                        <p:strVal val="visible"/>
                                      </p:to>
                                    </p:set>
                                    <p:anim calcmode="lin" valueType="num">
                                      <p:cBhvr>
                                        <p:cTn id="13" dur="500" fill="hold"/>
                                        <p:tgtEl>
                                          <p:spTgt spid="64521">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64521">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4521">
                                            <p:txEl>
                                              <p:pRg st="0" end="0"/>
                                            </p:txEl>
                                          </p:spTgt>
                                        </p:tgtEl>
                                        <p:attrNameLst>
                                          <p:attrName>style.visibility</p:attrName>
                                        </p:attrNameLst>
                                      </p:cBhvr>
                                      <p:to>
                                        <p:strVal val="visible"/>
                                      </p:to>
                                    </p:set>
                                    <p:anim calcmode="lin" valueType="num">
                                      <p:cBhvr>
                                        <p:cTn id="18" dur="500" fill="hold"/>
                                        <p:tgtEl>
                                          <p:spTgt spid="64521">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645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55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55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55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55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55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55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5545" name="TextBox 14"/>
          <p:cNvSpPr>
            <a:spLocks noChangeArrowheads="1"/>
          </p:cNvSpPr>
          <p:nvPr/>
        </p:nvSpPr>
        <p:spPr bwMode="auto">
          <a:xfrm>
            <a:off x="38100" y="836613"/>
            <a:ext cx="9107488" cy="904875"/>
          </a:xfrm>
          <a:prstGeom prst="rect">
            <a:avLst/>
          </a:prstGeom>
          <a:noFill/>
          <a:ln w="9525">
            <a:noFill/>
            <a:miter lim="800000"/>
          </a:ln>
        </p:spPr>
        <p:txBody>
          <a:bodyPr>
            <a:spAutoFit/>
          </a:bodyPr>
          <a:lstStyle/>
          <a:p>
            <a:pPr algn="ctr">
              <a:lnSpc>
                <a:spcPts val="3200"/>
              </a:lnSpc>
            </a:pP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65546" name="Picture 10"/>
          <p:cNvPicPr>
            <a:picLocks noChangeAspect="1" noChangeArrowheads="1"/>
          </p:cNvPicPr>
          <p:nvPr/>
        </p:nvPicPr>
        <p:blipFill>
          <a:blip r:embed="rId4"/>
          <a:stretch>
            <a:fillRect/>
          </a:stretch>
        </p:blipFill>
        <p:spPr bwMode="auto">
          <a:xfrm>
            <a:off x="107950" y="909638"/>
            <a:ext cx="8929688" cy="554513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5545"/>
                                        </p:tgtEl>
                                        <p:attrNameLst>
                                          <p:attrName>style.visibility</p:attrName>
                                        </p:attrNameLst>
                                      </p:cBhvr>
                                      <p:to>
                                        <p:strVal val="visible"/>
                                      </p:to>
                                    </p:set>
                                    <p:animEffect filter="">
                                      <p:cBhvr>
                                        <p:cTn id="7" dur="1000"/>
                                        <p:tgtEl>
                                          <p:spTgt spid="65545"/>
                                        </p:tgtEl>
                                      </p:cBhvr>
                                    </p:animEffect>
                                    <p:anim calcmode="lin" valueType="num">
                                      <p:cBhvr>
                                        <p:cTn id="8" dur="1000" fill="hold"/>
                                        <p:tgtEl>
                                          <p:spTgt spid="65545"/>
                                        </p:tgtEl>
                                        <p:attrNameLst>
                                          <p:attrName>ppt_x</p:attrName>
                                        </p:attrNameLst>
                                      </p:cBhvr>
                                      <p:tavLst>
                                        <p:tav tm="0">
                                          <p:val>
                                            <p:strVal val="#ppt_x"/>
                                          </p:val>
                                        </p:tav>
                                        <p:tav tm="100000">
                                          <p:val>
                                            <p:strVal val="#ppt_x"/>
                                          </p:val>
                                        </p:tav>
                                      </p:tavLst>
                                    </p:anim>
                                    <p:anim calcmode="lin" valueType="num">
                                      <p:cBhvr>
                                        <p:cTn id="9" dur="1000" fill="hold"/>
                                        <p:tgtEl>
                                          <p:spTgt spid="655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5545"/>
                                        </p:tgtEl>
                                        <p:attrNameLst>
                                          <p:attrName>style.visibility</p:attrName>
                                        </p:attrNameLst>
                                      </p:cBhvr>
                                      <p:to>
                                        <p:strVal val="visible"/>
                                      </p:to>
                                    </p:set>
                                    <p:anim calcmode="lin" valueType="num">
                                      <p:cBhvr>
                                        <p:cTn id="13" dur="500" fill="hold"/>
                                        <p:tgtEl>
                                          <p:spTgt spid="65545"/>
                                        </p:tgtEl>
                                        <p:attrNameLst>
                                          <p:attrName>ppt_x</p:attrName>
                                        </p:attrNameLst>
                                      </p:cBhvr>
                                      <p:tavLst>
                                        <p:tav tm="0">
                                          <p:val>
                                            <p:strVal val="1+#ppt_w/2"/>
                                          </p:val>
                                        </p:tav>
                                        <p:tav tm="100000">
                                          <p:val>
                                            <p:strVal val="#ppt_x"/>
                                          </p:val>
                                        </p:tav>
                                      </p:tavLst>
                                    </p:anim>
                                    <p:anim calcmode="lin" valueType="num">
                                      <p:cBhvr>
                                        <p:cTn id="14" dur="500" fill="hold"/>
                                        <p:tgtEl>
                                          <p:spTgt spid="655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65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65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65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65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65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65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6569" name="TextBox 14"/>
          <p:cNvSpPr>
            <a:spLocks noChangeArrowheads="1"/>
          </p:cNvSpPr>
          <p:nvPr/>
        </p:nvSpPr>
        <p:spPr bwMode="auto">
          <a:xfrm>
            <a:off x="38100" y="836613"/>
            <a:ext cx="9107488" cy="904875"/>
          </a:xfrm>
          <a:prstGeom prst="rect">
            <a:avLst/>
          </a:prstGeom>
          <a:noFill/>
          <a:ln w="9525">
            <a:noFill/>
            <a:miter lim="800000"/>
          </a:ln>
        </p:spPr>
        <p:txBody>
          <a:bodyPr>
            <a:spAutoFit/>
          </a:bodyPr>
          <a:lstStyle/>
          <a:p>
            <a:pPr algn="ctr">
              <a:lnSpc>
                <a:spcPts val="3200"/>
              </a:lnSpc>
            </a:pPr>
            <a:r>
              <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安全带的正确使用</a:t>
            </a: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66570" name="Picture 5" descr="自我保护意识1"/>
          <p:cNvPicPr>
            <a:picLocks noChangeAspect="1" noChangeArrowheads="1"/>
          </p:cNvPicPr>
          <p:nvPr/>
        </p:nvPicPr>
        <p:blipFill>
          <a:blip r:embed="rId4">
            <a:grayscl/>
            <a:lum bright="20000" contrast="20000"/>
          </a:blip>
          <a:stretch>
            <a:fillRect/>
          </a:stretch>
        </p:blipFill>
        <p:spPr bwMode="auto">
          <a:xfrm>
            <a:off x="0" y="1412875"/>
            <a:ext cx="9144000" cy="54451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6569"/>
                                        </p:tgtEl>
                                        <p:attrNameLst>
                                          <p:attrName>style.visibility</p:attrName>
                                        </p:attrNameLst>
                                      </p:cBhvr>
                                      <p:to>
                                        <p:strVal val="visible"/>
                                      </p:to>
                                    </p:set>
                                    <p:animEffect filter="">
                                      <p:cBhvr>
                                        <p:cTn id="7" dur="1000"/>
                                        <p:tgtEl>
                                          <p:spTgt spid="66569"/>
                                        </p:tgtEl>
                                      </p:cBhvr>
                                    </p:animEffect>
                                    <p:anim calcmode="lin" valueType="num">
                                      <p:cBhvr>
                                        <p:cTn id="8" dur="1000" fill="hold"/>
                                        <p:tgtEl>
                                          <p:spTgt spid="66569"/>
                                        </p:tgtEl>
                                        <p:attrNameLst>
                                          <p:attrName>ppt_x</p:attrName>
                                        </p:attrNameLst>
                                      </p:cBhvr>
                                      <p:tavLst>
                                        <p:tav tm="0">
                                          <p:val>
                                            <p:strVal val="#ppt_x"/>
                                          </p:val>
                                        </p:tav>
                                        <p:tav tm="100000">
                                          <p:val>
                                            <p:strVal val="#ppt_x"/>
                                          </p:val>
                                        </p:tav>
                                      </p:tavLst>
                                    </p:anim>
                                    <p:anim calcmode="lin" valueType="num">
                                      <p:cBhvr>
                                        <p:cTn id="9" dur="1000" fill="hold"/>
                                        <p:tgtEl>
                                          <p:spTgt spid="665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6569">
                                            <p:txEl>
                                              <p:pRg st="1" end="1"/>
                                            </p:txEl>
                                          </p:spTgt>
                                        </p:tgtEl>
                                        <p:attrNameLst>
                                          <p:attrName>style.visibility</p:attrName>
                                        </p:attrNameLst>
                                      </p:cBhvr>
                                      <p:to>
                                        <p:strVal val="visible"/>
                                      </p:to>
                                    </p:set>
                                    <p:anim calcmode="lin" valueType="num">
                                      <p:cBhvr>
                                        <p:cTn id="13" dur="500" fill="hold"/>
                                        <p:tgtEl>
                                          <p:spTgt spid="66569">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66569">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6569">
                                            <p:txEl>
                                              <p:pRg st="0" end="0"/>
                                            </p:txEl>
                                          </p:spTgt>
                                        </p:tgtEl>
                                        <p:attrNameLst>
                                          <p:attrName>style.visibility</p:attrName>
                                        </p:attrNameLst>
                                      </p:cBhvr>
                                      <p:to>
                                        <p:strVal val="visible"/>
                                      </p:to>
                                    </p:set>
                                    <p:anim calcmode="lin" valueType="num">
                                      <p:cBhvr>
                                        <p:cTn id="18" dur="500" fill="hold"/>
                                        <p:tgtEl>
                                          <p:spTgt spid="66569">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6656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9"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75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75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75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75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75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75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7593" name="TextBox 14"/>
          <p:cNvSpPr>
            <a:spLocks noChangeArrowheads="1"/>
          </p:cNvSpPr>
          <p:nvPr/>
        </p:nvSpPr>
        <p:spPr bwMode="auto">
          <a:xfrm>
            <a:off x="38100" y="836613"/>
            <a:ext cx="9107488" cy="904875"/>
          </a:xfrm>
          <a:prstGeom prst="rect">
            <a:avLst/>
          </a:prstGeom>
          <a:noFill/>
          <a:ln w="9525">
            <a:noFill/>
            <a:miter lim="800000"/>
          </a:ln>
        </p:spPr>
        <p:txBody>
          <a:bodyPr>
            <a:spAutoFit/>
          </a:bodyPr>
          <a:lstStyle/>
          <a:p>
            <a:pPr algn="ctr">
              <a:lnSpc>
                <a:spcPts val="3200"/>
              </a:lnSpc>
            </a:pPr>
            <a:r>
              <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安全网的正确使用</a:t>
            </a:r>
            <a:endParaRPr lang="zh-CN" altLang="en-US" sz="36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67594" name="Picture 4" descr="D:\oa\MRICU\Data\133\ReceivedFiles\周作玲(ZHOUZUOLING)\挑选的图片\钢梁架设防护.JPG"/>
          <p:cNvPicPr>
            <a:picLocks noChangeAspect="1" noChangeArrowheads="1"/>
          </p:cNvPicPr>
          <p:nvPr/>
        </p:nvPicPr>
        <p:blipFill>
          <a:blip r:embed="rId4"/>
          <a:stretch>
            <a:fillRect/>
          </a:stretch>
        </p:blipFill>
        <p:spPr bwMode="auto">
          <a:xfrm>
            <a:off x="611188" y="1485900"/>
            <a:ext cx="7632700" cy="4649788"/>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7593"/>
                                        </p:tgtEl>
                                        <p:attrNameLst>
                                          <p:attrName>style.visibility</p:attrName>
                                        </p:attrNameLst>
                                      </p:cBhvr>
                                      <p:to>
                                        <p:strVal val="visible"/>
                                      </p:to>
                                    </p:set>
                                    <p:animEffect filter="">
                                      <p:cBhvr>
                                        <p:cTn id="7" dur="1000"/>
                                        <p:tgtEl>
                                          <p:spTgt spid="67593"/>
                                        </p:tgtEl>
                                      </p:cBhvr>
                                    </p:animEffect>
                                    <p:anim calcmode="lin" valueType="num">
                                      <p:cBhvr>
                                        <p:cTn id="8" dur="1000" fill="hold"/>
                                        <p:tgtEl>
                                          <p:spTgt spid="67593"/>
                                        </p:tgtEl>
                                        <p:attrNameLst>
                                          <p:attrName>ppt_x</p:attrName>
                                        </p:attrNameLst>
                                      </p:cBhvr>
                                      <p:tavLst>
                                        <p:tav tm="0">
                                          <p:val>
                                            <p:strVal val="#ppt_x"/>
                                          </p:val>
                                        </p:tav>
                                        <p:tav tm="100000">
                                          <p:val>
                                            <p:strVal val="#ppt_x"/>
                                          </p:val>
                                        </p:tav>
                                      </p:tavLst>
                                    </p:anim>
                                    <p:anim calcmode="lin" valueType="num">
                                      <p:cBhvr>
                                        <p:cTn id="9" dur="1000" fill="hold"/>
                                        <p:tgtEl>
                                          <p:spTgt spid="675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7593">
                                            <p:txEl>
                                              <p:pRg st="1" end="1"/>
                                            </p:txEl>
                                          </p:spTgt>
                                        </p:tgtEl>
                                        <p:attrNameLst>
                                          <p:attrName>style.visibility</p:attrName>
                                        </p:attrNameLst>
                                      </p:cBhvr>
                                      <p:to>
                                        <p:strVal val="visible"/>
                                      </p:to>
                                    </p:set>
                                    <p:anim calcmode="lin" valueType="num">
                                      <p:cBhvr>
                                        <p:cTn id="13" dur="500" fill="hold"/>
                                        <p:tgtEl>
                                          <p:spTgt spid="67593">
                                            <p:txEl>
                                              <p:pRg st="1" end="1"/>
                                            </p:txEl>
                                          </p:spTgt>
                                        </p:tgtEl>
                                        <p:attrNameLst>
                                          <p:attrName>ppt_x</p:attrName>
                                        </p:attrNameLst>
                                      </p:cBhvr>
                                      <p:tavLst>
                                        <p:tav tm="0">
                                          <p:val>
                                            <p:strVal val="1+#ppt_w/2"/>
                                          </p:val>
                                        </p:tav>
                                        <p:tav tm="100000">
                                          <p:val>
                                            <p:strVal val="#ppt_x"/>
                                          </p:val>
                                        </p:tav>
                                      </p:tavLst>
                                    </p:anim>
                                    <p:anim calcmode="lin" valueType="num">
                                      <p:cBhvr>
                                        <p:cTn id="14" dur="500" fill="hold"/>
                                        <p:tgtEl>
                                          <p:spTgt spid="6759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7593">
                                            <p:txEl>
                                              <p:pRg st="0" end="0"/>
                                            </p:txEl>
                                          </p:spTgt>
                                        </p:tgtEl>
                                        <p:attrNameLst>
                                          <p:attrName>style.visibility</p:attrName>
                                        </p:attrNameLst>
                                      </p:cBhvr>
                                      <p:to>
                                        <p:strVal val="visible"/>
                                      </p:to>
                                    </p:set>
                                    <p:anim calcmode="lin" valueType="num">
                                      <p:cBhvr>
                                        <p:cTn id="18" dur="500" fill="hold"/>
                                        <p:tgtEl>
                                          <p:spTgt spid="67593">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6759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86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86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861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861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861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861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8617" name="TextBox 14"/>
          <p:cNvSpPr>
            <a:spLocks noChangeArrowheads="1"/>
          </p:cNvSpPr>
          <p:nvPr/>
        </p:nvSpPr>
        <p:spPr bwMode="auto">
          <a:xfrm>
            <a:off x="38100" y="836613"/>
            <a:ext cx="9107488" cy="49688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六、场内运输作业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机动车辆虽然只是在厂内进行运输作业，但如果对安全驾驶和行车安全的重要性认识不足，思想麻痹，违章驾驶，以及管理不善，车辆带病运行等，就会造成车辆伤害事故，这不仅会影响正常生产，还会给企业和职工造成不应有的损失。为此，提高广大驾驶人员的安全意识与技能，是预防车辆伤害及交通事故的首要条件。</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目前，我们白沙沱项目频繁使用的机动车辆有：混凝土罐车、自卸汽车、平板车、机动翻斗车、载重汽车、皮卡车等运输车辆。以下针对的是运输车辆司机的安全：</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8617"/>
                                        </p:tgtEl>
                                        <p:attrNameLst>
                                          <p:attrName>style.visibility</p:attrName>
                                        </p:attrNameLst>
                                      </p:cBhvr>
                                      <p:to>
                                        <p:strVal val="visible"/>
                                      </p:to>
                                    </p:set>
                                    <p:animEffect filter="">
                                      <p:cBhvr>
                                        <p:cTn id="7" dur="1000"/>
                                        <p:tgtEl>
                                          <p:spTgt spid="68617"/>
                                        </p:tgtEl>
                                      </p:cBhvr>
                                    </p:animEffect>
                                    <p:anim calcmode="lin" valueType="num">
                                      <p:cBhvr>
                                        <p:cTn id="8" dur="1000" fill="hold"/>
                                        <p:tgtEl>
                                          <p:spTgt spid="68617"/>
                                        </p:tgtEl>
                                        <p:attrNameLst>
                                          <p:attrName>ppt_x</p:attrName>
                                        </p:attrNameLst>
                                      </p:cBhvr>
                                      <p:tavLst>
                                        <p:tav tm="0">
                                          <p:val>
                                            <p:strVal val="#ppt_x"/>
                                          </p:val>
                                        </p:tav>
                                        <p:tav tm="100000">
                                          <p:val>
                                            <p:strVal val="#ppt_x"/>
                                          </p:val>
                                        </p:tav>
                                      </p:tavLst>
                                    </p:anim>
                                    <p:anim calcmode="lin" valueType="num">
                                      <p:cBhvr>
                                        <p:cTn id="9" dur="1000" fill="hold"/>
                                        <p:tgtEl>
                                          <p:spTgt spid="686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8617">
                                            <p:txEl>
                                              <p:pRg st="0" end="0"/>
                                            </p:txEl>
                                          </p:spTgt>
                                        </p:tgtEl>
                                        <p:attrNameLst>
                                          <p:attrName>style.visibility</p:attrName>
                                        </p:attrNameLst>
                                      </p:cBhvr>
                                      <p:to>
                                        <p:strVal val="visible"/>
                                      </p:to>
                                    </p:set>
                                    <p:anim calcmode="lin" valueType="num">
                                      <p:cBhvr>
                                        <p:cTn id="13" dur="500" fill="hold"/>
                                        <p:tgtEl>
                                          <p:spTgt spid="6861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686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8617">
                                            <p:txEl>
                                              <p:pRg st="1" end="1"/>
                                            </p:txEl>
                                          </p:spTgt>
                                        </p:tgtEl>
                                        <p:attrNameLst>
                                          <p:attrName>style.visibility</p:attrName>
                                        </p:attrNameLst>
                                      </p:cBhvr>
                                      <p:to>
                                        <p:strVal val="visible"/>
                                      </p:to>
                                    </p:set>
                                    <p:anim calcmode="lin" valueType="num">
                                      <p:cBhvr>
                                        <p:cTn id="18" dur="500" fill="hold"/>
                                        <p:tgtEl>
                                          <p:spTgt spid="6861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686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68617">
                                            <p:txEl>
                                              <p:pRg st="2" end="2"/>
                                            </p:txEl>
                                          </p:spTgt>
                                        </p:tgtEl>
                                        <p:attrNameLst>
                                          <p:attrName>style.visibility</p:attrName>
                                        </p:attrNameLst>
                                      </p:cBhvr>
                                      <p:to>
                                        <p:strVal val="visible"/>
                                      </p:to>
                                    </p:set>
                                    <p:anim calcmode="lin" valueType="num">
                                      <p:cBhvr>
                                        <p:cTn id="23" dur="500" fill="hold"/>
                                        <p:tgtEl>
                                          <p:spTgt spid="6861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686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68617">
                                            <p:txEl>
                                              <p:pRg st="3" end="3"/>
                                            </p:txEl>
                                          </p:spTgt>
                                        </p:tgtEl>
                                        <p:attrNameLst>
                                          <p:attrName>style.visibility</p:attrName>
                                        </p:attrNameLst>
                                      </p:cBhvr>
                                      <p:to>
                                        <p:strVal val="visible"/>
                                      </p:to>
                                    </p:set>
                                    <p:anim calcmode="lin" valueType="num">
                                      <p:cBhvr>
                                        <p:cTn id="28" dur="500" fill="hold"/>
                                        <p:tgtEl>
                                          <p:spTgt spid="6861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6861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696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696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696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696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696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696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9641" name="TextBox 14"/>
          <p:cNvSpPr>
            <a:spLocks noChangeArrowheads="1"/>
          </p:cNvSpPr>
          <p:nvPr/>
        </p:nvSpPr>
        <p:spPr bwMode="auto">
          <a:xfrm>
            <a:off x="38100" y="836613"/>
            <a:ext cx="9107488" cy="5832475"/>
          </a:xfrm>
          <a:prstGeom prst="rect">
            <a:avLst/>
          </a:prstGeom>
          <a:noFill/>
          <a:ln w="9525">
            <a:noFill/>
            <a:miter lim="800000"/>
          </a:ln>
        </p:spPr>
        <p:txBody>
          <a:bodyPr>
            <a:spAutoFit/>
          </a:bodyPr>
          <a:lstStyle/>
          <a:p>
            <a:pPr>
              <a:lnSpc>
                <a:spcPts val="3200"/>
              </a:lnSpc>
            </a:pPr>
            <a:r>
              <a:rPr lang="zh-CN" altLang="en-US" sz="27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驾驶员在日常操作中应做到的基本要求是：</a:t>
            </a:r>
            <a:endParaRPr lang="zh-CN" altLang="en-US" sz="2700" b="1">
              <a:solidFill>
                <a:srgbClr val="FF0066"/>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“一安”，指要牢固树立安全第一的思想。</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“二严”，指要严格遵守操作规程和交通规则。</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三勤”，指要脑勤、眼勤、手勤。在操作过程中要多思考，严格做到不超速，不违章，不超载，要知车、知人、知路、知气候、知货物。要瞻前顾后，注意上下、左右、前后。对车辆要勤检查、勤保养、勤维修、勤搞卫生。</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“四慢”，指情况不明要慢，视线不良要慢，起步、会车、停车要慢，通过交叉路口、狭路、弯路、凹险坡、车间行道、人多繁荣地段要慢。</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2800"/>
              </a:lnSpc>
            </a:pPr>
            <a:r>
              <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“五掌握”，指要掌握车辆技术状况、行人动态、行区路面变化、气候影响、装卸情况等。</a:t>
            </a:r>
            <a:endParaRPr lang="zh-CN" altLang="en-US" sz="27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69641"/>
                                        </p:tgtEl>
                                        <p:attrNameLst>
                                          <p:attrName>style.visibility</p:attrName>
                                        </p:attrNameLst>
                                      </p:cBhvr>
                                      <p:to>
                                        <p:strVal val="visible"/>
                                      </p:to>
                                    </p:set>
                                    <p:animEffect filter="">
                                      <p:cBhvr>
                                        <p:cTn id="7" dur="1000"/>
                                        <p:tgtEl>
                                          <p:spTgt spid="69641"/>
                                        </p:tgtEl>
                                      </p:cBhvr>
                                    </p:animEffect>
                                    <p:anim calcmode="lin" valueType="num">
                                      <p:cBhvr>
                                        <p:cTn id="8" dur="1000" fill="hold"/>
                                        <p:tgtEl>
                                          <p:spTgt spid="69641"/>
                                        </p:tgtEl>
                                        <p:attrNameLst>
                                          <p:attrName>ppt_x</p:attrName>
                                        </p:attrNameLst>
                                      </p:cBhvr>
                                      <p:tavLst>
                                        <p:tav tm="0">
                                          <p:val>
                                            <p:strVal val="#ppt_x"/>
                                          </p:val>
                                        </p:tav>
                                        <p:tav tm="100000">
                                          <p:val>
                                            <p:strVal val="#ppt_x"/>
                                          </p:val>
                                        </p:tav>
                                      </p:tavLst>
                                    </p:anim>
                                    <p:anim calcmode="lin" valueType="num">
                                      <p:cBhvr>
                                        <p:cTn id="9" dur="1000" fill="hold"/>
                                        <p:tgtEl>
                                          <p:spTgt spid="696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69641">
                                            <p:txEl>
                                              <p:pRg st="0" end="0"/>
                                            </p:txEl>
                                          </p:spTgt>
                                        </p:tgtEl>
                                        <p:attrNameLst>
                                          <p:attrName>style.visibility</p:attrName>
                                        </p:attrNameLst>
                                      </p:cBhvr>
                                      <p:to>
                                        <p:strVal val="visible"/>
                                      </p:to>
                                    </p:set>
                                    <p:anim calcmode="lin" valueType="num">
                                      <p:cBhvr>
                                        <p:cTn id="13" dur="500" fill="hold"/>
                                        <p:tgtEl>
                                          <p:spTgt spid="696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6964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69641">
                                            <p:txEl>
                                              <p:pRg st="1" end="1"/>
                                            </p:txEl>
                                          </p:spTgt>
                                        </p:tgtEl>
                                        <p:attrNameLst>
                                          <p:attrName>style.visibility</p:attrName>
                                        </p:attrNameLst>
                                      </p:cBhvr>
                                      <p:to>
                                        <p:strVal val="visible"/>
                                      </p:to>
                                    </p:set>
                                    <p:anim calcmode="lin" valueType="num">
                                      <p:cBhvr>
                                        <p:cTn id="18" dur="500" fill="hold"/>
                                        <p:tgtEl>
                                          <p:spTgt spid="6964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6964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69641">
                                            <p:txEl>
                                              <p:pRg st="3" end="3"/>
                                            </p:txEl>
                                          </p:spTgt>
                                        </p:tgtEl>
                                        <p:attrNameLst>
                                          <p:attrName>style.visibility</p:attrName>
                                        </p:attrNameLst>
                                      </p:cBhvr>
                                      <p:to>
                                        <p:strVal val="visible"/>
                                      </p:to>
                                    </p:set>
                                    <p:anim calcmode="lin" valueType="num">
                                      <p:cBhvr>
                                        <p:cTn id="23" dur="500" fill="hold"/>
                                        <p:tgtEl>
                                          <p:spTgt spid="69641">
                                            <p:txEl>
                                              <p:pRg st="3" end="3"/>
                                            </p:txEl>
                                          </p:spTgt>
                                        </p:tgtEl>
                                        <p:attrNameLst>
                                          <p:attrName>ppt_x</p:attrName>
                                        </p:attrNameLst>
                                      </p:cBhvr>
                                      <p:tavLst>
                                        <p:tav tm="0">
                                          <p:val>
                                            <p:strVal val="1+#ppt_w/2"/>
                                          </p:val>
                                        </p:tav>
                                        <p:tav tm="100000">
                                          <p:val>
                                            <p:strVal val="#ppt_x"/>
                                          </p:val>
                                        </p:tav>
                                      </p:tavLst>
                                    </p:anim>
                                    <p:anim calcmode="lin" valueType="num">
                                      <p:cBhvr>
                                        <p:cTn id="24" dur="500" fill="hold"/>
                                        <p:tgtEl>
                                          <p:spTgt spid="69641">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69641">
                                            <p:txEl>
                                              <p:pRg st="5" end="5"/>
                                            </p:txEl>
                                          </p:spTgt>
                                        </p:tgtEl>
                                        <p:attrNameLst>
                                          <p:attrName>style.visibility</p:attrName>
                                        </p:attrNameLst>
                                      </p:cBhvr>
                                      <p:to>
                                        <p:strVal val="visible"/>
                                      </p:to>
                                    </p:set>
                                    <p:anim calcmode="lin" valueType="num">
                                      <p:cBhvr>
                                        <p:cTn id="28" dur="500" fill="hold"/>
                                        <p:tgtEl>
                                          <p:spTgt spid="69641">
                                            <p:txEl>
                                              <p:pRg st="5" end="5"/>
                                            </p:txEl>
                                          </p:spTgt>
                                        </p:tgtEl>
                                        <p:attrNameLst>
                                          <p:attrName>ppt_x</p:attrName>
                                        </p:attrNameLst>
                                      </p:cBhvr>
                                      <p:tavLst>
                                        <p:tav tm="0">
                                          <p:val>
                                            <p:strVal val="1+#ppt_w/2"/>
                                          </p:val>
                                        </p:tav>
                                        <p:tav tm="100000">
                                          <p:val>
                                            <p:strVal val="#ppt_x"/>
                                          </p:val>
                                        </p:tav>
                                      </p:tavLst>
                                    </p:anim>
                                    <p:anim calcmode="lin" valueType="num">
                                      <p:cBhvr>
                                        <p:cTn id="29" dur="500" fill="hold"/>
                                        <p:tgtEl>
                                          <p:spTgt spid="69641">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69641">
                                            <p:txEl>
                                              <p:pRg st="7" end="7"/>
                                            </p:txEl>
                                          </p:spTgt>
                                        </p:tgtEl>
                                        <p:attrNameLst>
                                          <p:attrName>style.visibility</p:attrName>
                                        </p:attrNameLst>
                                      </p:cBhvr>
                                      <p:to>
                                        <p:strVal val="visible"/>
                                      </p:to>
                                    </p:set>
                                    <p:anim calcmode="lin" valueType="num">
                                      <p:cBhvr>
                                        <p:cTn id="33" dur="500" fill="hold"/>
                                        <p:tgtEl>
                                          <p:spTgt spid="69641">
                                            <p:txEl>
                                              <p:pRg st="7" end="7"/>
                                            </p:txEl>
                                          </p:spTgt>
                                        </p:tgtEl>
                                        <p:attrNameLst>
                                          <p:attrName>ppt_x</p:attrName>
                                        </p:attrNameLst>
                                      </p:cBhvr>
                                      <p:tavLst>
                                        <p:tav tm="0">
                                          <p:val>
                                            <p:strVal val="1+#ppt_w/2"/>
                                          </p:val>
                                        </p:tav>
                                        <p:tav tm="100000">
                                          <p:val>
                                            <p:strVal val="#ppt_x"/>
                                          </p:val>
                                        </p:tav>
                                      </p:tavLst>
                                    </p:anim>
                                    <p:anim calcmode="lin" valueType="num">
                                      <p:cBhvr>
                                        <p:cTn id="34" dur="500" fill="hold"/>
                                        <p:tgtEl>
                                          <p:spTgt spid="69641">
                                            <p:txEl>
                                              <p:pRg st="7" end="7"/>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69641">
                                            <p:txEl>
                                              <p:pRg st="9" end="9"/>
                                            </p:txEl>
                                          </p:spTgt>
                                        </p:tgtEl>
                                        <p:attrNameLst>
                                          <p:attrName>style.visibility</p:attrName>
                                        </p:attrNameLst>
                                      </p:cBhvr>
                                      <p:to>
                                        <p:strVal val="visible"/>
                                      </p:to>
                                    </p:set>
                                    <p:anim calcmode="lin" valueType="num">
                                      <p:cBhvr>
                                        <p:cTn id="38" dur="500" fill="hold"/>
                                        <p:tgtEl>
                                          <p:spTgt spid="69641">
                                            <p:txEl>
                                              <p:pRg st="9" end="9"/>
                                            </p:txEl>
                                          </p:spTgt>
                                        </p:tgtEl>
                                        <p:attrNameLst>
                                          <p:attrName>ppt_x</p:attrName>
                                        </p:attrNameLst>
                                      </p:cBhvr>
                                      <p:tavLst>
                                        <p:tav tm="0">
                                          <p:val>
                                            <p:strVal val="1+#ppt_w/2"/>
                                          </p:val>
                                        </p:tav>
                                        <p:tav tm="100000">
                                          <p:val>
                                            <p:strVal val="#ppt_x"/>
                                          </p:val>
                                        </p:tav>
                                      </p:tavLst>
                                    </p:anim>
                                    <p:anim calcmode="lin" valueType="num">
                                      <p:cBhvr>
                                        <p:cTn id="39" dur="500" fill="hold"/>
                                        <p:tgtEl>
                                          <p:spTgt spid="6964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1"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06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06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066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06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06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06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0665" name="TextBox 14"/>
          <p:cNvSpPr>
            <a:spLocks noChangeArrowheads="1"/>
          </p:cNvSpPr>
          <p:nvPr/>
        </p:nvSpPr>
        <p:spPr bwMode="auto">
          <a:xfrm>
            <a:off x="38100" y="836613"/>
            <a:ext cx="9107488" cy="854075"/>
          </a:xfrm>
          <a:prstGeom prst="rect">
            <a:avLst/>
          </a:prstGeom>
          <a:noFill/>
          <a:ln w="9525">
            <a:noFill/>
            <a:miter lim="800000"/>
          </a:ln>
        </p:spPr>
        <p:txBody>
          <a:bodyPr>
            <a:spAutoFit/>
          </a:bodyPr>
          <a:lstStyle/>
          <a:p>
            <a:pPr algn="ctr">
              <a:lnSpc>
                <a:spcPts val="3200"/>
              </a:lnSpc>
            </a:pPr>
            <a:r>
              <a:rPr lang="zh-CN" altLang="en-US" sz="27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运输车辆司机安全操作规程</a:t>
            </a:r>
            <a:endParaRPr lang="zh-CN" altLang="en-US" sz="27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2800"/>
              </a:lnSpc>
            </a:pPr>
            <a:endParaRPr lang="zh-CN" altLang="en-US"/>
          </a:p>
        </p:txBody>
      </p:sp>
      <p:pic>
        <p:nvPicPr>
          <p:cNvPr id="70666" name="Picture 10"/>
          <p:cNvPicPr>
            <a:picLocks noChangeAspect="1" noChangeArrowheads="1"/>
          </p:cNvPicPr>
          <p:nvPr/>
        </p:nvPicPr>
        <p:blipFill>
          <a:blip r:embed="rId4"/>
          <a:stretch>
            <a:fillRect/>
          </a:stretch>
        </p:blipFill>
        <p:spPr bwMode="auto">
          <a:xfrm>
            <a:off x="107950" y="1270000"/>
            <a:ext cx="9001125" cy="54864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0665"/>
                                        </p:tgtEl>
                                        <p:attrNameLst>
                                          <p:attrName>style.visibility</p:attrName>
                                        </p:attrNameLst>
                                      </p:cBhvr>
                                      <p:to>
                                        <p:strVal val="visible"/>
                                      </p:to>
                                    </p:set>
                                    <p:animEffect filter="">
                                      <p:cBhvr>
                                        <p:cTn id="7" dur="1000"/>
                                        <p:tgtEl>
                                          <p:spTgt spid="70665"/>
                                        </p:tgtEl>
                                      </p:cBhvr>
                                    </p:animEffect>
                                    <p:anim calcmode="lin" valueType="num">
                                      <p:cBhvr>
                                        <p:cTn id="8" dur="1000" fill="hold"/>
                                        <p:tgtEl>
                                          <p:spTgt spid="70665"/>
                                        </p:tgtEl>
                                        <p:attrNameLst>
                                          <p:attrName>ppt_x</p:attrName>
                                        </p:attrNameLst>
                                      </p:cBhvr>
                                      <p:tavLst>
                                        <p:tav tm="0">
                                          <p:val>
                                            <p:strVal val="#ppt_x"/>
                                          </p:val>
                                        </p:tav>
                                        <p:tav tm="100000">
                                          <p:val>
                                            <p:strVal val="#ppt_x"/>
                                          </p:val>
                                        </p:tav>
                                      </p:tavLst>
                                    </p:anim>
                                    <p:anim calcmode="lin" valueType="num">
                                      <p:cBhvr>
                                        <p:cTn id="9" dur="1000" fill="hold"/>
                                        <p:tgtEl>
                                          <p:spTgt spid="706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16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16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168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168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168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168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1689" name="TextBox 14"/>
          <p:cNvSpPr>
            <a:spLocks noChangeArrowheads="1"/>
          </p:cNvSpPr>
          <p:nvPr/>
        </p:nvSpPr>
        <p:spPr bwMode="auto">
          <a:xfrm>
            <a:off x="38100" y="836613"/>
            <a:ext cx="9107488" cy="447675"/>
          </a:xfrm>
          <a:prstGeom prst="rect">
            <a:avLst/>
          </a:prstGeom>
          <a:noFill/>
          <a:ln w="9525">
            <a:noFill/>
            <a:miter lim="800000"/>
          </a:ln>
        </p:spPr>
        <p:txBody>
          <a:bodyPr>
            <a:spAutoFit/>
          </a:bodyPr>
          <a:lstStyle/>
          <a:p>
            <a:pPr>
              <a:lnSpc>
                <a:spcPts val="2800"/>
              </a:lnSpc>
            </a:pPr>
            <a:endParaRPr lang="zh-CN" altLang="en-US"/>
          </a:p>
        </p:txBody>
      </p:sp>
      <p:pic>
        <p:nvPicPr>
          <p:cNvPr id="71690" name="Picture 10"/>
          <p:cNvPicPr>
            <a:picLocks noChangeAspect="1" noChangeArrowheads="1"/>
          </p:cNvPicPr>
          <p:nvPr/>
        </p:nvPicPr>
        <p:blipFill>
          <a:blip r:embed="rId4"/>
          <a:stretch>
            <a:fillRect/>
          </a:stretch>
        </p:blipFill>
        <p:spPr bwMode="auto">
          <a:xfrm>
            <a:off x="107950" y="1125538"/>
            <a:ext cx="8980488" cy="526573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1689"/>
                                        </p:tgtEl>
                                        <p:attrNameLst>
                                          <p:attrName>style.visibility</p:attrName>
                                        </p:attrNameLst>
                                      </p:cBhvr>
                                      <p:to>
                                        <p:strVal val="visible"/>
                                      </p:to>
                                    </p:set>
                                    <p:animEffect filter="">
                                      <p:cBhvr>
                                        <p:cTn id="7" dur="1000"/>
                                        <p:tgtEl>
                                          <p:spTgt spid="71689"/>
                                        </p:tgtEl>
                                      </p:cBhvr>
                                    </p:animEffect>
                                    <p:anim calcmode="lin" valueType="num">
                                      <p:cBhvr>
                                        <p:cTn id="8" dur="1000" fill="hold"/>
                                        <p:tgtEl>
                                          <p:spTgt spid="71689"/>
                                        </p:tgtEl>
                                        <p:attrNameLst>
                                          <p:attrName>ppt_x</p:attrName>
                                        </p:attrNameLst>
                                      </p:cBhvr>
                                      <p:tavLst>
                                        <p:tav tm="0">
                                          <p:val>
                                            <p:strVal val="#ppt_x"/>
                                          </p:val>
                                        </p:tav>
                                        <p:tav tm="100000">
                                          <p:val>
                                            <p:strVal val="#ppt_x"/>
                                          </p:val>
                                        </p:tav>
                                      </p:tavLst>
                                    </p:anim>
                                    <p:anim calcmode="lin" valueType="num">
                                      <p:cBhvr>
                                        <p:cTn id="9" dur="1000" fill="hold"/>
                                        <p:tgtEl>
                                          <p:spTgt spid="716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270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270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270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271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271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271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2713"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七、爆破作业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爆破在工程建设中被广泛采纳使用，特别是随着西部大开发进程的发展，国家加大对西部基础设施的建设，建筑施工的地质条件越来越复杂，涉及到的高挖方地段特别多，在这些地质段爆破技术的使用就显得特别的重要。由于在使用中的失误，使能量意外释放，导致爆破事故的频繁发生。据统计，爆破事故占工程建设中工伤事故的30%左右。这就非常有必要加强爆破的施工管理，预防爆破事故的发生。</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目前，我们白沙沱项目仅隧道工程使用的爆破作业，做好爆破器材的安全管理，就是做好爆破事故的预防措施，根据《中国中铁股份有限公司施工现场民用爆炸物品管理卡控红线》、《中铁大桥局集团民用爆炸物品管理办法》等文件要求，以下就从爆破器材的申请、运输、发放、领取、使用、退库几个方面讲解：</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2713"/>
                                        </p:tgtEl>
                                        <p:attrNameLst>
                                          <p:attrName>style.visibility</p:attrName>
                                        </p:attrNameLst>
                                      </p:cBhvr>
                                      <p:to>
                                        <p:strVal val="visible"/>
                                      </p:to>
                                    </p:set>
                                    <p:animEffect filter="">
                                      <p:cBhvr>
                                        <p:cTn id="7" dur="1000"/>
                                        <p:tgtEl>
                                          <p:spTgt spid="72713"/>
                                        </p:tgtEl>
                                      </p:cBhvr>
                                    </p:animEffect>
                                    <p:anim calcmode="lin" valueType="num">
                                      <p:cBhvr>
                                        <p:cTn id="8" dur="1000" fill="hold"/>
                                        <p:tgtEl>
                                          <p:spTgt spid="72713"/>
                                        </p:tgtEl>
                                        <p:attrNameLst>
                                          <p:attrName>ppt_x</p:attrName>
                                        </p:attrNameLst>
                                      </p:cBhvr>
                                      <p:tavLst>
                                        <p:tav tm="0">
                                          <p:val>
                                            <p:strVal val="#ppt_x"/>
                                          </p:val>
                                        </p:tav>
                                        <p:tav tm="100000">
                                          <p:val>
                                            <p:strVal val="#ppt_x"/>
                                          </p:val>
                                        </p:tav>
                                      </p:tavLst>
                                    </p:anim>
                                    <p:anim calcmode="lin" valueType="num">
                                      <p:cBhvr>
                                        <p:cTn id="9" dur="1000" fill="hold"/>
                                        <p:tgtEl>
                                          <p:spTgt spid="727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2713">
                                            <p:txEl>
                                              <p:pRg st="0" end="0"/>
                                            </p:txEl>
                                          </p:spTgt>
                                        </p:tgtEl>
                                        <p:attrNameLst>
                                          <p:attrName>style.visibility</p:attrName>
                                        </p:attrNameLst>
                                      </p:cBhvr>
                                      <p:to>
                                        <p:strVal val="visible"/>
                                      </p:to>
                                    </p:set>
                                    <p:anim calcmode="lin" valueType="num">
                                      <p:cBhvr>
                                        <p:cTn id="13" dur="500" fill="hold"/>
                                        <p:tgtEl>
                                          <p:spTgt spid="7271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271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2713">
                                            <p:txEl>
                                              <p:pRg st="1" end="1"/>
                                            </p:txEl>
                                          </p:spTgt>
                                        </p:tgtEl>
                                        <p:attrNameLst>
                                          <p:attrName>style.visibility</p:attrName>
                                        </p:attrNameLst>
                                      </p:cBhvr>
                                      <p:to>
                                        <p:strVal val="visible"/>
                                      </p:to>
                                    </p:set>
                                    <p:anim calcmode="lin" valueType="num">
                                      <p:cBhvr>
                                        <p:cTn id="18" dur="500" fill="hold"/>
                                        <p:tgtEl>
                                          <p:spTgt spid="7271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271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2713">
                                            <p:txEl>
                                              <p:pRg st="2" end="2"/>
                                            </p:txEl>
                                          </p:spTgt>
                                        </p:tgtEl>
                                        <p:attrNameLst>
                                          <p:attrName>style.visibility</p:attrName>
                                        </p:attrNameLst>
                                      </p:cBhvr>
                                      <p:to>
                                        <p:strVal val="visible"/>
                                      </p:to>
                                    </p:set>
                                    <p:anim calcmode="lin" valueType="num">
                                      <p:cBhvr>
                                        <p:cTn id="23" dur="500" fill="hold"/>
                                        <p:tgtEl>
                                          <p:spTgt spid="7271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7271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72713">
                                            <p:txEl>
                                              <p:pRg st="3" end="3"/>
                                            </p:txEl>
                                          </p:spTgt>
                                        </p:tgtEl>
                                        <p:attrNameLst>
                                          <p:attrName>style.visibility</p:attrName>
                                        </p:attrNameLst>
                                      </p:cBhvr>
                                      <p:to>
                                        <p:strVal val="visible"/>
                                      </p:to>
                                    </p:set>
                                    <p:anim calcmode="lin" valueType="num">
                                      <p:cBhvr>
                                        <p:cTn id="28" dur="500" fill="hold"/>
                                        <p:tgtEl>
                                          <p:spTgt spid="7271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727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矩形 2"/>
          <p:cNvSpPr/>
          <p:nvPr/>
        </p:nvSpPr>
        <p:spPr>
          <a:xfrm>
            <a:off x="1846263" y="2346325"/>
            <a:ext cx="5899150" cy="584200"/>
          </a:xfrm>
          <a:prstGeom prst="rect">
            <a:avLst/>
          </a:prstGeom>
          <a:noFill/>
          <a:ln w="9525">
            <a:noFill/>
          </a:ln>
        </p:spPr>
        <p:txBody>
          <a:bodyPr wrap="none"/>
          <a:p>
            <a:pPr algn="ctr" defTabSz="914400" fontAlgn="base">
              <a:buClrTx/>
              <a:buSzPct val="100000"/>
              <a:buFont typeface="Arial" panose="020B0604020202020204" pitchFamily="34" charset="0"/>
            </a:pPr>
            <a:r>
              <a:rPr lang="zh-CN" altLang="en-US" sz="3200" b="1" strike="noStrike" baseline="0" noProof="1">
                <a:solidFill>
                  <a:srgbClr val="000000"/>
                </a:solidFill>
                <a:effectLst>
                  <a:outerShdw blurRad="38100" dist="38100" dir="2700000">
                    <a:srgbClr val="C0C0C0"/>
                  </a:outerShdw>
                </a:effectLst>
                <a:latin typeface="Times New Roman" panose="02020603050405020304" pitchFamily="18" charset="0"/>
                <a:ea typeface="宋体" panose="02010600030101010101" pitchFamily="2" charset="-122"/>
                <a:cs typeface="+mn-cs"/>
              </a:rPr>
              <a:t>大家有疑问的，可以询问和交流</a:t>
            </a:r>
            <a:endParaRPr lang="zh-CN" altLang="en-US" sz="3200" b="1" strike="noStrike" baseline="0" noProof="1">
              <a:solidFill>
                <a:srgbClr val="000000"/>
              </a:solidFill>
              <a:effectLst>
                <a:outerShdw blurRad="38100" dist="38100" dir="2700000">
                  <a:srgbClr val="C0C0C0"/>
                </a:outerShdw>
              </a:effectLst>
              <a:latin typeface="Times New Roman" panose="02020603050405020304" pitchFamily="18" charset="0"/>
              <a:ea typeface="宋体" panose="02010600030101010101" pitchFamily="2" charset="-122"/>
            </a:endParaRPr>
          </a:p>
        </p:txBody>
      </p:sp>
      <p:sp>
        <p:nvSpPr>
          <p:cNvPr id="2051" name="文本框 1"/>
          <p:cNvSpPr/>
          <p:nvPr/>
        </p:nvSpPr>
        <p:spPr>
          <a:xfrm>
            <a:off x="4457700" y="4565650"/>
            <a:ext cx="3171825" cy="368300"/>
          </a:xfrm>
          <a:prstGeom prst="rect">
            <a:avLst/>
          </a:prstGeom>
          <a:noFill/>
          <a:ln w="9525">
            <a:noFill/>
          </a:ln>
        </p:spPr>
        <p:txBody>
          <a:bodyPr wrap="none" anchor="t"/>
          <a:p>
            <a:pPr fontAlgn="base"/>
            <a:r>
              <a:rPr lang="zh-CN" altLang="en-US" b="1" strike="noStrike" noProof="1">
                <a:solidFill>
                  <a:srgbClr val="000000"/>
                </a:solidFill>
                <a:effectLst>
                  <a:outerShdw blurRad="38100" dist="38100" dir="2700000">
                    <a:srgbClr val="C0C0C0"/>
                  </a:outerShdw>
                </a:effectLst>
                <a:latin typeface="Times New Roman" panose="02020603050405020304" pitchFamily="18" charset="0"/>
                <a:ea typeface="宋体" panose="02010600030101010101" pitchFamily="2" charset="-122"/>
                <a:cs typeface="+mn-cs"/>
                <a:sym typeface="宋体" panose="02010600030101010101" pitchFamily="2" charset="-122"/>
              </a:rPr>
              <a:t>可以互相讨论下，但要小声点</a:t>
            </a:r>
            <a:endParaRPr lang="zh-CN" altLang="en-US" b="1" strike="noStrike" noProof="1">
              <a:solidFill>
                <a:srgbClr val="000000"/>
              </a:solidFill>
              <a:effectLst>
                <a:outerShdw blurRad="38100" dist="38100" dir="2700000">
                  <a:srgbClr val="C0C0C0"/>
                </a:outerShdw>
              </a:effectLst>
              <a:latin typeface="Times New Roman" panose="02020603050405020304" pitchFamily="18" charset="0"/>
              <a:ea typeface="宋体" panose="02010600030101010101" pitchFamily="2" charset="-122"/>
              <a:sym typeface="宋体" panose="02010600030101010101" pitchFamily="2" charset="-122"/>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373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373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373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373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373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373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3737"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申请：</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申请爆炸物品的领用必须由现场开挖班长或其它专业人员申请，申请单样式由局指提供的统一表格；爆炸物品的领用是由现场副经理、技术负责人等2人以上审批签字；领用爆炸物品的数量严禁超过当班用量和审批数量。</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运输：</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民用爆炸物品从购买地运输至工地库房，由民爆公司用专用车辆将炸药、雷管分开运输，项目部派专职安全人员负责押运。运输过程中应遵守下列规定：车箱内不得载人；运输民用爆炸物品的车辆应当保持安全车速；按照规定的线路行驶，途中经停应有专人看守，并远离建筑设施和人口稠密的地方，不得在许可以外的地方经停；按照安全操作规程装卸民用爆炸物品，并在装卸现场设置警戒，禁止无关人员进入；出现危险情况立即采取必要的应急处置措施，并报当地公安机关。</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发放：</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73738" name="Picture 10"/>
          <p:cNvPicPr>
            <a:picLocks noChangeAspect="1" noChangeArrowheads="1"/>
          </p:cNvPicPr>
          <p:nvPr/>
        </p:nvPicPr>
        <p:blipFill>
          <a:blip r:embed="rId4"/>
          <a:stretch>
            <a:fillRect/>
          </a:stretch>
        </p:blipFill>
        <p:spPr bwMode="auto">
          <a:xfrm>
            <a:off x="1260475" y="5086350"/>
            <a:ext cx="7488238" cy="14382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3737"/>
                                        </p:tgtEl>
                                        <p:attrNameLst>
                                          <p:attrName>style.visibility</p:attrName>
                                        </p:attrNameLst>
                                      </p:cBhvr>
                                      <p:to>
                                        <p:strVal val="visible"/>
                                      </p:to>
                                    </p:set>
                                    <p:animEffect filter="">
                                      <p:cBhvr>
                                        <p:cTn id="7" dur="1000"/>
                                        <p:tgtEl>
                                          <p:spTgt spid="73737"/>
                                        </p:tgtEl>
                                      </p:cBhvr>
                                    </p:animEffect>
                                    <p:anim calcmode="lin" valueType="num">
                                      <p:cBhvr>
                                        <p:cTn id="8" dur="1000" fill="hold"/>
                                        <p:tgtEl>
                                          <p:spTgt spid="73737"/>
                                        </p:tgtEl>
                                        <p:attrNameLst>
                                          <p:attrName>ppt_x</p:attrName>
                                        </p:attrNameLst>
                                      </p:cBhvr>
                                      <p:tavLst>
                                        <p:tav tm="0">
                                          <p:val>
                                            <p:strVal val="#ppt_x"/>
                                          </p:val>
                                        </p:tav>
                                        <p:tav tm="100000">
                                          <p:val>
                                            <p:strVal val="#ppt_x"/>
                                          </p:val>
                                        </p:tav>
                                      </p:tavLst>
                                    </p:anim>
                                    <p:anim calcmode="lin" valueType="num">
                                      <p:cBhvr>
                                        <p:cTn id="9" dur="1000" fill="hold"/>
                                        <p:tgtEl>
                                          <p:spTgt spid="737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3737">
                                            <p:txEl>
                                              <p:pRg st="0" end="0"/>
                                            </p:txEl>
                                          </p:spTgt>
                                        </p:tgtEl>
                                        <p:attrNameLst>
                                          <p:attrName>style.visibility</p:attrName>
                                        </p:attrNameLst>
                                      </p:cBhvr>
                                      <p:to>
                                        <p:strVal val="visible"/>
                                      </p:to>
                                    </p:set>
                                    <p:anim calcmode="lin" valueType="num">
                                      <p:cBhvr>
                                        <p:cTn id="13" dur="500" fill="hold"/>
                                        <p:tgtEl>
                                          <p:spTgt spid="7373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373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3737">
                                            <p:txEl>
                                              <p:pRg st="1" end="1"/>
                                            </p:txEl>
                                          </p:spTgt>
                                        </p:tgtEl>
                                        <p:attrNameLst>
                                          <p:attrName>style.visibility</p:attrName>
                                        </p:attrNameLst>
                                      </p:cBhvr>
                                      <p:to>
                                        <p:strVal val="visible"/>
                                      </p:to>
                                    </p:set>
                                    <p:anim calcmode="lin" valueType="num">
                                      <p:cBhvr>
                                        <p:cTn id="18" dur="500" fill="hold"/>
                                        <p:tgtEl>
                                          <p:spTgt spid="7373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373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3737">
                                            <p:txEl>
                                              <p:pRg st="2" end="2"/>
                                            </p:txEl>
                                          </p:spTgt>
                                        </p:tgtEl>
                                        <p:attrNameLst>
                                          <p:attrName>style.visibility</p:attrName>
                                        </p:attrNameLst>
                                      </p:cBhvr>
                                      <p:to>
                                        <p:strVal val="visible"/>
                                      </p:to>
                                    </p:set>
                                    <p:anim calcmode="lin" valueType="num">
                                      <p:cBhvr>
                                        <p:cTn id="23" dur="500" fill="hold"/>
                                        <p:tgtEl>
                                          <p:spTgt spid="7373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737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475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475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475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475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475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476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4761" name="TextBox 14"/>
          <p:cNvSpPr>
            <a:spLocks noChangeArrowheads="1"/>
          </p:cNvSpPr>
          <p:nvPr/>
        </p:nvSpPr>
        <p:spPr bwMode="auto">
          <a:xfrm>
            <a:off x="38100" y="836613"/>
            <a:ext cx="9107488" cy="5375275"/>
          </a:xfrm>
          <a:prstGeom prst="rect">
            <a:avLst/>
          </a:prstGeom>
          <a:noFill/>
          <a:ln w="9525">
            <a:noFill/>
            <a:miter lim="800000"/>
          </a:ln>
        </p:spPr>
        <p:txBody>
          <a:bodyPr>
            <a:spAutoFit/>
          </a:bodyPr>
          <a:lstStyle/>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领取：</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爆破员根据当班生产任务选用雷管炸药，填写民用爆炸物品申请单，经分管领导签字审批后，持申请单到仓库办理领料手续，没有分管领导签字或签字与生产现场明显不符的，库管员一律不准办理领料。</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爆破员必须在爆破点专职安全员的监督下到爆炸物品库房领取民用爆炸物品，否则库管员严禁发放。库管员按照审批的数量，如数发放，不得超发或少发。爆破员和爆破点专职安全员在共同领取民用爆炸物品时必须身穿抗静电服装，领取民用爆炸物品后，必须当面核查领取的数量及编号，并予以确认</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领到的爆炸物品应按规定运往工作地点，并分别存放在专用的炸药箱及雷管盒内，严禁乱扔、乱放、埋藏等。电雷管必须由爆破员亲自运送，炸药应由爆破员或在爆破员和爆破点专职安全员共同监护下，由熟悉爆炸材料性能和爆破知识的人员运送，民用爆炸物品一旦出库后，爆破点专职安全员将对炸药、雷管的现场运输、使用全过程进行监督，炸药、雷管不得脱离爆破点专职安全员的视线范围。爆破点专职安全员应认真核对炸药雷管使用量，做好记录工作。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4761"/>
                                        </p:tgtEl>
                                        <p:attrNameLst>
                                          <p:attrName>style.visibility</p:attrName>
                                        </p:attrNameLst>
                                      </p:cBhvr>
                                      <p:to>
                                        <p:strVal val="visible"/>
                                      </p:to>
                                    </p:set>
                                    <p:animEffect filter="">
                                      <p:cBhvr>
                                        <p:cTn id="7" dur="1000"/>
                                        <p:tgtEl>
                                          <p:spTgt spid="74761"/>
                                        </p:tgtEl>
                                      </p:cBhvr>
                                    </p:animEffect>
                                    <p:anim calcmode="lin" valueType="num">
                                      <p:cBhvr>
                                        <p:cTn id="8" dur="1000" fill="hold"/>
                                        <p:tgtEl>
                                          <p:spTgt spid="74761"/>
                                        </p:tgtEl>
                                        <p:attrNameLst>
                                          <p:attrName>ppt_x</p:attrName>
                                        </p:attrNameLst>
                                      </p:cBhvr>
                                      <p:tavLst>
                                        <p:tav tm="0">
                                          <p:val>
                                            <p:strVal val="#ppt_x"/>
                                          </p:val>
                                        </p:tav>
                                        <p:tav tm="100000">
                                          <p:val>
                                            <p:strVal val="#ppt_x"/>
                                          </p:val>
                                        </p:tav>
                                      </p:tavLst>
                                    </p:anim>
                                    <p:anim calcmode="lin" valueType="num">
                                      <p:cBhvr>
                                        <p:cTn id="9" dur="1000" fill="hold"/>
                                        <p:tgtEl>
                                          <p:spTgt spid="747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4761">
                                            <p:txEl>
                                              <p:pRg st="0" end="0"/>
                                            </p:txEl>
                                          </p:spTgt>
                                        </p:tgtEl>
                                        <p:attrNameLst>
                                          <p:attrName>style.visibility</p:attrName>
                                        </p:attrNameLst>
                                      </p:cBhvr>
                                      <p:to>
                                        <p:strVal val="visible"/>
                                      </p:to>
                                    </p:set>
                                    <p:anim calcmode="lin" valueType="num">
                                      <p:cBhvr>
                                        <p:cTn id="13" dur="500" fill="hold"/>
                                        <p:tgtEl>
                                          <p:spTgt spid="7476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476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4761">
                                            <p:txEl>
                                              <p:pRg st="1" end="1"/>
                                            </p:txEl>
                                          </p:spTgt>
                                        </p:tgtEl>
                                        <p:attrNameLst>
                                          <p:attrName>style.visibility</p:attrName>
                                        </p:attrNameLst>
                                      </p:cBhvr>
                                      <p:to>
                                        <p:strVal val="visible"/>
                                      </p:to>
                                    </p:set>
                                    <p:anim calcmode="lin" valueType="num">
                                      <p:cBhvr>
                                        <p:cTn id="18" dur="500" fill="hold"/>
                                        <p:tgtEl>
                                          <p:spTgt spid="7476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476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4761">
                                            <p:txEl>
                                              <p:pRg st="2" end="2"/>
                                            </p:txEl>
                                          </p:spTgt>
                                        </p:tgtEl>
                                        <p:attrNameLst>
                                          <p:attrName>style.visibility</p:attrName>
                                        </p:attrNameLst>
                                      </p:cBhvr>
                                      <p:to>
                                        <p:strVal val="visible"/>
                                      </p:to>
                                    </p:set>
                                    <p:anim calcmode="lin" valueType="num">
                                      <p:cBhvr>
                                        <p:cTn id="23" dur="500" fill="hold"/>
                                        <p:tgtEl>
                                          <p:spTgt spid="7476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7476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1"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577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578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578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578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578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578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5785" name="TextBox 14"/>
          <p:cNvSpPr>
            <a:spLocks noChangeArrowheads="1"/>
          </p:cNvSpPr>
          <p:nvPr/>
        </p:nvSpPr>
        <p:spPr bwMode="auto">
          <a:xfrm>
            <a:off x="38100" y="836613"/>
            <a:ext cx="9107488" cy="1717675"/>
          </a:xfrm>
          <a:prstGeom prst="rect">
            <a:avLst/>
          </a:prstGeom>
          <a:noFill/>
          <a:ln w="9525">
            <a:noFill/>
            <a:miter lim="800000"/>
          </a:ln>
        </p:spPr>
        <p:txBody>
          <a:bodyPr>
            <a:spAutoFit/>
          </a:bodyPr>
          <a:lstStyle/>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使用：</a:t>
            </a:r>
            <a:r>
              <a:rPr lang="zh-CN" altLang="en-US" sz="20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装药</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前应对炮孔进行清理和验收，使用木质炮棍装药，禁止用铁棍装药。在装药时，禁止烟火、禁止明火照明，必须使用36V以下安全电压。炮眼堵塞质量必须符合安全规程和设计要求。剩余爆破器材必须立即清理、核对、退库。</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75786" name="Picture 10"/>
          <p:cNvPicPr>
            <a:picLocks noChangeAspect="1" noChangeArrowheads="1"/>
          </p:cNvPicPr>
          <p:nvPr/>
        </p:nvPicPr>
        <p:blipFill>
          <a:blip r:embed="rId4"/>
          <a:stretch>
            <a:fillRect/>
          </a:stretch>
        </p:blipFill>
        <p:spPr bwMode="auto">
          <a:xfrm>
            <a:off x="180975" y="2205038"/>
            <a:ext cx="8856663" cy="40322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5785"/>
                                        </p:tgtEl>
                                        <p:attrNameLst>
                                          <p:attrName>style.visibility</p:attrName>
                                        </p:attrNameLst>
                                      </p:cBhvr>
                                      <p:to>
                                        <p:strVal val="visible"/>
                                      </p:to>
                                    </p:set>
                                    <p:animEffect filter="">
                                      <p:cBhvr>
                                        <p:cTn id="7" dur="1000"/>
                                        <p:tgtEl>
                                          <p:spTgt spid="75785"/>
                                        </p:tgtEl>
                                      </p:cBhvr>
                                    </p:animEffect>
                                    <p:anim calcmode="lin" valueType="num">
                                      <p:cBhvr>
                                        <p:cTn id="8" dur="1000" fill="hold"/>
                                        <p:tgtEl>
                                          <p:spTgt spid="75785"/>
                                        </p:tgtEl>
                                        <p:attrNameLst>
                                          <p:attrName>ppt_x</p:attrName>
                                        </p:attrNameLst>
                                      </p:cBhvr>
                                      <p:tavLst>
                                        <p:tav tm="0">
                                          <p:val>
                                            <p:strVal val="#ppt_x"/>
                                          </p:val>
                                        </p:tav>
                                        <p:tav tm="100000">
                                          <p:val>
                                            <p:strVal val="#ppt_x"/>
                                          </p:val>
                                        </p:tav>
                                      </p:tavLst>
                                    </p:anim>
                                    <p:anim calcmode="lin" valueType="num">
                                      <p:cBhvr>
                                        <p:cTn id="9" dur="1000" fill="hold"/>
                                        <p:tgtEl>
                                          <p:spTgt spid="757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5785">
                                            <p:txEl>
                                              <p:pRg st="0" end="0"/>
                                            </p:txEl>
                                          </p:spTgt>
                                        </p:tgtEl>
                                        <p:attrNameLst>
                                          <p:attrName>style.visibility</p:attrName>
                                        </p:attrNameLst>
                                      </p:cBhvr>
                                      <p:to>
                                        <p:strVal val="visible"/>
                                      </p:to>
                                    </p:set>
                                    <p:anim calcmode="lin" valueType="num">
                                      <p:cBhvr>
                                        <p:cTn id="13" dur="500" fill="hold"/>
                                        <p:tgtEl>
                                          <p:spTgt spid="7578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578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5785">
                                            <p:txEl>
                                              <p:pRg st="1" end="1"/>
                                            </p:txEl>
                                          </p:spTgt>
                                        </p:tgtEl>
                                        <p:attrNameLst>
                                          <p:attrName>style.visibility</p:attrName>
                                        </p:attrNameLst>
                                      </p:cBhvr>
                                      <p:to>
                                        <p:strVal val="visible"/>
                                      </p:to>
                                    </p:set>
                                    <p:anim calcmode="lin" valueType="num">
                                      <p:cBhvr>
                                        <p:cTn id="18" dur="500" fill="hold"/>
                                        <p:tgtEl>
                                          <p:spTgt spid="7578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578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680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680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680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680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680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680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6809" name="TextBox 14"/>
          <p:cNvSpPr>
            <a:spLocks noChangeArrowheads="1"/>
          </p:cNvSpPr>
          <p:nvPr/>
        </p:nvSpPr>
        <p:spPr bwMode="auto">
          <a:xfrm>
            <a:off x="38100" y="836613"/>
            <a:ext cx="9107488" cy="3343275"/>
          </a:xfrm>
          <a:prstGeom prst="rect">
            <a:avLst/>
          </a:prstGeom>
          <a:noFill/>
          <a:ln w="9525">
            <a:noFill/>
            <a:miter lim="800000"/>
          </a:ln>
        </p:spPr>
        <p:txBody>
          <a:bodyPr>
            <a:spAutoFit/>
          </a:bodyPr>
          <a:lstStyle/>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盲炮处理</a:t>
            </a:r>
            <a:r>
              <a:rPr lang="zh-CN" altLang="en-US" sz="2000" b="1">
                <a:solidFill>
                  <a:srgbClr val="0099FF"/>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r>
              <a:rPr lang="zh-CN" altLang="en-US" sz="20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盲炮包括瞎炮和残炮，发现盲炮和怀疑有盲炮，应立即报告并及时处理。若不能及时处理应设置明显的标志，并采取相应的安全措施，禁止掏出或拉出起爆药包，严禁打残眼。盲炮处理，应由爆破员进行处理。处理主要有下列方法：</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经检查确认炮孔的起爆线路完好和漏接、漏点造成的拒爆，可重新进行起爆。2）、对于大爆破，应找出线头接上电源重新起爆或者沿导洞小心掏取堵塞物，取出起爆体，用水灌浸药室，使炸药失效，然后清除。</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退库：</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76810" name="Picture 10"/>
          <p:cNvPicPr>
            <a:picLocks noChangeAspect="1" noChangeArrowheads="1"/>
          </p:cNvPicPr>
          <p:nvPr/>
        </p:nvPicPr>
        <p:blipFill>
          <a:blip r:embed="rId4"/>
          <a:stretch>
            <a:fillRect/>
          </a:stretch>
        </p:blipFill>
        <p:spPr bwMode="auto">
          <a:xfrm>
            <a:off x="107950" y="3933825"/>
            <a:ext cx="9036050" cy="2592388"/>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6809"/>
                                        </p:tgtEl>
                                        <p:attrNameLst>
                                          <p:attrName>style.visibility</p:attrName>
                                        </p:attrNameLst>
                                      </p:cBhvr>
                                      <p:to>
                                        <p:strVal val="visible"/>
                                      </p:to>
                                    </p:set>
                                    <p:animEffect filter="">
                                      <p:cBhvr>
                                        <p:cTn id="7" dur="1000"/>
                                        <p:tgtEl>
                                          <p:spTgt spid="76809"/>
                                        </p:tgtEl>
                                      </p:cBhvr>
                                    </p:animEffect>
                                    <p:anim calcmode="lin" valueType="num">
                                      <p:cBhvr>
                                        <p:cTn id="8" dur="1000" fill="hold"/>
                                        <p:tgtEl>
                                          <p:spTgt spid="76809"/>
                                        </p:tgtEl>
                                        <p:attrNameLst>
                                          <p:attrName>ppt_x</p:attrName>
                                        </p:attrNameLst>
                                      </p:cBhvr>
                                      <p:tavLst>
                                        <p:tav tm="0">
                                          <p:val>
                                            <p:strVal val="#ppt_x"/>
                                          </p:val>
                                        </p:tav>
                                        <p:tav tm="100000">
                                          <p:val>
                                            <p:strVal val="#ppt_x"/>
                                          </p:val>
                                        </p:tav>
                                      </p:tavLst>
                                    </p:anim>
                                    <p:anim calcmode="lin" valueType="num">
                                      <p:cBhvr>
                                        <p:cTn id="9" dur="1000" fill="hold"/>
                                        <p:tgtEl>
                                          <p:spTgt spid="7680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6809">
                                            <p:txEl>
                                              <p:pRg st="0" end="0"/>
                                            </p:txEl>
                                          </p:spTgt>
                                        </p:tgtEl>
                                        <p:attrNameLst>
                                          <p:attrName>style.visibility</p:attrName>
                                        </p:attrNameLst>
                                      </p:cBhvr>
                                      <p:to>
                                        <p:strVal val="visible"/>
                                      </p:to>
                                    </p:set>
                                    <p:anim calcmode="lin" valueType="num">
                                      <p:cBhvr>
                                        <p:cTn id="13" dur="500" fill="hold"/>
                                        <p:tgtEl>
                                          <p:spTgt spid="7680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680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6809">
                                            <p:txEl>
                                              <p:pRg st="1" end="1"/>
                                            </p:txEl>
                                          </p:spTgt>
                                        </p:tgtEl>
                                        <p:attrNameLst>
                                          <p:attrName>style.visibility</p:attrName>
                                        </p:attrNameLst>
                                      </p:cBhvr>
                                      <p:to>
                                        <p:strVal val="visible"/>
                                      </p:to>
                                    </p:set>
                                    <p:anim calcmode="lin" valueType="num">
                                      <p:cBhvr>
                                        <p:cTn id="18" dur="500" fill="hold"/>
                                        <p:tgtEl>
                                          <p:spTgt spid="7680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680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6809">
                                            <p:txEl>
                                              <p:pRg st="2" end="2"/>
                                            </p:txEl>
                                          </p:spTgt>
                                        </p:tgtEl>
                                        <p:attrNameLst>
                                          <p:attrName>style.visibility</p:attrName>
                                        </p:attrNameLst>
                                      </p:cBhvr>
                                      <p:to>
                                        <p:strVal val="visible"/>
                                      </p:to>
                                    </p:set>
                                    <p:anim calcmode="lin" valueType="num">
                                      <p:cBhvr>
                                        <p:cTn id="23" dur="500" fill="hold"/>
                                        <p:tgtEl>
                                          <p:spTgt spid="7680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768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9"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782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782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782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783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783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783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7833"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光面爆破效果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77834" name="Picture 10" descr="渝黔铁路-西风岭隧道进口-光面爆破效果图-2014年7月11日-中铁大桥局渝黔铁路土建1标项目经理部"/>
          <p:cNvPicPr>
            <a:picLocks noChangeAspect="1" noChangeArrowheads="1"/>
          </p:cNvPicPr>
          <p:nvPr/>
        </p:nvPicPr>
        <p:blipFill>
          <a:blip r:embed="rId4"/>
          <a:stretch>
            <a:fillRect/>
          </a:stretch>
        </p:blipFill>
        <p:spPr bwMode="auto">
          <a:xfrm>
            <a:off x="180975" y="1270000"/>
            <a:ext cx="8928100" cy="5264150"/>
          </a:xfrm>
          <a:prstGeom prst="rect">
            <a:avLst/>
          </a:prstGeom>
          <a:noFill/>
          <a:ln w="9525">
            <a:noFill/>
            <a:miter lim="800000"/>
            <a:headEnd/>
            <a:tailEnd/>
          </a:ln>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7833"/>
                                        </p:tgtEl>
                                        <p:attrNameLst>
                                          <p:attrName>style.visibility</p:attrName>
                                        </p:attrNameLst>
                                      </p:cBhvr>
                                      <p:to>
                                        <p:strVal val="visible"/>
                                      </p:to>
                                    </p:set>
                                    <p:animEffect filter="">
                                      <p:cBhvr>
                                        <p:cTn id="7" dur="1000"/>
                                        <p:tgtEl>
                                          <p:spTgt spid="77833"/>
                                        </p:tgtEl>
                                      </p:cBhvr>
                                    </p:animEffect>
                                    <p:anim calcmode="lin" valueType="num">
                                      <p:cBhvr>
                                        <p:cTn id="8" dur="1000" fill="hold"/>
                                        <p:tgtEl>
                                          <p:spTgt spid="77833"/>
                                        </p:tgtEl>
                                        <p:attrNameLst>
                                          <p:attrName>ppt_x</p:attrName>
                                        </p:attrNameLst>
                                      </p:cBhvr>
                                      <p:tavLst>
                                        <p:tav tm="0">
                                          <p:val>
                                            <p:strVal val="#ppt_x"/>
                                          </p:val>
                                        </p:tav>
                                        <p:tav tm="100000">
                                          <p:val>
                                            <p:strVal val="#ppt_x"/>
                                          </p:val>
                                        </p:tav>
                                      </p:tavLst>
                                    </p:anim>
                                    <p:anim calcmode="lin" valueType="num">
                                      <p:cBhvr>
                                        <p:cTn id="9" dur="1000" fill="hold"/>
                                        <p:tgtEl>
                                          <p:spTgt spid="778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7833">
                                            <p:txEl>
                                              <p:pRg st="0" end="0"/>
                                            </p:txEl>
                                          </p:spTgt>
                                        </p:tgtEl>
                                        <p:attrNameLst>
                                          <p:attrName>style.visibility</p:attrName>
                                        </p:attrNameLst>
                                      </p:cBhvr>
                                      <p:to>
                                        <p:strVal val="visible"/>
                                      </p:to>
                                    </p:set>
                                    <p:anim calcmode="lin" valueType="num">
                                      <p:cBhvr>
                                        <p:cTn id="13" dur="500" fill="hold"/>
                                        <p:tgtEl>
                                          <p:spTgt spid="7783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783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3"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885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885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885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885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885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885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8857" name="TextBox 14"/>
          <p:cNvSpPr>
            <a:spLocks noChangeArrowheads="1"/>
          </p:cNvSpPr>
          <p:nvPr/>
        </p:nvSpPr>
        <p:spPr bwMode="auto">
          <a:xfrm>
            <a:off x="38100" y="836613"/>
            <a:ext cx="9107488" cy="57816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八、瓦斯检测作业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瓦斯主要成分是烷烃，其中甲烷占绝大多数，另有少量的乙烷、丙烷和丁烷，此外一般还含有硫化氢、二氧化碳、氮和水气，以及微量的惰性气体，如氦和氩等。在标准状况下，甲烷至丁烷以气体状态存在，戊烷以上为液体。 如遇明火，即可燃烧，发生</a:t>
            </a:r>
            <a:r>
              <a:rPr lang="zh-CN" altLang="en-US" sz="24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瓦斯</a:t>
            </a:r>
            <a:r>
              <a:rPr lang="zh-CN" altLang="en-US" sz="24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爆炸，直接威胁着作业人员的生命安全。因此，在施工过程中当发现煤层、煤线后应引起高度重视，必须进行瓦斯监测并做好施工通风，当瓦斯的涌出量大于等于0.5m3/min时应立即停工，并上报处理,在施工中应密切监测隧道内瓦斯含量。避免伤亡事故的发生。</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目前，我们白沙沱项目西风岭隧道施工存在低瓦斯，配置了瓦斯检测人员跟班作业，安全员施工过程中每小时进行监测记录，采用的主要是便携式瓦检仪、自动报警监测系统等检测设备。</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8857"/>
                                        </p:tgtEl>
                                        <p:attrNameLst>
                                          <p:attrName>style.visibility</p:attrName>
                                        </p:attrNameLst>
                                      </p:cBhvr>
                                      <p:to>
                                        <p:strVal val="visible"/>
                                      </p:to>
                                    </p:set>
                                    <p:animEffect filter="">
                                      <p:cBhvr>
                                        <p:cTn id="7" dur="1000"/>
                                        <p:tgtEl>
                                          <p:spTgt spid="78857"/>
                                        </p:tgtEl>
                                      </p:cBhvr>
                                    </p:animEffect>
                                    <p:anim calcmode="lin" valueType="num">
                                      <p:cBhvr>
                                        <p:cTn id="8" dur="1000" fill="hold"/>
                                        <p:tgtEl>
                                          <p:spTgt spid="78857"/>
                                        </p:tgtEl>
                                        <p:attrNameLst>
                                          <p:attrName>ppt_x</p:attrName>
                                        </p:attrNameLst>
                                      </p:cBhvr>
                                      <p:tavLst>
                                        <p:tav tm="0">
                                          <p:val>
                                            <p:strVal val="#ppt_x"/>
                                          </p:val>
                                        </p:tav>
                                        <p:tav tm="100000">
                                          <p:val>
                                            <p:strVal val="#ppt_x"/>
                                          </p:val>
                                        </p:tav>
                                      </p:tavLst>
                                    </p:anim>
                                    <p:anim calcmode="lin" valueType="num">
                                      <p:cBhvr>
                                        <p:cTn id="9" dur="1000" fill="hold"/>
                                        <p:tgtEl>
                                          <p:spTgt spid="788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8857">
                                            <p:txEl>
                                              <p:pRg st="0" end="0"/>
                                            </p:txEl>
                                          </p:spTgt>
                                        </p:tgtEl>
                                        <p:attrNameLst>
                                          <p:attrName>style.visibility</p:attrName>
                                        </p:attrNameLst>
                                      </p:cBhvr>
                                      <p:to>
                                        <p:strVal val="visible"/>
                                      </p:to>
                                    </p:set>
                                    <p:anim calcmode="lin" valueType="num">
                                      <p:cBhvr>
                                        <p:cTn id="13" dur="500" fill="hold"/>
                                        <p:tgtEl>
                                          <p:spTgt spid="7885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7885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8857">
                                            <p:txEl>
                                              <p:pRg st="1" end="1"/>
                                            </p:txEl>
                                          </p:spTgt>
                                        </p:tgtEl>
                                        <p:attrNameLst>
                                          <p:attrName>style.visibility</p:attrName>
                                        </p:attrNameLst>
                                      </p:cBhvr>
                                      <p:to>
                                        <p:strVal val="visible"/>
                                      </p:to>
                                    </p:set>
                                    <p:anim calcmode="lin" valueType="num">
                                      <p:cBhvr>
                                        <p:cTn id="18" dur="500" fill="hold"/>
                                        <p:tgtEl>
                                          <p:spTgt spid="7885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7885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8857">
                                            <p:txEl>
                                              <p:pRg st="2" end="2"/>
                                            </p:txEl>
                                          </p:spTgt>
                                        </p:tgtEl>
                                        <p:attrNameLst>
                                          <p:attrName>style.visibility</p:attrName>
                                        </p:attrNameLst>
                                      </p:cBhvr>
                                      <p:to>
                                        <p:strVal val="visible"/>
                                      </p:to>
                                    </p:set>
                                    <p:anim calcmode="lin" valueType="num">
                                      <p:cBhvr>
                                        <p:cTn id="23" dur="500" fill="hold"/>
                                        <p:tgtEl>
                                          <p:spTgt spid="7885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7885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78857">
                                            <p:txEl>
                                              <p:pRg st="3" end="3"/>
                                            </p:txEl>
                                          </p:spTgt>
                                        </p:tgtEl>
                                        <p:attrNameLst>
                                          <p:attrName>style.visibility</p:attrName>
                                        </p:attrNameLst>
                                      </p:cBhvr>
                                      <p:to>
                                        <p:strVal val="visible"/>
                                      </p:to>
                                    </p:set>
                                    <p:anim calcmode="lin" valueType="num">
                                      <p:cBhvr>
                                        <p:cTn id="28" dur="500" fill="hold"/>
                                        <p:tgtEl>
                                          <p:spTgt spid="7885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7885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78857">
                                            <p:txEl>
                                              <p:pRg st="4" end="4"/>
                                            </p:txEl>
                                          </p:spTgt>
                                        </p:tgtEl>
                                        <p:attrNameLst>
                                          <p:attrName>style.visibility</p:attrName>
                                        </p:attrNameLst>
                                      </p:cBhvr>
                                      <p:to>
                                        <p:strVal val="visible"/>
                                      </p:to>
                                    </p:set>
                                    <p:anim calcmode="lin" valueType="num">
                                      <p:cBhvr>
                                        <p:cTn id="33" dur="500" fill="hold"/>
                                        <p:tgtEl>
                                          <p:spTgt spid="78857">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7885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7987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7987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7987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7987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7987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7988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9881" name="TextBox 14"/>
          <p:cNvSpPr>
            <a:spLocks noChangeArrowheads="1"/>
          </p:cNvSpPr>
          <p:nvPr/>
        </p:nvSpPr>
        <p:spPr bwMode="auto">
          <a:xfrm>
            <a:off x="39688" y="838200"/>
            <a:ext cx="9142412" cy="7456488"/>
          </a:xfrm>
          <a:prstGeom prst="rect">
            <a:avLst/>
          </a:prstGeom>
          <a:noFill/>
          <a:ln w="9525">
            <a:noFill/>
            <a:miter lim="800000"/>
          </a:ln>
        </p:spPr>
        <p:txBody>
          <a:bodyPr>
            <a:spAutoFit/>
          </a:bodyPr>
          <a:lstStyle/>
          <a:p>
            <a:pP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 </a:t>
            </a:r>
            <a:r>
              <a:rPr lang="zh-CN" altLang="en-US" sz="2400" b="1">
                <a:solidFill>
                  <a:srgbClr val="FF0066"/>
                </a:solidFill>
                <a:latin typeface="仿宋_GB2312" pitchFamily="49" charset="-122"/>
                <a:ea typeface="仿宋_GB2312" pitchFamily="49" charset="-122"/>
                <a:sym typeface="Arial" panose="020B0604020202020204" pitchFamily="34" charset="0"/>
              </a:rPr>
              <a:t>（1）检查前准备工作：</a:t>
            </a:r>
            <a:endParaRPr lang="zh-CN" altLang="en-US" sz="2400" b="1">
              <a:solidFill>
                <a:srgbClr val="FF0066"/>
              </a:solidFill>
              <a:latin typeface="仿宋_GB2312" pitchFamily="49" charset="-122"/>
              <a:ea typeface="仿宋_GB2312" pitchFamily="49"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①对瓦斯指示报警器入洞前的检查如下：</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1、外观检查：各零部件、指针是否齐全完好灵敏可靠。</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2、将电源开关按到开的位臵指针瞬间右摆，而后很快回到零位，正常工作指示灯亮则进入工作状态。</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3、按：</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检验</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按钮，指针应指向超过3%的刻度，正常工作灯灭，并发出声光报警，此时则报警状态正常，此时如果电压监视灯亮则仪器电压不足，应充电。</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4、瓦斯检测探头是否在掌子面处。</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②</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便携式瓦检仪入洞前的检查按照上述1、2条及结合本机特点进行是否完好。</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③瓦检员、</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一炮三检</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人员应随身携带瓦斯检查员合格证。</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便携式瓦检仪使用中应注意以下事项：</a:t>
            </a:r>
            <a:r>
              <a:rPr lang="zh-CN" altLang="en-US" sz="2000" b="1">
                <a:solidFill>
                  <a:srgbClr val="0099FF"/>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0099FF"/>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1、仪器在正常使用过程中避免受强烈碰撞和冲击，以保证电表检测值的精度。</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2、严禁在洞内拆卸仪器，乱拧乱调，严格按操作规程使用仪器。</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3、仪器不使用时关闭电源开关并且放在安全地方，勿使仪器淋水、浸水。</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4、在使用中仪器要保持垂直，不要把仪器直接对着风流。</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    </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79881"/>
                                        </p:tgtEl>
                                        <p:attrNameLst>
                                          <p:attrName>style.visibility</p:attrName>
                                        </p:attrNameLst>
                                      </p:cBhvr>
                                      <p:to>
                                        <p:strVal val="visible"/>
                                      </p:to>
                                    </p:set>
                                    <p:animEffect filter="">
                                      <p:cBhvr>
                                        <p:cTn id="7" dur="1000"/>
                                        <p:tgtEl>
                                          <p:spTgt spid="79881"/>
                                        </p:tgtEl>
                                      </p:cBhvr>
                                    </p:animEffect>
                                    <p:anim calcmode="lin" valueType="num">
                                      <p:cBhvr>
                                        <p:cTn id="8" dur="1000" fill="hold"/>
                                        <p:tgtEl>
                                          <p:spTgt spid="79881"/>
                                        </p:tgtEl>
                                        <p:attrNameLst>
                                          <p:attrName>ppt_x</p:attrName>
                                        </p:attrNameLst>
                                      </p:cBhvr>
                                      <p:tavLst>
                                        <p:tav tm="0">
                                          <p:val>
                                            <p:strVal val="#ppt_x"/>
                                          </p:val>
                                        </p:tav>
                                        <p:tav tm="100000">
                                          <p:val>
                                            <p:strVal val="#ppt_x"/>
                                          </p:val>
                                        </p:tav>
                                      </p:tavLst>
                                    </p:anim>
                                    <p:anim calcmode="lin" valueType="num">
                                      <p:cBhvr>
                                        <p:cTn id="9" dur="1000" fill="hold"/>
                                        <p:tgtEl>
                                          <p:spTgt spid="798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79881">
                                            <p:txEl>
                                              <p:pRg st="14" end="14"/>
                                            </p:txEl>
                                          </p:spTgt>
                                        </p:tgtEl>
                                        <p:attrNameLst>
                                          <p:attrName>style.visibility</p:attrName>
                                        </p:attrNameLst>
                                      </p:cBhvr>
                                      <p:to>
                                        <p:strVal val="visible"/>
                                      </p:to>
                                    </p:set>
                                    <p:anim calcmode="lin" valueType="num">
                                      <p:cBhvr>
                                        <p:cTn id="13" dur="500" fill="hold"/>
                                        <p:tgtEl>
                                          <p:spTgt spid="79881">
                                            <p:txEl>
                                              <p:pRg st="14" end="14"/>
                                            </p:txEl>
                                          </p:spTgt>
                                        </p:tgtEl>
                                        <p:attrNameLst>
                                          <p:attrName>ppt_x</p:attrName>
                                        </p:attrNameLst>
                                      </p:cBhvr>
                                      <p:tavLst>
                                        <p:tav tm="0">
                                          <p:val>
                                            <p:strVal val="1+#ppt_w/2"/>
                                          </p:val>
                                        </p:tav>
                                        <p:tav tm="100000">
                                          <p:val>
                                            <p:strVal val="#ppt_x"/>
                                          </p:val>
                                        </p:tav>
                                      </p:tavLst>
                                    </p:anim>
                                    <p:anim calcmode="lin" valueType="num">
                                      <p:cBhvr>
                                        <p:cTn id="14" dur="500" fill="hold"/>
                                        <p:tgtEl>
                                          <p:spTgt spid="79881">
                                            <p:txEl>
                                              <p:pRg st="14" end="14"/>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79881">
                                            <p:txEl>
                                              <p:pRg st="0" end="0"/>
                                            </p:txEl>
                                          </p:spTgt>
                                        </p:tgtEl>
                                        <p:attrNameLst>
                                          <p:attrName>style.visibility</p:attrName>
                                        </p:attrNameLst>
                                      </p:cBhvr>
                                      <p:to>
                                        <p:strVal val="visible"/>
                                      </p:to>
                                    </p:set>
                                    <p:anim calcmode="lin" valueType="num">
                                      <p:cBhvr>
                                        <p:cTn id="18" dur="500" fill="hold"/>
                                        <p:tgtEl>
                                          <p:spTgt spid="79881">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79881">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79881">
                                            <p:txEl>
                                              <p:pRg st="1" end="1"/>
                                            </p:txEl>
                                          </p:spTgt>
                                        </p:tgtEl>
                                        <p:attrNameLst>
                                          <p:attrName>style.visibility</p:attrName>
                                        </p:attrNameLst>
                                      </p:cBhvr>
                                      <p:to>
                                        <p:strVal val="visible"/>
                                      </p:to>
                                    </p:set>
                                    <p:anim calcmode="lin" valueType="num">
                                      <p:cBhvr>
                                        <p:cTn id="23" dur="500" fill="hold"/>
                                        <p:tgtEl>
                                          <p:spTgt spid="79881">
                                            <p:txEl>
                                              <p:pRg st="1" end="1"/>
                                            </p:txEl>
                                          </p:spTgt>
                                        </p:tgtEl>
                                        <p:attrNameLst>
                                          <p:attrName>ppt_x</p:attrName>
                                        </p:attrNameLst>
                                      </p:cBhvr>
                                      <p:tavLst>
                                        <p:tav tm="0">
                                          <p:val>
                                            <p:strVal val="1+#ppt_w/2"/>
                                          </p:val>
                                        </p:tav>
                                        <p:tav tm="100000">
                                          <p:val>
                                            <p:strVal val="#ppt_x"/>
                                          </p:val>
                                        </p:tav>
                                      </p:tavLst>
                                    </p:anim>
                                    <p:anim calcmode="lin" valueType="num">
                                      <p:cBhvr>
                                        <p:cTn id="24" dur="500" fill="hold"/>
                                        <p:tgtEl>
                                          <p:spTgt spid="79881">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79881">
                                            <p:txEl>
                                              <p:pRg st="2" end="2"/>
                                            </p:txEl>
                                          </p:spTgt>
                                        </p:tgtEl>
                                        <p:attrNameLst>
                                          <p:attrName>style.visibility</p:attrName>
                                        </p:attrNameLst>
                                      </p:cBhvr>
                                      <p:to>
                                        <p:strVal val="visible"/>
                                      </p:to>
                                    </p:set>
                                    <p:anim calcmode="lin" valueType="num">
                                      <p:cBhvr>
                                        <p:cTn id="28" dur="500" fill="hold"/>
                                        <p:tgtEl>
                                          <p:spTgt spid="79881">
                                            <p:txEl>
                                              <p:pRg st="2" end="2"/>
                                            </p:txEl>
                                          </p:spTgt>
                                        </p:tgtEl>
                                        <p:attrNameLst>
                                          <p:attrName>ppt_x</p:attrName>
                                        </p:attrNameLst>
                                      </p:cBhvr>
                                      <p:tavLst>
                                        <p:tav tm="0">
                                          <p:val>
                                            <p:strVal val="1+#ppt_w/2"/>
                                          </p:val>
                                        </p:tav>
                                        <p:tav tm="100000">
                                          <p:val>
                                            <p:strVal val="#ppt_x"/>
                                          </p:val>
                                        </p:tav>
                                      </p:tavLst>
                                    </p:anim>
                                    <p:anim calcmode="lin" valueType="num">
                                      <p:cBhvr>
                                        <p:cTn id="29" dur="500" fill="hold"/>
                                        <p:tgtEl>
                                          <p:spTgt spid="79881">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79881">
                                            <p:txEl>
                                              <p:pRg st="3" end="3"/>
                                            </p:txEl>
                                          </p:spTgt>
                                        </p:tgtEl>
                                        <p:attrNameLst>
                                          <p:attrName>style.visibility</p:attrName>
                                        </p:attrNameLst>
                                      </p:cBhvr>
                                      <p:to>
                                        <p:strVal val="visible"/>
                                      </p:to>
                                    </p:set>
                                    <p:anim calcmode="lin" valueType="num">
                                      <p:cBhvr>
                                        <p:cTn id="33" dur="500" fill="hold"/>
                                        <p:tgtEl>
                                          <p:spTgt spid="79881">
                                            <p:txEl>
                                              <p:pRg st="3" end="3"/>
                                            </p:txEl>
                                          </p:spTgt>
                                        </p:tgtEl>
                                        <p:attrNameLst>
                                          <p:attrName>ppt_x</p:attrName>
                                        </p:attrNameLst>
                                      </p:cBhvr>
                                      <p:tavLst>
                                        <p:tav tm="0">
                                          <p:val>
                                            <p:strVal val="1+#ppt_w/2"/>
                                          </p:val>
                                        </p:tav>
                                        <p:tav tm="100000">
                                          <p:val>
                                            <p:strVal val="#ppt_x"/>
                                          </p:val>
                                        </p:tav>
                                      </p:tavLst>
                                    </p:anim>
                                    <p:anim calcmode="lin" valueType="num">
                                      <p:cBhvr>
                                        <p:cTn id="34" dur="500" fill="hold"/>
                                        <p:tgtEl>
                                          <p:spTgt spid="79881">
                                            <p:txEl>
                                              <p:pRg st="3" end="3"/>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79881">
                                            <p:txEl>
                                              <p:pRg st="4" end="4"/>
                                            </p:txEl>
                                          </p:spTgt>
                                        </p:tgtEl>
                                        <p:attrNameLst>
                                          <p:attrName>style.visibility</p:attrName>
                                        </p:attrNameLst>
                                      </p:cBhvr>
                                      <p:to>
                                        <p:strVal val="visible"/>
                                      </p:to>
                                    </p:set>
                                    <p:anim calcmode="lin" valueType="num">
                                      <p:cBhvr>
                                        <p:cTn id="38" dur="500" fill="hold"/>
                                        <p:tgtEl>
                                          <p:spTgt spid="79881">
                                            <p:txEl>
                                              <p:pRg st="4" end="4"/>
                                            </p:txEl>
                                          </p:spTgt>
                                        </p:tgtEl>
                                        <p:attrNameLst>
                                          <p:attrName>ppt_x</p:attrName>
                                        </p:attrNameLst>
                                      </p:cBhvr>
                                      <p:tavLst>
                                        <p:tav tm="0">
                                          <p:val>
                                            <p:strVal val="1+#ppt_w/2"/>
                                          </p:val>
                                        </p:tav>
                                        <p:tav tm="100000">
                                          <p:val>
                                            <p:strVal val="#ppt_x"/>
                                          </p:val>
                                        </p:tav>
                                      </p:tavLst>
                                    </p:anim>
                                    <p:anim calcmode="lin" valueType="num">
                                      <p:cBhvr>
                                        <p:cTn id="39" dur="500" fill="hold"/>
                                        <p:tgtEl>
                                          <p:spTgt spid="79881">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79881">
                                            <p:txEl>
                                              <p:pRg st="5" end="5"/>
                                            </p:txEl>
                                          </p:spTgt>
                                        </p:tgtEl>
                                        <p:attrNameLst>
                                          <p:attrName>style.visibility</p:attrName>
                                        </p:attrNameLst>
                                      </p:cBhvr>
                                      <p:to>
                                        <p:strVal val="visible"/>
                                      </p:to>
                                    </p:set>
                                    <p:anim calcmode="lin" valueType="num">
                                      <p:cBhvr>
                                        <p:cTn id="43" dur="500" fill="hold"/>
                                        <p:tgtEl>
                                          <p:spTgt spid="79881">
                                            <p:txEl>
                                              <p:pRg st="5" end="5"/>
                                            </p:txEl>
                                          </p:spTgt>
                                        </p:tgtEl>
                                        <p:attrNameLst>
                                          <p:attrName>ppt_x</p:attrName>
                                        </p:attrNameLst>
                                      </p:cBhvr>
                                      <p:tavLst>
                                        <p:tav tm="0">
                                          <p:val>
                                            <p:strVal val="1+#ppt_w/2"/>
                                          </p:val>
                                        </p:tav>
                                        <p:tav tm="100000">
                                          <p:val>
                                            <p:strVal val="#ppt_x"/>
                                          </p:val>
                                        </p:tav>
                                      </p:tavLst>
                                    </p:anim>
                                    <p:anim calcmode="lin" valueType="num">
                                      <p:cBhvr>
                                        <p:cTn id="44" dur="500" fill="hold"/>
                                        <p:tgtEl>
                                          <p:spTgt spid="79881">
                                            <p:txEl>
                                              <p:pRg st="5" end="5"/>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childTnLst>
                                    <p:set>
                                      <p:cBhvr>
                                        <p:cTn id="47" dur="1" fill="hold">
                                          <p:stCondLst>
                                            <p:cond delay="0"/>
                                          </p:stCondLst>
                                        </p:cTn>
                                        <p:tgtEl>
                                          <p:spTgt spid="79881">
                                            <p:txEl>
                                              <p:pRg st="6" end="6"/>
                                            </p:txEl>
                                          </p:spTgt>
                                        </p:tgtEl>
                                        <p:attrNameLst>
                                          <p:attrName>style.visibility</p:attrName>
                                        </p:attrNameLst>
                                      </p:cBhvr>
                                      <p:to>
                                        <p:strVal val="visible"/>
                                      </p:to>
                                    </p:set>
                                    <p:anim calcmode="lin" valueType="num">
                                      <p:cBhvr>
                                        <p:cTn id="48" dur="500" fill="hold"/>
                                        <p:tgtEl>
                                          <p:spTgt spid="79881">
                                            <p:txEl>
                                              <p:pRg st="6" end="6"/>
                                            </p:txEl>
                                          </p:spTgt>
                                        </p:tgtEl>
                                        <p:attrNameLst>
                                          <p:attrName>ppt_x</p:attrName>
                                        </p:attrNameLst>
                                      </p:cBhvr>
                                      <p:tavLst>
                                        <p:tav tm="0">
                                          <p:val>
                                            <p:strVal val="1+#ppt_w/2"/>
                                          </p:val>
                                        </p:tav>
                                        <p:tav tm="100000">
                                          <p:val>
                                            <p:strVal val="#ppt_x"/>
                                          </p:val>
                                        </p:tav>
                                      </p:tavLst>
                                    </p:anim>
                                    <p:anim calcmode="lin" valueType="num">
                                      <p:cBhvr>
                                        <p:cTn id="49" dur="500" fill="hold"/>
                                        <p:tgtEl>
                                          <p:spTgt spid="79881">
                                            <p:txEl>
                                              <p:pRg st="6" end="6"/>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nodeType="afterEffect">
                                  <p:childTnLst>
                                    <p:set>
                                      <p:cBhvr>
                                        <p:cTn id="52" dur="1" fill="hold">
                                          <p:stCondLst>
                                            <p:cond delay="0"/>
                                          </p:stCondLst>
                                        </p:cTn>
                                        <p:tgtEl>
                                          <p:spTgt spid="79881">
                                            <p:txEl>
                                              <p:pRg st="7" end="7"/>
                                            </p:txEl>
                                          </p:spTgt>
                                        </p:tgtEl>
                                        <p:attrNameLst>
                                          <p:attrName>style.visibility</p:attrName>
                                        </p:attrNameLst>
                                      </p:cBhvr>
                                      <p:to>
                                        <p:strVal val="visible"/>
                                      </p:to>
                                    </p:set>
                                    <p:anim calcmode="lin" valueType="num">
                                      <p:cBhvr>
                                        <p:cTn id="53" dur="500" fill="hold"/>
                                        <p:tgtEl>
                                          <p:spTgt spid="79881">
                                            <p:txEl>
                                              <p:pRg st="7" end="7"/>
                                            </p:txEl>
                                          </p:spTgt>
                                        </p:tgtEl>
                                        <p:attrNameLst>
                                          <p:attrName>ppt_x</p:attrName>
                                        </p:attrNameLst>
                                      </p:cBhvr>
                                      <p:tavLst>
                                        <p:tav tm="0">
                                          <p:val>
                                            <p:strVal val="1+#ppt_w/2"/>
                                          </p:val>
                                        </p:tav>
                                        <p:tav tm="100000">
                                          <p:val>
                                            <p:strVal val="#ppt_x"/>
                                          </p:val>
                                        </p:tav>
                                      </p:tavLst>
                                    </p:anim>
                                    <p:anim calcmode="lin" valueType="num">
                                      <p:cBhvr>
                                        <p:cTn id="54" dur="500" fill="hold"/>
                                        <p:tgtEl>
                                          <p:spTgt spid="79881">
                                            <p:txEl>
                                              <p:pRg st="7" end="7"/>
                                            </p:txEl>
                                          </p:spTgt>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nodeType="afterEffect">
                                  <p:childTnLst>
                                    <p:set>
                                      <p:cBhvr>
                                        <p:cTn id="57" dur="1" fill="hold">
                                          <p:stCondLst>
                                            <p:cond delay="0"/>
                                          </p:stCondLst>
                                        </p:cTn>
                                        <p:tgtEl>
                                          <p:spTgt spid="79881">
                                            <p:txEl>
                                              <p:pRg st="8" end="8"/>
                                            </p:txEl>
                                          </p:spTgt>
                                        </p:tgtEl>
                                        <p:attrNameLst>
                                          <p:attrName>style.visibility</p:attrName>
                                        </p:attrNameLst>
                                      </p:cBhvr>
                                      <p:to>
                                        <p:strVal val="visible"/>
                                      </p:to>
                                    </p:set>
                                    <p:anim calcmode="lin" valueType="num">
                                      <p:cBhvr>
                                        <p:cTn id="58" dur="500" fill="hold"/>
                                        <p:tgtEl>
                                          <p:spTgt spid="79881">
                                            <p:txEl>
                                              <p:pRg st="8" end="8"/>
                                            </p:txEl>
                                          </p:spTgt>
                                        </p:tgtEl>
                                        <p:attrNameLst>
                                          <p:attrName>ppt_x</p:attrName>
                                        </p:attrNameLst>
                                      </p:cBhvr>
                                      <p:tavLst>
                                        <p:tav tm="0">
                                          <p:val>
                                            <p:strVal val="1+#ppt_w/2"/>
                                          </p:val>
                                        </p:tav>
                                        <p:tav tm="100000">
                                          <p:val>
                                            <p:strVal val="#ppt_x"/>
                                          </p:val>
                                        </p:tav>
                                      </p:tavLst>
                                    </p:anim>
                                    <p:anim calcmode="lin" valueType="num">
                                      <p:cBhvr>
                                        <p:cTn id="59" dur="500" fill="hold"/>
                                        <p:tgtEl>
                                          <p:spTgt spid="79881">
                                            <p:txEl>
                                              <p:pRg st="8" end="8"/>
                                            </p:txEl>
                                          </p:spTgt>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2" presetClass="entr" presetSubtype="2" fill="hold" nodeType="afterEffect">
                                  <p:childTnLst>
                                    <p:set>
                                      <p:cBhvr>
                                        <p:cTn id="62" dur="1" fill="hold">
                                          <p:stCondLst>
                                            <p:cond delay="0"/>
                                          </p:stCondLst>
                                        </p:cTn>
                                        <p:tgtEl>
                                          <p:spTgt spid="79881">
                                            <p:txEl>
                                              <p:pRg st="9" end="9"/>
                                            </p:txEl>
                                          </p:spTgt>
                                        </p:tgtEl>
                                        <p:attrNameLst>
                                          <p:attrName>style.visibility</p:attrName>
                                        </p:attrNameLst>
                                      </p:cBhvr>
                                      <p:to>
                                        <p:strVal val="visible"/>
                                      </p:to>
                                    </p:set>
                                    <p:anim calcmode="lin" valueType="num">
                                      <p:cBhvr>
                                        <p:cTn id="63" dur="500" fill="hold"/>
                                        <p:tgtEl>
                                          <p:spTgt spid="79881">
                                            <p:txEl>
                                              <p:pRg st="9" end="9"/>
                                            </p:txEl>
                                          </p:spTgt>
                                        </p:tgtEl>
                                        <p:attrNameLst>
                                          <p:attrName>ppt_x</p:attrName>
                                        </p:attrNameLst>
                                      </p:cBhvr>
                                      <p:tavLst>
                                        <p:tav tm="0">
                                          <p:val>
                                            <p:strVal val="1+#ppt_w/2"/>
                                          </p:val>
                                        </p:tav>
                                        <p:tav tm="100000">
                                          <p:val>
                                            <p:strVal val="#ppt_x"/>
                                          </p:val>
                                        </p:tav>
                                      </p:tavLst>
                                    </p:anim>
                                    <p:anim calcmode="lin" valueType="num">
                                      <p:cBhvr>
                                        <p:cTn id="64" dur="500" fill="hold"/>
                                        <p:tgtEl>
                                          <p:spTgt spid="79881">
                                            <p:txEl>
                                              <p:pRg st="9" end="9"/>
                                            </p:txEl>
                                          </p:spTgt>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ID="2" presetClass="entr" presetSubtype="2" fill="hold" nodeType="afterEffect">
                                  <p:childTnLst>
                                    <p:set>
                                      <p:cBhvr>
                                        <p:cTn id="67" dur="1" fill="hold">
                                          <p:stCondLst>
                                            <p:cond delay="0"/>
                                          </p:stCondLst>
                                        </p:cTn>
                                        <p:tgtEl>
                                          <p:spTgt spid="79881">
                                            <p:txEl>
                                              <p:pRg st="10" end="10"/>
                                            </p:txEl>
                                          </p:spTgt>
                                        </p:tgtEl>
                                        <p:attrNameLst>
                                          <p:attrName>style.visibility</p:attrName>
                                        </p:attrNameLst>
                                      </p:cBhvr>
                                      <p:to>
                                        <p:strVal val="visible"/>
                                      </p:to>
                                    </p:set>
                                    <p:anim calcmode="lin" valueType="num">
                                      <p:cBhvr>
                                        <p:cTn id="68" dur="500" fill="hold"/>
                                        <p:tgtEl>
                                          <p:spTgt spid="79881">
                                            <p:txEl>
                                              <p:pRg st="10" end="10"/>
                                            </p:txEl>
                                          </p:spTgt>
                                        </p:tgtEl>
                                        <p:attrNameLst>
                                          <p:attrName>ppt_x</p:attrName>
                                        </p:attrNameLst>
                                      </p:cBhvr>
                                      <p:tavLst>
                                        <p:tav tm="0">
                                          <p:val>
                                            <p:strVal val="1+#ppt_w/2"/>
                                          </p:val>
                                        </p:tav>
                                        <p:tav tm="100000">
                                          <p:val>
                                            <p:strVal val="#ppt_x"/>
                                          </p:val>
                                        </p:tav>
                                      </p:tavLst>
                                    </p:anim>
                                    <p:anim calcmode="lin" valueType="num">
                                      <p:cBhvr>
                                        <p:cTn id="69" dur="500" fill="hold"/>
                                        <p:tgtEl>
                                          <p:spTgt spid="79881">
                                            <p:txEl>
                                              <p:pRg st="10" end="10"/>
                                            </p:txEl>
                                          </p:spTgt>
                                        </p:tgtEl>
                                        <p:attrNameLst>
                                          <p:attrName>ppt_y</p:attrName>
                                        </p:attrNameLst>
                                      </p:cBhvr>
                                      <p:tavLst>
                                        <p:tav tm="0">
                                          <p:val>
                                            <p:strVal val="#ppt_y"/>
                                          </p:val>
                                        </p:tav>
                                        <p:tav tm="100000">
                                          <p:val>
                                            <p:strVal val="#ppt_y"/>
                                          </p:val>
                                        </p:tav>
                                      </p:tavLst>
                                    </p:anim>
                                  </p:childTnLst>
                                </p:cTn>
                              </p:par>
                            </p:childTnLst>
                          </p:cTn>
                        </p:par>
                        <p:par>
                          <p:cTn id="70" fill="hold">
                            <p:stCondLst>
                              <p:cond delay="7000"/>
                            </p:stCondLst>
                            <p:childTnLst>
                              <p:par>
                                <p:cTn id="71" presetID="2" presetClass="entr" presetSubtype="2" fill="hold" nodeType="afterEffect">
                                  <p:childTnLst>
                                    <p:set>
                                      <p:cBhvr>
                                        <p:cTn id="72" dur="1" fill="hold">
                                          <p:stCondLst>
                                            <p:cond delay="0"/>
                                          </p:stCondLst>
                                        </p:cTn>
                                        <p:tgtEl>
                                          <p:spTgt spid="79881">
                                            <p:txEl>
                                              <p:pRg st="11" end="11"/>
                                            </p:txEl>
                                          </p:spTgt>
                                        </p:tgtEl>
                                        <p:attrNameLst>
                                          <p:attrName>style.visibility</p:attrName>
                                        </p:attrNameLst>
                                      </p:cBhvr>
                                      <p:to>
                                        <p:strVal val="visible"/>
                                      </p:to>
                                    </p:set>
                                    <p:anim calcmode="lin" valueType="num">
                                      <p:cBhvr>
                                        <p:cTn id="73" dur="500" fill="hold"/>
                                        <p:tgtEl>
                                          <p:spTgt spid="79881">
                                            <p:txEl>
                                              <p:pRg st="11" end="11"/>
                                            </p:txEl>
                                          </p:spTgt>
                                        </p:tgtEl>
                                        <p:attrNameLst>
                                          <p:attrName>ppt_x</p:attrName>
                                        </p:attrNameLst>
                                      </p:cBhvr>
                                      <p:tavLst>
                                        <p:tav tm="0">
                                          <p:val>
                                            <p:strVal val="1+#ppt_w/2"/>
                                          </p:val>
                                        </p:tav>
                                        <p:tav tm="100000">
                                          <p:val>
                                            <p:strVal val="#ppt_x"/>
                                          </p:val>
                                        </p:tav>
                                      </p:tavLst>
                                    </p:anim>
                                    <p:anim calcmode="lin" valueType="num">
                                      <p:cBhvr>
                                        <p:cTn id="74" dur="500" fill="hold"/>
                                        <p:tgtEl>
                                          <p:spTgt spid="79881">
                                            <p:txEl>
                                              <p:pRg st="11" end="11"/>
                                            </p:txEl>
                                          </p:spTgt>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2" fill="hold" nodeType="afterEffect">
                                  <p:childTnLst>
                                    <p:set>
                                      <p:cBhvr>
                                        <p:cTn id="77" dur="1" fill="hold">
                                          <p:stCondLst>
                                            <p:cond delay="0"/>
                                          </p:stCondLst>
                                        </p:cTn>
                                        <p:tgtEl>
                                          <p:spTgt spid="79881">
                                            <p:txEl>
                                              <p:pRg st="12" end="12"/>
                                            </p:txEl>
                                          </p:spTgt>
                                        </p:tgtEl>
                                        <p:attrNameLst>
                                          <p:attrName>style.visibility</p:attrName>
                                        </p:attrNameLst>
                                      </p:cBhvr>
                                      <p:to>
                                        <p:strVal val="visible"/>
                                      </p:to>
                                    </p:set>
                                    <p:anim calcmode="lin" valueType="num">
                                      <p:cBhvr>
                                        <p:cTn id="78" dur="500" fill="hold"/>
                                        <p:tgtEl>
                                          <p:spTgt spid="79881">
                                            <p:txEl>
                                              <p:pRg st="12" end="12"/>
                                            </p:txEl>
                                          </p:spTgt>
                                        </p:tgtEl>
                                        <p:attrNameLst>
                                          <p:attrName>ppt_x</p:attrName>
                                        </p:attrNameLst>
                                      </p:cBhvr>
                                      <p:tavLst>
                                        <p:tav tm="0">
                                          <p:val>
                                            <p:strVal val="1+#ppt_w/2"/>
                                          </p:val>
                                        </p:tav>
                                        <p:tav tm="100000">
                                          <p:val>
                                            <p:strVal val="#ppt_x"/>
                                          </p:val>
                                        </p:tav>
                                      </p:tavLst>
                                    </p:anim>
                                    <p:anim calcmode="lin" valueType="num">
                                      <p:cBhvr>
                                        <p:cTn id="79" dur="500" fill="hold"/>
                                        <p:tgtEl>
                                          <p:spTgt spid="79881">
                                            <p:txEl>
                                              <p:pRg st="12" end="12"/>
                                            </p:txEl>
                                          </p:spTgt>
                                        </p:tgtEl>
                                        <p:attrNameLst>
                                          <p:attrName>ppt_y</p:attrName>
                                        </p:attrNameLst>
                                      </p:cBhvr>
                                      <p:tavLst>
                                        <p:tav tm="0">
                                          <p:val>
                                            <p:strVal val="#ppt_y"/>
                                          </p:val>
                                        </p:tav>
                                        <p:tav tm="100000">
                                          <p:val>
                                            <p:strVal val="#ppt_y"/>
                                          </p:val>
                                        </p:tav>
                                      </p:tavLst>
                                    </p:anim>
                                  </p:childTnLst>
                                </p:cTn>
                              </p:par>
                            </p:childTnLst>
                          </p:cTn>
                        </p:par>
                        <p:par>
                          <p:cTn id="80" fill="hold">
                            <p:stCondLst>
                              <p:cond delay="8000"/>
                            </p:stCondLst>
                            <p:childTnLst>
                              <p:par>
                                <p:cTn id="81" presetID="2" presetClass="entr" presetSubtype="2" fill="hold" nodeType="afterEffect">
                                  <p:childTnLst>
                                    <p:set>
                                      <p:cBhvr>
                                        <p:cTn id="82" dur="1" fill="hold">
                                          <p:stCondLst>
                                            <p:cond delay="0"/>
                                          </p:stCondLst>
                                        </p:cTn>
                                        <p:tgtEl>
                                          <p:spTgt spid="79881">
                                            <p:txEl>
                                              <p:pRg st="13" end="13"/>
                                            </p:txEl>
                                          </p:spTgt>
                                        </p:tgtEl>
                                        <p:attrNameLst>
                                          <p:attrName>style.visibility</p:attrName>
                                        </p:attrNameLst>
                                      </p:cBhvr>
                                      <p:to>
                                        <p:strVal val="visible"/>
                                      </p:to>
                                    </p:set>
                                    <p:anim calcmode="lin" valueType="num">
                                      <p:cBhvr>
                                        <p:cTn id="83" dur="500" fill="hold"/>
                                        <p:tgtEl>
                                          <p:spTgt spid="79881">
                                            <p:txEl>
                                              <p:pRg st="13" end="13"/>
                                            </p:txEl>
                                          </p:spTgt>
                                        </p:tgtEl>
                                        <p:attrNameLst>
                                          <p:attrName>ppt_x</p:attrName>
                                        </p:attrNameLst>
                                      </p:cBhvr>
                                      <p:tavLst>
                                        <p:tav tm="0">
                                          <p:val>
                                            <p:strVal val="1+#ppt_w/2"/>
                                          </p:val>
                                        </p:tav>
                                        <p:tav tm="100000">
                                          <p:val>
                                            <p:strVal val="#ppt_x"/>
                                          </p:val>
                                        </p:tav>
                                      </p:tavLst>
                                    </p:anim>
                                    <p:anim calcmode="lin" valueType="num">
                                      <p:cBhvr>
                                        <p:cTn id="84" dur="500" fill="hold"/>
                                        <p:tgtEl>
                                          <p:spTgt spid="79881">
                                            <p:txEl>
                                              <p:pRg st="13" end="13"/>
                                            </p:txEl>
                                          </p:spTgt>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 presetClass="entr" presetSubtype="2" fill="hold" nodeType="afterEffect">
                                  <p:childTnLst>
                                    <p:set>
                                      <p:cBhvr>
                                        <p:cTn id="87" dur="1" fill="hold">
                                          <p:stCondLst>
                                            <p:cond delay="0"/>
                                          </p:stCondLst>
                                        </p:cTn>
                                        <p:tgtEl>
                                          <p:spTgt spid="79881">
                                            <p:txEl>
                                              <p:pRg st="15" end="15"/>
                                            </p:txEl>
                                          </p:spTgt>
                                        </p:tgtEl>
                                        <p:attrNameLst>
                                          <p:attrName>style.visibility</p:attrName>
                                        </p:attrNameLst>
                                      </p:cBhvr>
                                      <p:to>
                                        <p:strVal val="visible"/>
                                      </p:to>
                                    </p:set>
                                    <p:anim calcmode="lin" valueType="num">
                                      <p:cBhvr>
                                        <p:cTn id="88" dur="500" fill="hold"/>
                                        <p:tgtEl>
                                          <p:spTgt spid="79881">
                                            <p:txEl>
                                              <p:pRg st="15" end="15"/>
                                            </p:txEl>
                                          </p:spTgt>
                                        </p:tgtEl>
                                        <p:attrNameLst>
                                          <p:attrName>ppt_x</p:attrName>
                                        </p:attrNameLst>
                                      </p:cBhvr>
                                      <p:tavLst>
                                        <p:tav tm="0">
                                          <p:val>
                                            <p:strVal val="1+#ppt_w/2"/>
                                          </p:val>
                                        </p:tav>
                                        <p:tav tm="100000">
                                          <p:val>
                                            <p:strVal val="#ppt_x"/>
                                          </p:val>
                                        </p:tav>
                                      </p:tavLst>
                                    </p:anim>
                                    <p:anim calcmode="lin" valueType="num">
                                      <p:cBhvr>
                                        <p:cTn id="89" dur="500" fill="hold"/>
                                        <p:tgtEl>
                                          <p:spTgt spid="79881">
                                            <p:txEl>
                                              <p:pRg st="15" end="15"/>
                                            </p:txEl>
                                          </p:spTgt>
                                        </p:tgtEl>
                                        <p:attrNameLst>
                                          <p:attrName>ppt_y</p:attrName>
                                        </p:attrNameLst>
                                      </p:cBhvr>
                                      <p:tavLst>
                                        <p:tav tm="0">
                                          <p:val>
                                            <p:strVal val="#ppt_y"/>
                                          </p:val>
                                        </p:tav>
                                        <p:tav tm="100000">
                                          <p:val>
                                            <p:strVal val="#ppt_y"/>
                                          </p:val>
                                        </p:tav>
                                      </p:tavLst>
                                    </p:anim>
                                  </p:childTnLst>
                                </p:cTn>
                              </p:par>
                            </p:childTnLst>
                          </p:cTn>
                        </p:par>
                        <p:par>
                          <p:cTn id="90" fill="hold">
                            <p:stCondLst>
                              <p:cond delay="9000"/>
                            </p:stCondLst>
                            <p:childTnLst>
                              <p:par>
                                <p:cTn id="91" presetID="2" presetClass="entr" presetSubtype="2" fill="hold" nodeType="afterEffect">
                                  <p:childTnLst>
                                    <p:set>
                                      <p:cBhvr>
                                        <p:cTn id="92" dur="1" fill="hold">
                                          <p:stCondLst>
                                            <p:cond delay="0"/>
                                          </p:stCondLst>
                                        </p:cTn>
                                        <p:tgtEl>
                                          <p:spTgt spid="79881">
                                            <p:txEl>
                                              <p:pRg st="16" end="16"/>
                                            </p:txEl>
                                          </p:spTgt>
                                        </p:tgtEl>
                                        <p:attrNameLst>
                                          <p:attrName>style.visibility</p:attrName>
                                        </p:attrNameLst>
                                      </p:cBhvr>
                                      <p:to>
                                        <p:strVal val="visible"/>
                                      </p:to>
                                    </p:set>
                                    <p:anim calcmode="lin" valueType="num">
                                      <p:cBhvr>
                                        <p:cTn id="93" dur="500" fill="hold"/>
                                        <p:tgtEl>
                                          <p:spTgt spid="79881">
                                            <p:txEl>
                                              <p:pRg st="16" end="16"/>
                                            </p:txEl>
                                          </p:spTgt>
                                        </p:tgtEl>
                                        <p:attrNameLst>
                                          <p:attrName>ppt_x</p:attrName>
                                        </p:attrNameLst>
                                      </p:cBhvr>
                                      <p:tavLst>
                                        <p:tav tm="0">
                                          <p:val>
                                            <p:strVal val="1+#ppt_w/2"/>
                                          </p:val>
                                        </p:tav>
                                        <p:tav tm="100000">
                                          <p:val>
                                            <p:strVal val="#ppt_x"/>
                                          </p:val>
                                        </p:tav>
                                      </p:tavLst>
                                    </p:anim>
                                    <p:anim calcmode="lin" valueType="num">
                                      <p:cBhvr>
                                        <p:cTn id="94" dur="500" fill="hold"/>
                                        <p:tgtEl>
                                          <p:spTgt spid="79881">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089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090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090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090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090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090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0905" name="TextBox 14"/>
          <p:cNvSpPr>
            <a:spLocks noChangeArrowheads="1"/>
          </p:cNvSpPr>
          <p:nvPr/>
        </p:nvSpPr>
        <p:spPr bwMode="auto">
          <a:xfrm>
            <a:off x="39688" y="838200"/>
            <a:ext cx="9142412" cy="5119688"/>
          </a:xfrm>
          <a:prstGeom prst="rect">
            <a:avLst/>
          </a:prstGeom>
          <a:noFill/>
          <a:ln w="9525">
            <a:noFill/>
            <a:miter lim="800000"/>
          </a:ln>
        </p:spPr>
        <p:txBody>
          <a:bodyPr>
            <a:spAutoFit/>
          </a:bodyPr>
          <a:lstStyle/>
          <a:p>
            <a:pPr>
              <a:lnSpc>
                <a:spcPts val="3000"/>
              </a:lnSpc>
            </a:pPr>
            <a:r>
              <a:rPr lang="zh-CN" altLang="en-US" sz="3600" b="1">
                <a:solidFill>
                  <a:srgbClr val="FF0066"/>
                </a:solidFill>
                <a:latin typeface="仿宋_GB2312" pitchFamily="49" charset="-122"/>
                <a:ea typeface="仿宋_GB2312" pitchFamily="49" charset="-122"/>
                <a:sym typeface="Arial" panose="020B0604020202020204" pitchFamily="34" charset="0"/>
              </a:rPr>
              <a:t> </a:t>
            </a:r>
            <a:r>
              <a:rPr lang="zh-CN" altLang="en-US" sz="2400" b="1">
                <a:solidFill>
                  <a:srgbClr val="FF0066"/>
                </a:solidFill>
                <a:latin typeface="仿宋_GB2312" pitchFamily="49" charset="-122"/>
                <a:ea typeface="仿宋_GB2312" pitchFamily="49" charset="-122"/>
                <a:sym typeface="Arial" panose="020B0604020202020204" pitchFamily="34" charset="0"/>
              </a:rPr>
              <a:t>（2）人工瓦斯检测频率规定：</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正常工序工作地段各作业面每小时检测一次，特殊工序如电焊作业、防水板焊接、塌方处理等重点部位，必须保证全过程检测。对各种通风死角（隧道上部、坍塌洞穴、避人（车）洞）每班进洞检测一次。对瓦斯浓度超过0.3%的地段，必须加强检测，增加检测的频率为每20分钟一次。隧道内爆破作业的瓦斯监测严格执行</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一炮三检</a:t>
            </a:r>
            <a:r>
              <a:rPr lang="zh-CN" altLang="en-US" sz="2000" b="1">
                <a:solidFill>
                  <a:srgbClr val="FFFF00"/>
                </a:solidFill>
                <a:effectLst>
                  <a:outerShdw blurRad="38100" dist="38100" dir="2700000" algn="tl">
                    <a:srgbClr val="000000"/>
                  </a:outerShdw>
                </a:effectLst>
                <a:latin typeface="Arial" panose="020B0604020202020204"/>
                <a:ea typeface="华文中宋" panose="02010600040101010101" pitchFamily="2" charset="-122"/>
                <a:sym typeface="Arial" panose="020B0604020202020204" pitchFamily="34" charset="0"/>
              </a:rPr>
              <a:t>”</a:t>
            </a: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瓦检员如检测发现瓦斯浓度超过0.5%时，应立即报警，停止超标区所有工作，组织超标区域人员撤出，切断电源，立即通知监控室，加强通风。待该区域瓦斯浓度降低到0.3%以下时，方可恢复正常施工。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000"/>
              </a:lnSpc>
            </a:pPr>
            <a:r>
              <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《中国中铁股份有限公司瓦斯隧道施工防爆卡控红线》文件 对瓦斯检测的规定：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a:p>
        </p:txBody>
      </p:sp>
      <p:pic>
        <p:nvPicPr>
          <p:cNvPr id="80906" name="Picture 10"/>
          <p:cNvPicPr>
            <a:picLocks noChangeAspect="1" noChangeArrowheads="1"/>
          </p:cNvPicPr>
          <p:nvPr/>
        </p:nvPicPr>
        <p:blipFill>
          <a:blip r:embed="rId4"/>
          <a:stretch>
            <a:fillRect/>
          </a:stretch>
        </p:blipFill>
        <p:spPr bwMode="auto">
          <a:xfrm>
            <a:off x="612775" y="4365625"/>
            <a:ext cx="8351838" cy="23272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0905"/>
                                        </p:tgtEl>
                                        <p:attrNameLst>
                                          <p:attrName>style.visibility</p:attrName>
                                        </p:attrNameLst>
                                      </p:cBhvr>
                                      <p:to>
                                        <p:strVal val="visible"/>
                                      </p:to>
                                    </p:set>
                                    <p:animEffect filter="">
                                      <p:cBhvr>
                                        <p:cTn id="7" dur="1000"/>
                                        <p:tgtEl>
                                          <p:spTgt spid="80905"/>
                                        </p:tgtEl>
                                      </p:cBhvr>
                                    </p:animEffect>
                                    <p:anim calcmode="lin" valueType="num">
                                      <p:cBhvr>
                                        <p:cTn id="8" dur="1000" fill="hold"/>
                                        <p:tgtEl>
                                          <p:spTgt spid="80905"/>
                                        </p:tgtEl>
                                        <p:attrNameLst>
                                          <p:attrName>ppt_x</p:attrName>
                                        </p:attrNameLst>
                                      </p:cBhvr>
                                      <p:tavLst>
                                        <p:tav tm="0">
                                          <p:val>
                                            <p:strVal val="#ppt_x"/>
                                          </p:val>
                                        </p:tav>
                                        <p:tav tm="100000">
                                          <p:val>
                                            <p:strVal val="#ppt_x"/>
                                          </p:val>
                                        </p:tav>
                                      </p:tavLst>
                                    </p:anim>
                                    <p:anim calcmode="lin" valueType="num">
                                      <p:cBhvr>
                                        <p:cTn id="9" dur="1000" fill="hold"/>
                                        <p:tgtEl>
                                          <p:spTgt spid="809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0905">
                                            <p:txEl>
                                              <p:pRg st="3" end="3"/>
                                            </p:txEl>
                                          </p:spTgt>
                                        </p:tgtEl>
                                        <p:attrNameLst>
                                          <p:attrName>style.visibility</p:attrName>
                                        </p:attrNameLst>
                                      </p:cBhvr>
                                      <p:to>
                                        <p:strVal val="visible"/>
                                      </p:to>
                                    </p:set>
                                    <p:anim calcmode="lin" valueType="num">
                                      <p:cBhvr>
                                        <p:cTn id="13" dur="500" fill="hold"/>
                                        <p:tgtEl>
                                          <p:spTgt spid="80905">
                                            <p:txEl>
                                              <p:pRg st="3" end="3"/>
                                            </p:txEl>
                                          </p:spTgt>
                                        </p:tgtEl>
                                        <p:attrNameLst>
                                          <p:attrName>ppt_x</p:attrName>
                                        </p:attrNameLst>
                                      </p:cBhvr>
                                      <p:tavLst>
                                        <p:tav tm="0">
                                          <p:val>
                                            <p:strVal val="1+#ppt_w/2"/>
                                          </p:val>
                                        </p:tav>
                                        <p:tav tm="100000">
                                          <p:val>
                                            <p:strVal val="#ppt_x"/>
                                          </p:val>
                                        </p:tav>
                                      </p:tavLst>
                                    </p:anim>
                                    <p:anim calcmode="lin" valueType="num">
                                      <p:cBhvr>
                                        <p:cTn id="14" dur="500" fill="hold"/>
                                        <p:tgtEl>
                                          <p:spTgt spid="80905">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0905">
                                            <p:txEl>
                                              <p:pRg st="0" end="0"/>
                                            </p:txEl>
                                          </p:spTgt>
                                        </p:tgtEl>
                                        <p:attrNameLst>
                                          <p:attrName>style.visibility</p:attrName>
                                        </p:attrNameLst>
                                      </p:cBhvr>
                                      <p:to>
                                        <p:strVal val="visible"/>
                                      </p:to>
                                    </p:set>
                                    <p:anim calcmode="lin" valueType="num">
                                      <p:cBhvr>
                                        <p:cTn id="18" dur="500" fill="hold"/>
                                        <p:tgtEl>
                                          <p:spTgt spid="80905">
                                            <p:txEl>
                                              <p:pRg st="0" end="0"/>
                                            </p:txEl>
                                          </p:spTgt>
                                        </p:tgtEl>
                                        <p:attrNameLst>
                                          <p:attrName>ppt_x</p:attrName>
                                        </p:attrNameLst>
                                      </p:cBhvr>
                                      <p:tavLst>
                                        <p:tav tm="0">
                                          <p:val>
                                            <p:strVal val="1+#ppt_w/2"/>
                                          </p:val>
                                        </p:tav>
                                        <p:tav tm="100000">
                                          <p:val>
                                            <p:strVal val="#ppt_x"/>
                                          </p:val>
                                        </p:tav>
                                      </p:tavLst>
                                    </p:anim>
                                    <p:anim calcmode="lin" valueType="num">
                                      <p:cBhvr>
                                        <p:cTn id="19" dur="500" fill="hold"/>
                                        <p:tgtEl>
                                          <p:spTgt spid="80905">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80905">
                                            <p:txEl>
                                              <p:pRg st="1" end="1"/>
                                            </p:txEl>
                                          </p:spTgt>
                                        </p:tgtEl>
                                        <p:attrNameLst>
                                          <p:attrName>style.visibility</p:attrName>
                                        </p:attrNameLst>
                                      </p:cBhvr>
                                      <p:to>
                                        <p:strVal val="visible"/>
                                      </p:to>
                                    </p:set>
                                    <p:anim calcmode="lin" valueType="num">
                                      <p:cBhvr>
                                        <p:cTn id="23" dur="500" fill="hold"/>
                                        <p:tgtEl>
                                          <p:spTgt spid="80905">
                                            <p:txEl>
                                              <p:pRg st="1" end="1"/>
                                            </p:txEl>
                                          </p:spTgt>
                                        </p:tgtEl>
                                        <p:attrNameLst>
                                          <p:attrName>ppt_x</p:attrName>
                                        </p:attrNameLst>
                                      </p:cBhvr>
                                      <p:tavLst>
                                        <p:tav tm="0">
                                          <p:val>
                                            <p:strVal val="1+#ppt_w/2"/>
                                          </p:val>
                                        </p:tav>
                                        <p:tav tm="100000">
                                          <p:val>
                                            <p:strVal val="#ppt_x"/>
                                          </p:val>
                                        </p:tav>
                                      </p:tavLst>
                                    </p:anim>
                                    <p:anim calcmode="lin" valueType="num">
                                      <p:cBhvr>
                                        <p:cTn id="24" dur="500" fill="hold"/>
                                        <p:tgtEl>
                                          <p:spTgt spid="80905">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80905">
                                            <p:txEl>
                                              <p:pRg st="2" end="2"/>
                                            </p:txEl>
                                          </p:spTgt>
                                        </p:tgtEl>
                                        <p:attrNameLst>
                                          <p:attrName>style.visibility</p:attrName>
                                        </p:attrNameLst>
                                      </p:cBhvr>
                                      <p:to>
                                        <p:strVal val="visible"/>
                                      </p:to>
                                    </p:set>
                                    <p:anim calcmode="lin" valueType="num">
                                      <p:cBhvr>
                                        <p:cTn id="28" dur="500" fill="hold"/>
                                        <p:tgtEl>
                                          <p:spTgt spid="80905">
                                            <p:txEl>
                                              <p:pRg st="2" end="2"/>
                                            </p:txEl>
                                          </p:spTgt>
                                        </p:tgtEl>
                                        <p:attrNameLst>
                                          <p:attrName>ppt_x</p:attrName>
                                        </p:attrNameLst>
                                      </p:cBhvr>
                                      <p:tavLst>
                                        <p:tav tm="0">
                                          <p:val>
                                            <p:strVal val="1+#ppt_w/2"/>
                                          </p:val>
                                        </p:tav>
                                        <p:tav tm="100000">
                                          <p:val>
                                            <p:strVal val="#ppt_x"/>
                                          </p:val>
                                        </p:tav>
                                      </p:tavLst>
                                    </p:anim>
                                    <p:anim calcmode="lin" valueType="num">
                                      <p:cBhvr>
                                        <p:cTn id="29" dur="500" fill="hold"/>
                                        <p:tgtEl>
                                          <p:spTgt spid="80905">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80905">
                                            <p:txEl>
                                              <p:pRg st="4" end="4"/>
                                            </p:txEl>
                                          </p:spTgt>
                                        </p:tgtEl>
                                        <p:attrNameLst>
                                          <p:attrName>style.visibility</p:attrName>
                                        </p:attrNameLst>
                                      </p:cBhvr>
                                      <p:to>
                                        <p:strVal val="visible"/>
                                      </p:to>
                                    </p:set>
                                    <p:anim calcmode="lin" valueType="num">
                                      <p:cBhvr>
                                        <p:cTn id="33" dur="500" fill="hold"/>
                                        <p:tgtEl>
                                          <p:spTgt spid="8090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80905">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80905">
                                            <p:txEl>
                                              <p:pRg st="5" end="5"/>
                                            </p:txEl>
                                          </p:spTgt>
                                        </p:tgtEl>
                                        <p:attrNameLst>
                                          <p:attrName>style.visibility</p:attrName>
                                        </p:attrNameLst>
                                      </p:cBhvr>
                                      <p:to>
                                        <p:strVal val="visible"/>
                                      </p:to>
                                    </p:set>
                                    <p:anim calcmode="lin" valueType="num">
                                      <p:cBhvr>
                                        <p:cTn id="38" dur="500" fill="hold"/>
                                        <p:tgtEl>
                                          <p:spTgt spid="80905">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8090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192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192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192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192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192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192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1929"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现场瓦斯检测照片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1929"/>
                                        </p:tgtEl>
                                        <p:attrNameLst>
                                          <p:attrName>style.visibility</p:attrName>
                                        </p:attrNameLst>
                                      </p:cBhvr>
                                      <p:to>
                                        <p:strVal val="visible"/>
                                      </p:to>
                                    </p:set>
                                    <p:animEffect filter="">
                                      <p:cBhvr>
                                        <p:cTn id="7" dur="1000"/>
                                        <p:tgtEl>
                                          <p:spTgt spid="81929"/>
                                        </p:tgtEl>
                                      </p:cBhvr>
                                    </p:animEffect>
                                    <p:anim calcmode="lin" valueType="num">
                                      <p:cBhvr>
                                        <p:cTn id="8" dur="1000" fill="hold"/>
                                        <p:tgtEl>
                                          <p:spTgt spid="81929"/>
                                        </p:tgtEl>
                                        <p:attrNameLst>
                                          <p:attrName>ppt_x</p:attrName>
                                        </p:attrNameLst>
                                      </p:cBhvr>
                                      <p:tavLst>
                                        <p:tav tm="0">
                                          <p:val>
                                            <p:strVal val="#ppt_x"/>
                                          </p:val>
                                        </p:tav>
                                        <p:tav tm="100000">
                                          <p:val>
                                            <p:strVal val="#ppt_x"/>
                                          </p:val>
                                        </p:tav>
                                      </p:tavLst>
                                    </p:anim>
                                    <p:anim calcmode="lin" valueType="num">
                                      <p:cBhvr>
                                        <p:cTn id="9" dur="1000" fill="hold"/>
                                        <p:tgtEl>
                                          <p:spTgt spid="819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1929">
                                            <p:txEl>
                                              <p:pRg st="0" end="0"/>
                                            </p:txEl>
                                          </p:spTgt>
                                        </p:tgtEl>
                                        <p:attrNameLst>
                                          <p:attrName>style.visibility</p:attrName>
                                        </p:attrNameLst>
                                      </p:cBhvr>
                                      <p:to>
                                        <p:strVal val="visible"/>
                                      </p:to>
                                    </p:set>
                                    <p:anim calcmode="lin" valueType="num">
                                      <p:cBhvr>
                                        <p:cTn id="13" dur="500" fill="hold"/>
                                        <p:tgtEl>
                                          <p:spTgt spid="8192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19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9"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294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294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294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295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295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295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2953" name="TextBox 14"/>
          <p:cNvSpPr>
            <a:spLocks noChangeArrowheads="1"/>
          </p:cNvSpPr>
          <p:nvPr/>
        </p:nvSpPr>
        <p:spPr bwMode="auto">
          <a:xfrm>
            <a:off x="38100" y="836613"/>
            <a:ext cx="9107488" cy="4562475"/>
          </a:xfrm>
          <a:prstGeom prst="rect">
            <a:avLst/>
          </a:prstGeom>
          <a:noFill/>
          <a:ln w="9525">
            <a:noFill/>
            <a:miter lim="800000"/>
          </a:ln>
        </p:spPr>
        <p:txBody>
          <a:bodyPr>
            <a:spAutoFit/>
          </a:bodyPr>
          <a:lstStyle/>
          <a:p>
            <a:pPr algn="ctr">
              <a:lnSpc>
                <a:spcPts val="3200"/>
              </a:lnSpc>
            </a:pPr>
            <a:r>
              <a:rPr lang="zh-CN" altLang="en-US" sz="3600" b="1">
                <a:solidFill>
                  <a:srgbClr val="FF0066"/>
                </a:solidFill>
                <a:latin typeface="仿宋_GB2312" pitchFamily="49" charset="-122"/>
                <a:ea typeface="仿宋_GB2312" pitchFamily="49" charset="-122"/>
                <a:sym typeface="Arial" panose="020B0604020202020204" pitchFamily="34" charset="0"/>
              </a:rPr>
              <a:t>九、压力容器作业</a:t>
            </a:r>
            <a:endParaRPr lang="zh-CN" altLang="en-US" sz="36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压力容器在隧道施工中是一种广泛使用的特种设备，一旦发生泄漏或爆炸失效事故，会产生灾难性的后果，危及生命安全，造成财产的严重损失，因此，做好压力容器安全工作非常重要。</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操作人员必须通过安全知识培训，经考试合格取得压力容器操作证后方可上岗。同时要熟记本岗位的工艺流程和有关容器的结构、类别、技术参数等主要性能；了解工作介质的性质，掌握安全操作方法，努力提高技术素质和安全意识。</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2953"/>
                                        </p:tgtEl>
                                        <p:attrNameLst>
                                          <p:attrName>style.visibility</p:attrName>
                                        </p:attrNameLst>
                                      </p:cBhvr>
                                      <p:to>
                                        <p:strVal val="visible"/>
                                      </p:to>
                                    </p:set>
                                    <p:animEffect filter="">
                                      <p:cBhvr>
                                        <p:cTn id="7" dur="1000"/>
                                        <p:tgtEl>
                                          <p:spTgt spid="82953"/>
                                        </p:tgtEl>
                                      </p:cBhvr>
                                    </p:animEffect>
                                    <p:anim calcmode="lin" valueType="num">
                                      <p:cBhvr>
                                        <p:cTn id="8" dur="1000" fill="hold"/>
                                        <p:tgtEl>
                                          <p:spTgt spid="82953"/>
                                        </p:tgtEl>
                                        <p:attrNameLst>
                                          <p:attrName>ppt_x</p:attrName>
                                        </p:attrNameLst>
                                      </p:cBhvr>
                                      <p:tavLst>
                                        <p:tav tm="0">
                                          <p:val>
                                            <p:strVal val="#ppt_x"/>
                                          </p:val>
                                        </p:tav>
                                        <p:tav tm="100000">
                                          <p:val>
                                            <p:strVal val="#ppt_x"/>
                                          </p:val>
                                        </p:tav>
                                      </p:tavLst>
                                    </p:anim>
                                    <p:anim calcmode="lin" valueType="num">
                                      <p:cBhvr>
                                        <p:cTn id="9" dur="1000" fill="hold"/>
                                        <p:tgtEl>
                                          <p:spTgt spid="829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2953">
                                            <p:txEl>
                                              <p:pRg st="0" end="0"/>
                                            </p:txEl>
                                          </p:spTgt>
                                        </p:tgtEl>
                                        <p:attrNameLst>
                                          <p:attrName>style.visibility</p:attrName>
                                        </p:attrNameLst>
                                      </p:cBhvr>
                                      <p:to>
                                        <p:strVal val="visible"/>
                                      </p:to>
                                    </p:set>
                                    <p:anim calcmode="lin" valueType="num">
                                      <p:cBhvr>
                                        <p:cTn id="13" dur="500" fill="hold"/>
                                        <p:tgtEl>
                                          <p:spTgt spid="8295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295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2953">
                                            <p:txEl>
                                              <p:pRg st="1" end="1"/>
                                            </p:txEl>
                                          </p:spTgt>
                                        </p:tgtEl>
                                        <p:attrNameLst>
                                          <p:attrName>style.visibility</p:attrName>
                                        </p:attrNameLst>
                                      </p:cBhvr>
                                      <p:to>
                                        <p:strVal val="visible"/>
                                      </p:to>
                                    </p:set>
                                    <p:anim calcmode="lin" valueType="num">
                                      <p:cBhvr>
                                        <p:cTn id="18" dur="500" fill="hold"/>
                                        <p:tgtEl>
                                          <p:spTgt spid="8295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8295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82953">
                                            <p:txEl>
                                              <p:pRg st="2" end="2"/>
                                            </p:txEl>
                                          </p:spTgt>
                                        </p:tgtEl>
                                        <p:attrNameLst>
                                          <p:attrName>style.visibility</p:attrName>
                                        </p:attrNameLst>
                                      </p:cBhvr>
                                      <p:to>
                                        <p:strVal val="visible"/>
                                      </p:to>
                                    </p:set>
                                    <p:anim calcmode="lin" valueType="num">
                                      <p:cBhvr>
                                        <p:cTn id="23" dur="500" fill="hold"/>
                                        <p:tgtEl>
                                          <p:spTgt spid="8295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8295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82953">
                                            <p:txEl>
                                              <p:pRg st="3" end="3"/>
                                            </p:txEl>
                                          </p:spTgt>
                                        </p:tgtEl>
                                        <p:attrNameLst>
                                          <p:attrName>style.visibility</p:attrName>
                                        </p:attrNameLst>
                                      </p:cBhvr>
                                      <p:to>
                                        <p:strVal val="visible"/>
                                      </p:to>
                                    </p:set>
                                    <p:anim calcmode="lin" valueType="num">
                                      <p:cBhvr>
                                        <p:cTn id="28" dur="500" fill="hold"/>
                                        <p:tgtEl>
                                          <p:spTgt spid="8295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8295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2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2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24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24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24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24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0249" name="TextBox 14"/>
          <p:cNvSpPr>
            <a:spLocks noChangeArrowheads="1"/>
          </p:cNvSpPr>
          <p:nvPr/>
        </p:nvSpPr>
        <p:spPr bwMode="auto">
          <a:xfrm>
            <a:off x="34925" y="836613"/>
            <a:ext cx="9074150" cy="5870575"/>
          </a:xfrm>
          <a:prstGeom prst="rect">
            <a:avLst/>
          </a:prstGeom>
          <a:noFill/>
          <a:ln w="9525">
            <a:noFill/>
            <a:miter lim="800000"/>
          </a:ln>
        </p:spPr>
        <p:txBody>
          <a:bodyPr>
            <a:spAutoFit/>
          </a:bodyPr>
          <a:lstStyle/>
          <a:p>
            <a:pPr>
              <a:lnSpc>
                <a:spcPts val="35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5、保险赔偿权</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000" b="1">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第五十三条规定：因生产安全事故受到损害的从业人员，除依法享有工伤保险外，依照有关民事法律尚有获得赔偿的权利的，有权向本单位提出赔偿要求。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gn="ct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33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从业人员的义务</a:t>
            </a:r>
            <a:endParaRPr lang="zh-CN" altLang="en-US" sz="2800" b="1">
              <a:solidFill>
                <a:srgbClr val="FF33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法制的基本特征之一是权利和义务应该对等。因此从业人员在享有上述权利的同时，还应该依法履行下列义务：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１、遵章作业的义务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在生产实践中总结出来各种安全生产规章制度和操作规程，是保证工人安全的法宝。因此《安全生产法》第五十四条规定：从业人员在作业过程中，应当遵守本单位的安全生产规章制度和操作规程，服从管理。</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5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249"/>
                                        </p:tgtEl>
                                        <p:attrNameLst>
                                          <p:attrName>style.visibility</p:attrName>
                                        </p:attrNameLst>
                                      </p:cBhvr>
                                      <p:to>
                                        <p:strVal val="visible"/>
                                      </p:to>
                                    </p:set>
                                    <p:animEffect filter="">
                                      <p:cBhvr>
                                        <p:cTn id="7" dur="1000"/>
                                        <p:tgtEl>
                                          <p:spTgt spid="10249"/>
                                        </p:tgtEl>
                                      </p:cBhvr>
                                    </p:animEffect>
                                    <p:anim calcmode="lin" valueType="num">
                                      <p:cBhvr>
                                        <p:cTn id="8" dur="1000" fill="hold"/>
                                        <p:tgtEl>
                                          <p:spTgt spid="10249"/>
                                        </p:tgtEl>
                                        <p:attrNameLst>
                                          <p:attrName>ppt_x</p:attrName>
                                        </p:attrNameLst>
                                      </p:cBhvr>
                                      <p:tavLst>
                                        <p:tav tm="0">
                                          <p:val>
                                            <p:strVal val="#ppt_x"/>
                                          </p:val>
                                        </p:tav>
                                        <p:tav tm="100000">
                                          <p:val>
                                            <p:strVal val="#ppt_x"/>
                                          </p:val>
                                        </p:tav>
                                      </p:tavLst>
                                    </p:anim>
                                    <p:anim calcmode="lin" valueType="num">
                                      <p:cBhvr>
                                        <p:cTn id="9" dur="1000" fill="hold"/>
                                        <p:tgtEl>
                                          <p:spTgt spid="102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249">
                                            <p:txEl>
                                              <p:pRg st="0" end="0"/>
                                            </p:txEl>
                                          </p:spTgt>
                                        </p:tgtEl>
                                        <p:attrNameLst>
                                          <p:attrName>style.visibility</p:attrName>
                                        </p:attrNameLst>
                                      </p:cBhvr>
                                      <p:to>
                                        <p:strVal val="visible"/>
                                      </p:to>
                                    </p:set>
                                    <p:anim calcmode="lin" valueType="num">
                                      <p:cBhvr>
                                        <p:cTn id="13" dur="500" fill="hold"/>
                                        <p:tgtEl>
                                          <p:spTgt spid="1024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24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249">
                                            <p:txEl>
                                              <p:pRg st="1" end="1"/>
                                            </p:txEl>
                                          </p:spTgt>
                                        </p:tgtEl>
                                        <p:attrNameLst>
                                          <p:attrName>style.visibility</p:attrName>
                                        </p:attrNameLst>
                                      </p:cBhvr>
                                      <p:to>
                                        <p:strVal val="visible"/>
                                      </p:to>
                                    </p:set>
                                    <p:anim calcmode="lin" valueType="num">
                                      <p:cBhvr>
                                        <p:cTn id="18" dur="500" fill="hold"/>
                                        <p:tgtEl>
                                          <p:spTgt spid="1024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24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249">
                                            <p:txEl>
                                              <p:pRg st="2" end="2"/>
                                            </p:txEl>
                                          </p:spTgt>
                                        </p:tgtEl>
                                        <p:attrNameLst>
                                          <p:attrName>style.visibility</p:attrName>
                                        </p:attrNameLst>
                                      </p:cBhvr>
                                      <p:to>
                                        <p:strVal val="visible"/>
                                      </p:to>
                                    </p:set>
                                    <p:anim calcmode="lin" valueType="num">
                                      <p:cBhvr>
                                        <p:cTn id="23" dur="500" fill="hold"/>
                                        <p:tgtEl>
                                          <p:spTgt spid="1024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24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249">
                                            <p:txEl>
                                              <p:pRg st="3" end="3"/>
                                            </p:txEl>
                                          </p:spTgt>
                                        </p:tgtEl>
                                        <p:attrNameLst>
                                          <p:attrName>style.visibility</p:attrName>
                                        </p:attrNameLst>
                                      </p:cBhvr>
                                      <p:to>
                                        <p:strVal val="visible"/>
                                      </p:to>
                                    </p:set>
                                    <p:anim calcmode="lin" valueType="num">
                                      <p:cBhvr>
                                        <p:cTn id="28" dur="500" fill="hold"/>
                                        <p:tgtEl>
                                          <p:spTgt spid="1024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024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0249">
                                            <p:txEl>
                                              <p:pRg st="4" end="4"/>
                                            </p:txEl>
                                          </p:spTgt>
                                        </p:tgtEl>
                                        <p:attrNameLst>
                                          <p:attrName>style.visibility</p:attrName>
                                        </p:attrNameLst>
                                      </p:cBhvr>
                                      <p:to>
                                        <p:strVal val="visible"/>
                                      </p:to>
                                    </p:set>
                                    <p:anim calcmode="lin" valueType="num">
                                      <p:cBhvr>
                                        <p:cTn id="33" dur="500" fill="hold"/>
                                        <p:tgtEl>
                                          <p:spTgt spid="10249">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024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0249">
                                            <p:txEl>
                                              <p:pRg st="5" end="5"/>
                                            </p:txEl>
                                          </p:spTgt>
                                        </p:tgtEl>
                                        <p:attrNameLst>
                                          <p:attrName>style.visibility</p:attrName>
                                        </p:attrNameLst>
                                      </p:cBhvr>
                                      <p:to>
                                        <p:strVal val="visible"/>
                                      </p:to>
                                    </p:set>
                                    <p:anim calcmode="lin" valueType="num">
                                      <p:cBhvr>
                                        <p:cTn id="38" dur="500" fill="hold"/>
                                        <p:tgtEl>
                                          <p:spTgt spid="10249">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0249">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childTnLst>
                                    <p:set>
                                      <p:cBhvr>
                                        <p:cTn id="42" dur="1" fill="hold">
                                          <p:stCondLst>
                                            <p:cond delay="0"/>
                                          </p:stCondLst>
                                        </p:cTn>
                                        <p:tgtEl>
                                          <p:spTgt spid="10249">
                                            <p:txEl>
                                              <p:pRg st="6" end="6"/>
                                            </p:txEl>
                                          </p:spTgt>
                                        </p:tgtEl>
                                        <p:attrNameLst>
                                          <p:attrName>style.visibility</p:attrName>
                                        </p:attrNameLst>
                                      </p:cBhvr>
                                      <p:to>
                                        <p:strVal val="visible"/>
                                      </p:to>
                                    </p:set>
                                    <p:anim calcmode="lin" valueType="num">
                                      <p:cBhvr>
                                        <p:cTn id="43" dur="500" fill="hold"/>
                                        <p:tgtEl>
                                          <p:spTgt spid="10249">
                                            <p:txEl>
                                              <p:pRg st="6" end="6"/>
                                            </p:txEl>
                                          </p:spTgt>
                                        </p:tgtEl>
                                        <p:attrNameLst>
                                          <p:attrName>ppt_x</p:attrName>
                                        </p:attrNameLst>
                                      </p:cBhvr>
                                      <p:tavLst>
                                        <p:tav tm="0">
                                          <p:val>
                                            <p:strVal val="1+#ppt_w/2"/>
                                          </p:val>
                                        </p:tav>
                                        <p:tav tm="100000">
                                          <p:val>
                                            <p:strVal val="#ppt_x"/>
                                          </p:val>
                                        </p:tav>
                                      </p:tavLst>
                                    </p:anim>
                                    <p:anim calcmode="lin" valueType="num">
                                      <p:cBhvr>
                                        <p:cTn id="44" dur="500" fill="hold"/>
                                        <p:tgtEl>
                                          <p:spTgt spid="1024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397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397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397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397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397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397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3977"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gn="ctr">
              <a:lnSpc>
                <a:spcPts val="3200"/>
              </a:lnSpc>
            </a:pPr>
            <a:r>
              <a:rPr lang="zh-CN" altLang="en-US" sz="2400" b="1">
                <a:solidFill>
                  <a:srgbClr val="FF0066"/>
                </a:solidFill>
                <a:latin typeface="仿宋_GB2312" pitchFamily="49" charset="-122"/>
                <a:ea typeface="仿宋_GB2312" pitchFamily="49" charset="-122"/>
                <a:sym typeface="Arial" panose="020B0604020202020204" pitchFamily="34" charset="0"/>
              </a:rPr>
              <a:t>空气压缩机安全操作规程</a:t>
            </a:r>
            <a:endParaRPr lang="zh-CN" altLang="en-US" sz="2400" b="1">
              <a:solidFill>
                <a:srgbClr val="FF0066"/>
              </a:solidFill>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83978" name="Picture 10"/>
          <p:cNvPicPr>
            <a:picLocks noChangeAspect="1" noChangeArrowheads="1"/>
          </p:cNvPicPr>
          <p:nvPr/>
        </p:nvPicPr>
        <p:blipFill>
          <a:blip r:embed="rId4"/>
          <a:stretch>
            <a:fillRect/>
          </a:stretch>
        </p:blipFill>
        <p:spPr bwMode="auto">
          <a:xfrm>
            <a:off x="107950" y="1270000"/>
            <a:ext cx="8964613" cy="53276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3977"/>
                                        </p:tgtEl>
                                        <p:attrNameLst>
                                          <p:attrName>style.visibility</p:attrName>
                                        </p:attrNameLst>
                                      </p:cBhvr>
                                      <p:to>
                                        <p:strVal val="visible"/>
                                      </p:to>
                                    </p:set>
                                    <p:animEffect filter="">
                                      <p:cBhvr>
                                        <p:cTn id="7" dur="1000"/>
                                        <p:tgtEl>
                                          <p:spTgt spid="83977"/>
                                        </p:tgtEl>
                                      </p:cBhvr>
                                    </p:animEffect>
                                    <p:anim calcmode="lin" valueType="num">
                                      <p:cBhvr>
                                        <p:cTn id="8" dur="1000" fill="hold"/>
                                        <p:tgtEl>
                                          <p:spTgt spid="83977"/>
                                        </p:tgtEl>
                                        <p:attrNameLst>
                                          <p:attrName>ppt_x</p:attrName>
                                        </p:attrNameLst>
                                      </p:cBhvr>
                                      <p:tavLst>
                                        <p:tav tm="0">
                                          <p:val>
                                            <p:strVal val="#ppt_x"/>
                                          </p:val>
                                        </p:tav>
                                        <p:tav tm="100000">
                                          <p:val>
                                            <p:strVal val="#ppt_x"/>
                                          </p:val>
                                        </p:tav>
                                      </p:tavLst>
                                    </p:anim>
                                    <p:anim calcmode="lin" valueType="num">
                                      <p:cBhvr>
                                        <p:cTn id="9" dur="1000" fill="hold"/>
                                        <p:tgtEl>
                                          <p:spTgt spid="839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3977">
                                            <p:txEl>
                                              <p:pRg st="0" end="0"/>
                                            </p:txEl>
                                          </p:spTgt>
                                        </p:tgtEl>
                                        <p:attrNameLst>
                                          <p:attrName>style.visibility</p:attrName>
                                        </p:attrNameLst>
                                      </p:cBhvr>
                                      <p:to>
                                        <p:strVal val="visible"/>
                                      </p:to>
                                    </p:set>
                                    <p:anim calcmode="lin" valueType="num">
                                      <p:cBhvr>
                                        <p:cTn id="13" dur="500" fill="hold"/>
                                        <p:tgtEl>
                                          <p:spTgt spid="8397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397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3977">
                                            <p:txEl>
                                              <p:pRg st="1" end="1"/>
                                            </p:txEl>
                                          </p:spTgt>
                                        </p:tgtEl>
                                        <p:attrNameLst>
                                          <p:attrName>style.visibility</p:attrName>
                                        </p:attrNameLst>
                                      </p:cBhvr>
                                      <p:to>
                                        <p:strVal val="visible"/>
                                      </p:to>
                                    </p:set>
                                    <p:anim calcmode="lin" valueType="num">
                                      <p:cBhvr>
                                        <p:cTn id="18" dur="500" fill="hold"/>
                                        <p:tgtEl>
                                          <p:spTgt spid="8397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8397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83977">
                                            <p:txEl>
                                              <p:pRg st="2" end="2"/>
                                            </p:txEl>
                                          </p:spTgt>
                                        </p:tgtEl>
                                        <p:attrNameLst>
                                          <p:attrName>style.visibility</p:attrName>
                                        </p:attrNameLst>
                                      </p:cBhvr>
                                      <p:to>
                                        <p:strVal val="visible"/>
                                      </p:to>
                                    </p:set>
                                    <p:anim calcmode="lin" valueType="num">
                                      <p:cBhvr>
                                        <p:cTn id="23" dur="500" fill="hold"/>
                                        <p:tgtEl>
                                          <p:spTgt spid="8397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839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7"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499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499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499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499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499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500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5001" name="TextBox 14"/>
          <p:cNvSpPr>
            <a:spLocks noChangeArrowheads="1"/>
          </p:cNvSpPr>
          <p:nvPr/>
        </p:nvSpPr>
        <p:spPr bwMode="auto">
          <a:xfrm>
            <a:off x="38100" y="836613"/>
            <a:ext cx="9107488" cy="904875"/>
          </a:xfrm>
          <a:prstGeom prst="rect">
            <a:avLst/>
          </a:prstGeom>
          <a:noFill/>
          <a:ln w="9525">
            <a:noFill/>
            <a:miter lim="800000"/>
          </a:ln>
        </p:spPr>
        <p:txBody>
          <a:bodyPr>
            <a:spAutoFit/>
          </a:bodyPr>
          <a:lstStyle/>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a:p>
        </p:txBody>
      </p:sp>
      <p:pic>
        <p:nvPicPr>
          <p:cNvPr id="85002" name="Picture 10"/>
          <p:cNvPicPr>
            <a:picLocks noChangeAspect="1" noChangeArrowheads="1"/>
          </p:cNvPicPr>
          <p:nvPr/>
        </p:nvPicPr>
        <p:blipFill>
          <a:blip r:embed="rId4"/>
          <a:stretch>
            <a:fillRect/>
          </a:stretch>
        </p:blipFill>
        <p:spPr bwMode="auto">
          <a:xfrm>
            <a:off x="1588" y="911225"/>
            <a:ext cx="9107487" cy="5688013"/>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5001"/>
                                        </p:tgtEl>
                                        <p:attrNameLst>
                                          <p:attrName>style.visibility</p:attrName>
                                        </p:attrNameLst>
                                      </p:cBhvr>
                                      <p:to>
                                        <p:strVal val="visible"/>
                                      </p:to>
                                    </p:set>
                                    <p:animEffect filter="">
                                      <p:cBhvr>
                                        <p:cTn id="7" dur="1000"/>
                                        <p:tgtEl>
                                          <p:spTgt spid="85001"/>
                                        </p:tgtEl>
                                      </p:cBhvr>
                                    </p:animEffect>
                                    <p:anim calcmode="lin" valueType="num">
                                      <p:cBhvr>
                                        <p:cTn id="8" dur="1000" fill="hold"/>
                                        <p:tgtEl>
                                          <p:spTgt spid="85001"/>
                                        </p:tgtEl>
                                        <p:attrNameLst>
                                          <p:attrName>ppt_x</p:attrName>
                                        </p:attrNameLst>
                                      </p:cBhvr>
                                      <p:tavLst>
                                        <p:tav tm="0">
                                          <p:val>
                                            <p:strVal val="#ppt_x"/>
                                          </p:val>
                                        </p:tav>
                                        <p:tav tm="100000">
                                          <p:val>
                                            <p:strVal val="#ppt_x"/>
                                          </p:val>
                                        </p:tav>
                                      </p:tavLst>
                                    </p:anim>
                                    <p:anim calcmode="lin" valueType="num">
                                      <p:cBhvr>
                                        <p:cTn id="9" dur="1000" fill="hold"/>
                                        <p:tgtEl>
                                          <p:spTgt spid="850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5001"/>
                                        </p:tgtEl>
                                        <p:attrNameLst>
                                          <p:attrName>style.visibility</p:attrName>
                                        </p:attrNameLst>
                                      </p:cBhvr>
                                      <p:to>
                                        <p:strVal val="visible"/>
                                      </p:to>
                                    </p:set>
                                    <p:anim calcmode="lin" valueType="num">
                                      <p:cBhvr>
                                        <p:cTn id="13" dur="500" fill="hold"/>
                                        <p:tgtEl>
                                          <p:spTgt spid="85001"/>
                                        </p:tgtEl>
                                        <p:attrNameLst>
                                          <p:attrName>ppt_x</p:attrName>
                                        </p:attrNameLst>
                                      </p:cBhvr>
                                      <p:tavLst>
                                        <p:tav tm="0">
                                          <p:val>
                                            <p:strVal val="1+#ppt_w/2"/>
                                          </p:val>
                                        </p:tav>
                                        <p:tav tm="100000">
                                          <p:val>
                                            <p:strVal val="#ppt_x"/>
                                          </p:val>
                                        </p:tav>
                                      </p:tavLst>
                                    </p:anim>
                                    <p:anim calcmode="lin" valueType="num">
                                      <p:cBhvr>
                                        <p:cTn id="14" dur="500" fill="hold"/>
                                        <p:tgtEl>
                                          <p:spTgt spid="8500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5001"/>
                                        </p:tgtEl>
                                        <p:attrNameLst>
                                          <p:attrName>style.visibility</p:attrName>
                                        </p:attrNameLst>
                                      </p:cBhvr>
                                      <p:to>
                                        <p:strVal val="visible"/>
                                      </p:to>
                                    </p:set>
                                    <p:anim calcmode="lin" valueType="num">
                                      <p:cBhvr>
                                        <p:cTn id="18" dur="500" fill="hold"/>
                                        <p:tgtEl>
                                          <p:spTgt spid="85001"/>
                                        </p:tgtEl>
                                        <p:attrNameLst>
                                          <p:attrName>ppt_x</p:attrName>
                                        </p:attrNameLst>
                                      </p:cBhvr>
                                      <p:tavLst>
                                        <p:tav tm="0">
                                          <p:val>
                                            <p:strVal val="1+#ppt_w/2"/>
                                          </p:val>
                                        </p:tav>
                                        <p:tav tm="100000">
                                          <p:val>
                                            <p:strVal val="#ppt_x"/>
                                          </p:val>
                                        </p:tav>
                                      </p:tavLst>
                                    </p:anim>
                                    <p:anim calcmode="lin" valueType="num">
                                      <p:cBhvr>
                                        <p:cTn id="19" dur="500" fill="hold"/>
                                        <p:tgtEl>
                                          <p:spTgt spid="850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601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602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602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602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602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602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2　作业标准</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6025" name="TextBox 14"/>
          <p:cNvSpPr>
            <a:spLocks noChangeArrowheads="1"/>
          </p:cNvSpPr>
          <p:nvPr/>
        </p:nvSpPr>
        <p:spPr bwMode="auto">
          <a:xfrm>
            <a:off x="38100" y="836613"/>
            <a:ext cx="9107488" cy="498475"/>
          </a:xfrm>
          <a:prstGeom prst="rect">
            <a:avLst/>
          </a:prstGeom>
          <a:noFill/>
          <a:ln w="9525">
            <a:noFill/>
            <a:miter lim="800000"/>
          </a:ln>
        </p:spPr>
        <p:txBody>
          <a:bodyPr>
            <a:spAutoFit/>
          </a:bodyPr>
          <a:lstStyle/>
          <a:p>
            <a:pPr algn="ct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空气压缩机照片  </a:t>
            </a:r>
            <a:endParaRPr lang="zh-CN" altLang="en-US" sz="20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6025"/>
                                        </p:tgtEl>
                                        <p:attrNameLst>
                                          <p:attrName>style.visibility</p:attrName>
                                        </p:attrNameLst>
                                      </p:cBhvr>
                                      <p:to>
                                        <p:strVal val="visible"/>
                                      </p:to>
                                    </p:set>
                                    <p:animEffect filter="">
                                      <p:cBhvr>
                                        <p:cTn id="7" dur="1000"/>
                                        <p:tgtEl>
                                          <p:spTgt spid="86025"/>
                                        </p:tgtEl>
                                      </p:cBhvr>
                                    </p:animEffect>
                                    <p:anim calcmode="lin" valueType="num">
                                      <p:cBhvr>
                                        <p:cTn id="8" dur="1000" fill="hold"/>
                                        <p:tgtEl>
                                          <p:spTgt spid="86025"/>
                                        </p:tgtEl>
                                        <p:attrNameLst>
                                          <p:attrName>ppt_x</p:attrName>
                                        </p:attrNameLst>
                                      </p:cBhvr>
                                      <p:tavLst>
                                        <p:tav tm="0">
                                          <p:val>
                                            <p:strVal val="#ppt_x"/>
                                          </p:val>
                                        </p:tav>
                                        <p:tav tm="100000">
                                          <p:val>
                                            <p:strVal val="#ppt_x"/>
                                          </p:val>
                                        </p:tav>
                                      </p:tavLst>
                                    </p:anim>
                                    <p:anim calcmode="lin" valueType="num">
                                      <p:cBhvr>
                                        <p:cTn id="9" dur="1000" fill="hold"/>
                                        <p:tgtEl>
                                          <p:spTgt spid="860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6025">
                                            <p:txEl>
                                              <p:pRg st="0" end="0"/>
                                            </p:txEl>
                                          </p:spTgt>
                                        </p:tgtEl>
                                        <p:attrNameLst>
                                          <p:attrName>style.visibility</p:attrName>
                                        </p:attrNameLst>
                                      </p:cBhvr>
                                      <p:to>
                                        <p:strVal val="visible"/>
                                      </p:to>
                                    </p:set>
                                    <p:anim calcmode="lin" valueType="num">
                                      <p:cBhvr>
                                        <p:cTn id="13" dur="500" fill="hold"/>
                                        <p:tgtEl>
                                          <p:spTgt spid="8602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60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704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704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7045"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87046"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87047"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04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704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7050" name="Rectangle 17"/>
          <p:cNvSpPr>
            <a:spLocks noChangeArrowheads="1"/>
          </p:cNvSpPr>
          <p:nvPr/>
        </p:nvSpPr>
        <p:spPr bwMode="auto">
          <a:xfrm>
            <a:off x="4283075" y="3800475"/>
            <a:ext cx="4930775" cy="822325"/>
          </a:xfrm>
          <a:prstGeom prst="rect">
            <a:avLst/>
          </a:prstGeom>
          <a:noFill/>
          <a:ln w="9525">
            <a:noFill/>
            <a:miter lim="800000"/>
          </a:ln>
        </p:spPr>
        <p:txBody>
          <a:bodyPr>
            <a:spAutoFit/>
          </a:bodyPr>
          <a:lstStyle/>
          <a:p>
            <a:pPr algn="ctr"/>
            <a:r>
              <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施工纪律</a:t>
            </a:r>
            <a:endPar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051"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87052" name="组合 70"/>
          <p:cNvGrpSpPr/>
          <p:nvPr/>
        </p:nvGrpSpPr>
        <p:grpSpPr>
          <a:xfrm rot="5400000">
            <a:off x="4228307" y="-48419"/>
            <a:ext cx="44450" cy="7500937"/>
            <a:chOff x="0" y="0"/>
            <a:chExt cx="63500" cy="2204256"/>
          </a:xfrm>
        </p:grpSpPr>
        <p:sp>
          <p:nvSpPr>
            <p:cNvPr id="87053"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87054"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87055" name="组合 23"/>
          <p:cNvGrpSpPr/>
          <p:nvPr/>
        </p:nvGrpSpPr>
        <p:grpSpPr>
          <a:xfrm>
            <a:off x="785813" y="2214563"/>
            <a:ext cx="1022350" cy="1570037"/>
            <a:chOff x="0" y="0"/>
            <a:chExt cx="1022349" cy="1569660"/>
          </a:xfrm>
        </p:grpSpPr>
        <p:sp>
          <p:nvSpPr>
            <p:cNvPr id="87056"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87057"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3</a:t>
              </a:r>
              <a:endParaRPr lang="zh-CN" altLang="en-US" sz="9600">
                <a:solidFill>
                  <a:schemeClr val="bg1"/>
                </a:solidFill>
                <a:cs typeface="Arial" panose="020B0604020202020204" pitchFamily="34" charset="0"/>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87050"/>
                                        </p:tgtEl>
                                        <p:attrNameLst>
                                          <p:attrName>style.visibility</p:attrName>
                                        </p:attrNameLst>
                                      </p:cBhvr>
                                      <p:to>
                                        <p:strVal val="visible"/>
                                      </p:to>
                                    </p:set>
                                    <p:animEffect filter="">
                                      <p:cBhvr>
                                        <p:cTn id="7" dur="500"/>
                                        <p:tgtEl>
                                          <p:spTgt spid="87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0"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80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80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80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80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80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80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8073" name="TextBox 14"/>
          <p:cNvSpPr>
            <a:spLocks noChangeArrowheads="1"/>
          </p:cNvSpPr>
          <p:nvPr/>
        </p:nvSpPr>
        <p:spPr bwMode="auto">
          <a:xfrm>
            <a:off x="38100" y="836613"/>
            <a:ext cx="9107488" cy="3343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40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任何生产企业，为了保护生命财产的安全，都必须有严格的安全生产纪律。作为大型的工程施工项目，施工现场更应有严格而规范的安全操作纪律，为施工生产保驾护航。</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8073"/>
                                        </p:tgtEl>
                                        <p:attrNameLst>
                                          <p:attrName>style.visibility</p:attrName>
                                        </p:attrNameLst>
                                      </p:cBhvr>
                                      <p:to>
                                        <p:strVal val="visible"/>
                                      </p:to>
                                    </p:set>
                                    <p:animEffect filter="">
                                      <p:cBhvr>
                                        <p:cTn id="7" dur="1000"/>
                                        <p:tgtEl>
                                          <p:spTgt spid="88073"/>
                                        </p:tgtEl>
                                      </p:cBhvr>
                                    </p:animEffect>
                                    <p:anim calcmode="lin" valueType="num">
                                      <p:cBhvr>
                                        <p:cTn id="8" dur="1000" fill="hold"/>
                                        <p:tgtEl>
                                          <p:spTgt spid="88073"/>
                                        </p:tgtEl>
                                        <p:attrNameLst>
                                          <p:attrName>ppt_x</p:attrName>
                                        </p:attrNameLst>
                                      </p:cBhvr>
                                      <p:tavLst>
                                        <p:tav tm="0">
                                          <p:val>
                                            <p:strVal val="#ppt_x"/>
                                          </p:val>
                                        </p:tav>
                                        <p:tav tm="100000">
                                          <p:val>
                                            <p:strVal val="#ppt_x"/>
                                          </p:val>
                                        </p:tav>
                                      </p:tavLst>
                                    </p:anim>
                                    <p:anim calcmode="lin" valueType="num">
                                      <p:cBhvr>
                                        <p:cTn id="9" dur="1000" fill="hold"/>
                                        <p:tgtEl>
                                          <p:spTgt spid="880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8073">
                                            <p:txEl>
                                              <p:pRg st="0" end="0"/>
                                            </p:txEl>
                                          </p:spTgt>
                                        </p:tgtEl>
                                        <p:attrNameLst>
                                          <p:attrName>style.visibility</p:attrName>
                                        </p:attrNameLst>
                                      </p:cBhvr>
                                      <p:to>
                                        <p:strVal val="visible"/>
                                      </p:to>
                                    </p:set>
                                    <p:anim calcmode="lin" valueType="num">
                                      <p:cBhvr>
                                        <p:cTn id="13" dur="500" fill="hold"/>
                                        <p:tgtEl>
                                          <p:spTgt spid="8807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807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8073">
                                            <p:txEl>
                                              <p:pRg st="1" end="1"/>
                                            </p:txEl>
                                          </p:spTgt>
                                        </p:tgtEl>
                                        <p:attrNameLst>
                                          <p:attrName>style.visibility</p:attrName>
                                        </p:attrNameLst>
                                      </p:cBhvr>
                                      <p:to>
                                        <p:strVal val="visible"/>
                                      </p:to>
                                    </p:set>
                                    <p:anim calcmode="lin" valueType="num">
                                      <p:cBhvr>
                                        <p:cTn id="18" dur="500" fill="hold"/>
                                        <p:tgtEl>
                                          <p:spTgt spid="8807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8807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88073">
                                            <p:txEl>
                                              <p:pRg st="2" end="2"/>
                                            </p:txEl>
                                          </p:spTgt>
                                        </p:tgtEl>
                                        <p:attrNameLst>
                                          <p:attrName>style.visibility</p:attrName>
                                        </p:attrNameLst>
                                      </p:cBhvr>
                                      <p:to>
                                        <p:strVal val="visible"/>
                                      </p:to>
                                    </p:set>
                                    <p:anim calcmode="lin" valueType="num">
                                      <p:cBhvr>
                                        <p:cTn id="23" dur="500" fill="hold"/>
                                        <p:tgtEl>
                                          <p:spTgt spid="8807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8807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88073">
                                            <p:txEl>
                                              <p:pRg st="3" end="3"/>
                                            </p:txEl>
                                          </p:spTgt>
                                        </p:tgtEl>
                                        <p:attrNameLst>
                                          <p:attrName>style.visibility</p:attrName>
                                        </p:attrNameLst>
                                      </p:cBhvr>
                                      <p:to>
                                        <p:strVal val="visible"/>
                                      </p:to>
                                    </p:set>
                                    <p:anim calcmode="lin" valueType="num">
                                      <p:cBhvr>
                                        <p:cTn id="28" dur="500" fill="hold"/>
                                        <p:tgtEl>
                                          <p:spTgt spid="8807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88073">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88073">
                                            <p:txEl>
                                              <p:pRg st="4" end="4"/>
                                            </p:txEl>
                                          </p:spTgt>
                                        </p:tgtEl>
                                        <p:attrNameLst>
                                          <p:attrName>style.visibility</p:attrName>
                                        </p:attrNameLst>
                                      </p:cBhvr>
                                      <p:to>
                                        <p:strVal val="visible"/>
                                      </p:to>
                                    </p:set>
                                    <p:anim calcmode="lin" valueType="num">
                                      <p:cBhvr>
                                        <p:cTn id="33" dur="500" fill="hold"/>
                                        <p:tgtEl>
                                          <p:spTgt spid="88073">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8807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8909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8909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8909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8909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8909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8909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89097" name="TextBox 14"/>
          <p:cNvSpPr>
            <a:spLocks noChangeArrowheads="1"/>
          </p:cNvSpPr>
          <p:nvPr/>
        </p:nvSpPr>
        <p:spPr bwMode="auto">
          <a:xfrm>
            <a:off x="38100" y="836613"/>
            <a:ext cx="9107488" cy="4156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1、要安全施工：必须戴好安全帽，扣好帽带，要正确使用个人劳动防护用具。严禁不戴安全帽、赤脚、穿拖鞋、高跟鞋、带钉、易滑或穿硬底鞋人员进行施工作业。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0000"/>
                </a:solidFill>
                <a:effectLst>
                  <a:outerShdw blurRad="38100" dist="38100" dir="2700000" algn="tl">
                    <a:srgbClr val="000000"/>
                  </a:outerShdw>
                </a:effectLst>
                <a:latin typeface="仿宋_GB2312" pitchFamily="49" charset="-122"/>
                <a:ea typeface="仿宋_GB2312" pitchFamily="49" charset="-122"/>
              </a:rPr>
              <a:t>□</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高空作业必须系好安全带。</a:t>
            </a:r>
            <a:br>
              <a:rPr lang="zh-CN" altLang="en-US" sz="2800" b="1">
                <a:effectLst>
                  <a:outerShdw blurRad="38100" dist="38100" dir="2700000" algn="tl">
                    <a:srgbClr val="FFFFFF"/>
                  </a:outerShdw>
                </a:effectLst>
                <a:latin typeface="楷体_GB2312" panose="02010609030101010101" pitchFamily="49" charset="-122"/>
                <a:ea typeface="楷体_GB2312" panose="02010609030101010101" pitchFamily="49" charset="-122"/>
              </a:rPr>
            </a:br>
            <a:r>
              <a:rPr lang="zh-CN" altLang="en-US" sz="2400" b="1">
                <a:solidFill>
                  <a:srgbClr val="FF0000"/>
                </a:solidFill>
                <a:effectLst>
                  <a:outerShdw blurRad="38100" dist="38100" dir="2700000" algn="tl">
                    <a:srgbClr val="000000"/>
                  </a:outerShdw>
                </a:effectLst>
                <a:latin typeface="仿宋_GB2312" pitchFamily="49" charset="-122"/>
                <a:ea typeface="仿宋_GB2312" pitchFamily="49" charset="-122"/>
              </a:rPr>
              <a:t>□</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焊接作业必须戴好绝缘手套、穿好绝缘胶鞋，使用护目镜和面具。</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0000"/>
                </a:solidFill>
                <a:effectLst>
                  <a:outerShdw blurRad="38100" dist="38100" dir="2700000" algn="tl">
                    <a:srgbClr val="000000"/>
                  </a:outerShdw>
                </a:effectLst>
                <a:latin typeface="仿宋_GB2312" pitchFamily="49" charset="-122"/>
                <a:ea typeface="仿宋_GB2312" pitchFamily="49" charset="-122"/>
              </a:rPr>
              <a:t>□</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隧道施工必须戴好防尘口罩、过滤式</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防毒面具等呼吸护具。</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b="1">
                <a:solidFill>
                  <a:srgbClr val="FF0000"/>
                </a:solidFill>
                <a:effectLst>
                  <a:outerShdw blurRad="38100" dist="38100" dir="2700000" algn="tl">
                    <a:srgbClr val="000000"/>
                  </a:outerShdw>
                </a:effectLst>
                <a:latin typeface="仿宋_GB2312" pitchFamily="49" charset="-122"/>
                <a:ea typeface="仿宋_GB2312" pitchFamily="49" charset="-122"/>
              </a:rPr>
              <a:t>□</a:t>
            </a:r>
            <a:r>
              <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水上作业必须穿救生衣。</a:t>
            </a: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89098" name="Picture 10"/>
          <p:cNvPicPr>
            <a:picLocks noChangeAspect="1" noChangeArrowheads="1"/>
          </p:cNvPicPr>
          <p:nvPr/>
        </p:nvPicPr>
        <p:blipFill>
          <a:blip r:embed="rId4"/>
          <a:stretch>
            <a:fillRect/>
          </a:stretch>
        </p:blipFill>
        <p:spPr bwMode="auto">
          <a:xfrm>
            <a:off x="5381625" y="3933825"/>
            <a:ext cx="3603625" cy="26701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89097"/>
                                        </p:tgtEl>
                                        <p:attrNameLst>
                                          <p:attrName>style.visibility</p:attrName>
                                        </p:attrNameLst>
                                      </p:cBhvr>
                                      <p:to>
                                        <p:strVal val="visible"/>
                                      </p:to>
                                    </p:set>
                                    <p:animEffect filter="">
                                      <p:cBhvr>
                                        <p:cTn id="7" dur="1000"/>
                                        <p:tgtEl>
                                          <p:spTgt spid="89097"/>
                                        </p:tgtEl>
                                      </p:cBhvr>
                                    </p:animEffect>
                                    <p:anim calcmode="lin" valueType="num">
                                      <p:cBhvr>
                                        <p:cTn id="8" dur="1000" fill="hold"/>
                                        <p:tgtEl>
                                          <p:spTgt spid="89097"/>
                                        </p:tgtEl>
                                        <p:attrNameLst>
                                          <p:attrName>ppt_x</p:attrName>
                                        </p:attrNameLst>
                                      </p:cBhvr>
                                      <p:tavLst>
                                        <p:tav tm="0">
                                          <p:val>
                                            <p:strVal val="#ppt_x"/>
                                          </p:val>
                                        </p:tav>
                                        <p:tav tm="100000">
                                          <p:val>
                                            <p:strVal val="#ppt_x"/>
                                          </p:val>
                                        </p:tav>
                                      </p:tavLst>
                                    </p:anim>
                                    <p:anim calcmode="lin" valueType="num">
                                      <p:cBhvr>
                                        <p:cTn id="9" dur="1000" fill="hold"/>
                                        <p:tgtEl>
                                          <p:spTgt spid="890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89097">
                                            <p:txEl>
                                              <p:pRg st="0" end="0"/>
                                            </p:txEl>
                                          </p:spTgt>
                                        </p:tgtEl>
                                        <p:attrNameLst>
                                          <p:attrName>style.visibility</p:attrName>
                                        </p:attrNameLst>
                                      </p:cBhvr>
                                      <p:to>
                                        <p:strVal val="visible"/>
                                      </p:to>
                                    </p:set>
                                    <p:anim calcmode="lin" valueType="num">
                                      <p:cBhvr>
                                        <p:cTn id="13" dur="500" fill="hold"/>
                                        <p:tgtEl>
                                          <p:spTgt spid="8909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8909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89097">
                                            <p:txEl>
                                              <p:pRg st="1" end="1"/>
                                            </p:txEl>
                                          </p:spTgt>
                                        </p:tgtEl>
                                        <p:attrNameLst>
                                          <p:attrName>style.visibility</p:attrName>
                                        </p:attrNameLst>
                                      </p:cBhvr>
                                      <p:to>
                                        <p:strVal val="visible"/>
                                      </p:to>
                                    </p:set>
                                    <p:anim calcmode="lin" valueType="num">
                                      <p:cBhvr>
                                        <p:cTn id="18" dur="500" fill="hold"/>
                                        <p:tgtEl>
                                          <p:spTgt spid="89097">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8909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89097">
                                            <p:txEl>
                                              <p:pRg st="2" end="2"/>
                                            </p:txEl>
                                          </p:spTgt>
                                        </p:tgtEl>
                                        <p:attrNameLst>
                                          <p:attrName>style.visibility</p:attrName>
                                        </p:attrNameLst>
                                      </p:cBhvr>
                                      <p:to>
                                        <p:strVal val="visible"/>
                                      </p:to>
                                    </p:set>
                                    <p:anim calcmode="lin" valueType="num">
                                      <p:cBhvr>
                                        <p:cTn id="23" dur="500" fill="hold"/>
                                        <p:tgtEl>
                                          <p:spTgt spid="8909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8909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89097">
                                            <p:txEl>
                                              <p:pRg st="3" end="3"/>
                                            </p:txEl>
                                          </p:spTgt>
                                        </p:tgtEl>
                                        <p:attrNameLst>
                                          <p:attrName>style.visibility</p:attrName>
                                        </p:attrNameLst>
                                      </p:cBhvr>
                                      <p:to>
                                        <p:strVal val="visible"/>
                                      </p:to>
                                    </p:set>
                                    <p:anim calcmode="lin" valueType="num">
                                      <p:cBhvr>
                                        <p:cTn id="28" dur="500" fill="hold"/>
                                        <p:tgtEl>
                                          <p:spTgt spid="89097">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8909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7"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011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011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011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011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011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012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0121" name="TextBox 14"/>
          <p:cNvSpPr>
            <a:spLocks noChangeArrowheads="1"/>
          </p:cNvSpPr>
          <p:nvPr/>
        </p:nvSpPr>
        <p:spPr bwMode="auto">
          <a:xfrm>
            <a:off x="38100" y="836613"/>
            <a:ext cx="9107488" cy="29368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1、要持证上岗：起重作业司机、司索工、信号工、电工、电焊工、架子工、运输机械作业人员等特种作业人员必须按照国家有关规定经过专门的安全作业培训，并取得特种作业操作资格证书后，方可上岗作业。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90122" name="Picture 10"/>
          <p:cNvPicPr>
            <a:picLocks noChangeAspect="1" noChangeArrowheads="1"/>
          </p:cNvPicPr>
          <p:nvPr/>
        </p:nvPicPr>
        <p:blipFill>
          <a:blip r:embed="rId4"/>
          <a:stretch>
            <a:fillRect/>
          </a:stretch>
        </p:blipFill>
        <p:spPr bwMode="auto">
          <a:xfrm>
            <a:off x="3276600" y="3005138"/>
            <a:ext cx="5851525" cy="357028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0121"/>
                                        </p:tgtEl>
                                        <p:attrNameLst>
                                          <p:attrName>style.visibility</p:attrName>
                                        </p:attrNameLst>
                                      </p:cBhvr>
                                      <p:to>
                                        <p:strVal val="visible"/>
                                      </p:to>
                                    </p:set>
                                    <p:animEffect filter="">
                                      <p:cBhvr>
                                        <p:cTn id="7" dur="1000"/>
                                        <p:tgtEl>
                                          <p:spTgt spid="90121"/>
                                        </p:tgtEl>
                                      </p:cBhvr>
                                    </p:animEffect>
                                    <p:anim calcmode="lin" valueType="num">
                                      <p:cBhvr>
                                        <p:cTn id="8" dur="1000" fill="hold"/>
                                        <p:tgtEl>
                                          <p:spTgt spid="90121"/>
                                        </p:tgtEl>
                                        <p:attrNameLst>
                                          <p:attrName>ppt_x</p:attrName>
                                        </p:attrNameLst>
                                      </p:cBhvr>
                                      <p:tavLst>
                                        <p:tav tm="0">
                                          <p:val>
                                            <p:strVal val="#ppt_x"/>
                                          </p:val>
                                        </p:tav>
                                        <p:tav tm="100000">
                                          <p:val>
                                            <p:strVal val="#ppt_x"/>
                                          </p:val>
                                        </p:tav>
                                      </p:tavLst>
                                    </p:anim>
                                    <p:anim calcmode="lin" valueType="num">
                                      <p:cBhvr>
                                        <p:cTn id="9" dur="1000" fill="hold"/>
                                        <p:tgtEl>
                                          <p:spTgt spid="901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0121">
                                            <p:txEl>
                                              <p:pRg st="0" end="0"/>
                                            </p:txEl>
                                          </p:spTgt>
                                        </p:tgtEl>
                                        <p:attrNameLst>
                                          <p:attrName>style.visibility</p:attrName>
                                        </p:attrNameLst>
                                      </p:cBhvr>
                                      <p:to>
                                        <p:strVal val="visible"/>
                                      </p:to>
                                    </p:set>
                                    <p:anim calcmode="lin" valueType="num">
                                      <p:cBhvr>
                                        <p:cTn id="13" dur="500" fill="hold"/>
                                        <p:tgtEl>
                                          <p:spTgt spid="9012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012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0121">
                                            <p:txEl>
                                              <p:pRg st="1" end="1"/>
                                            </p:txEl>
                                          </p:spTgt>
                                        </p:tgtEl>
                                        <p:attrNameLst>
                                          <p:attrName>style.visibility</p:attrName>
                                        </p:attrNameLst>
                                      </p:cBhvr>
                                      <p:to>
                                        <p:strVal val="visible"/>
                                      </p:to>
                                    </p:set>
                                    <p:anim calcmode="lin" valueType="num">
                                      <p:cBhvr>
                                        <p:cTn id="18" dur="500" fill="hold"/>
                                        <p:tgtEl>
                                          <p:spTgt spid="90121">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9012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90121">
                                            <p:txEl>
                                              <p:pRg st="2" end="2"/>
                                            </p:txEl>
                                          </p:spTgt>
                                        </p:tgtEl>
                                        <p:attrNameLst>
                                          <p:attrName>style.visibility</p:attrName>
                                        </p:attrNameLst>
                                      </p:cBhvr>
                                      <p:to>
                                        <p:strVal val="visible"/>
                                      </p:to>
                                    </p:set>
                                    <p:anim calcmode="lin" valueType="num">
                                      <p:cBhvr>
                                        <p:cTn id="23" dur="500" fill="hold"/>
                                        <p:tgtEl>
                                          <p:spTgt spid="90121">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9012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1"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113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114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114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114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114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114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1145" name="TextBox 14"/>
          <p:cNvSpPr>
            <a:spLocks noChangeArrowheads="1"/>
          </p:cNvSpPr>
          <p:nvPr/>
        </p:nvSpPr>
        <p:spPr bwMode="auto">
          <a:xfrm>
            <a:off x="38100" y="836613"/>
            <a:ext cx="9107488" cy="25304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3、要服从安排：听从领导的正确指挥，按规定参加相应的安全教育和安全例会活动，不得随意缺席。</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91146" name="图片 2" descr="3.tif"/>
          <p:cNvPicPr>
            <a:picLocks noChangeAspect="1" noChangeArrowheads="1"/>
          </p:cNvPicPr>
          <p:nvPr/>
        </p:nvPicPr>
        <p:blipFill>
          <a:blip r:embed="rId4"/>
          <a:stretch>
            <a:fillRect/>
          </a:stretch>
        </p:blipFill>
        <p:spPr bwMode="auto">
          <a:xfrm>
            <a:off x="179388" y="2438400"/>
            <a:ext cx="4105275" cy="3079750"/>
          </a:xfrm>
          <a:prstGeom prst="rect">
            <a:avLst/>
          </a:prstGeom>
          <a:noFill/>
          <a:ln w="9525">
            <a:noFill/>
            <a:miter lim="800000"/>
            <a:headEnd/>
            <a:tailEnd/>
          </a:ln>
          <a:effectLst>
            <a:outerShdw dist="139700" dir="2700000" algn="ctr" rotWithShape="0">
              <a:srgbClr val="333333">
                <a:alpha val="56999"/>
              </a:srgbClr>
            </a:outerShdw>
          </a:effectLst>
        </p:spPr>
      </p:pic>
      <p:pic>
        <p:nvPicPr>
          <p:cNvPr id="91147" name="Picture 11"/>
          <p:cNvPicPr>
            <a:picLocks noChangeAspect="1" noChangeArrowheads="1"/>
          </p:cNvPicPr>
          <p:nvPr/>
        </p:nvPicPr>
        <p:blipFill>
          <a:blip r:embed="rId5"/>
          <a:stretch>
            <a:fillRect/>
          </a:stretch>
        </p:blipFill>
        <p:spPr bwMode="auto">
          <a:xfrm>
            <a:off x="4840288" y="2420938"/>
            <a:ext cx="4133850" cy="309721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1145"/>
                                        </p:tgtEl>
                                        <p:attrNameLst>
                                          <p:attrName>style.visibility</p:attrName>
                                        </p:attrNameLst>
                                      </p:cBhvr>
                                      <p:to>
                                        <p:strVal val="visible"/>
                                      </p:to>
                                    </p:set>
                                    <p:animEffect filter="">
                                      <p:cBhvr>
                                        <p:cTn id="7" dur="1000"/>
                                        <p:tgtEl>
                                          <p:spTgt spid="91145"/>
                                        </p:tgtEl>
                                      </p:cBhvr>
                                    </p:animEffect>
                                    <p:anim calcmode="lin" valueType="num">
                                      <p:cBhvr>
                                        <p:cTn id="8" dur="1000" fill="hold"/>
                                        <p:tgtEl>
                                          <p:spTgt spid="91145"/>
                                        </p:tgtEl>
                                        <p:attrNameLst>
                                          <p:attrName>ppt_x</p:attrName>
                                        </p:attrNameLst>
                                      </p:cBhvr>
                                      <p:tavLst>
                                        <p:tav tm="0">
                                          <p:val>
                                            <p:strVal val="#ppt_x"/>
                                          </p:val>
                                        </p:tav>
                                        <p:tav tm="100000">
                                          <p:val>
                                            <p:strVal val="#ppt_x"/>
                                          </p:val>
                                        </p:tav>
                                      </p:tavLst>
                                    </p:anim>
                                    <p:anim calcmode="lin" valueType="num">
                                      <p:cBhvr>
                                        <p:cTn id="9" dur="1000" fill="hold"/>
                                        <p:tgtEl>
                                          <p:spTgt spid="911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1145">
                                            <p:txEl>
                                              <p:pRg st="0" end="0"/>
                                            </p:txEl>
                                          </p:spTgt>
                                        </p:tgtEl>
                                        <p:attrNameLst>
                                          <p:attrName>style.visibility</p:attrName>
                                        </p:attrNameLst>
                                      </p:cBhvr>
                                      <p:to>
                                        <p:strVal val="visible"/>
                                      </p:to>
                                    </p:set>
                                    <p:anim calcmode="lin" valueType="num">
                                      <p:cBhvr>
                                        <p:cTn id="13" dur="500" fill="hold"/>
                                        <p:tgtEl>
                                          <p:spTgt spid="911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1145">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1145">
                                            <p:txEl>
                                              <p:pRg st="1" end="1"/>
                                            </p:txEl>
                                          </p:spTgt>
                                        </p:tgtEl>
                                        <p:attrNameLst>
                                          <p:attrName>style.visibility</p:attrName>
                                        </p:attrNameLst>
                                      </p:cBhvr>
                                      <p:to>
                                        <p:strVal val="visible"/>
                                      </p:to>
                                    </p:set>
                                    <p:anim calcmode="lin" valueType="num">
                                      <p:cBhvr>
                                        <p:cTn id="18" dur="500" fill="hold"/>
                                        <p:tgtEl>
                                          <p:spTgt spid="91145">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91145">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91145">
                                            <p:txEl>
                                              <p:pRg st="2" end="2"/>
                                            </p:txEl>
                                          </p:spTgt>
                                        </p:tgtEl>
                                        <p:attrNameLst>
                                          <p:attrName>style.visibility</p:attrName>
                                        </p:attrNameLst>
                                      </p:cBhvr>
                                      <p:to>
                                        <p:strVal val="visible"/>
                                      </p:to>
                                    </p:set>
                                    <p:anim calcmode="lin" valueType="num">
                                      <p:cBhvr>
                                        <p:cTn id="23" dur="500" fill="hold"/>
                                        <p:tgtEl>
                                          <p:spTgt spid="91145">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91145">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91145">
                                            <p:txEl>
                                              <p:pRg st="3" end="3"/>
                                            </p:txEl>
                                          </p:spTgt>
                                        </p:tgtEl>
                                        <p:attrNameLst>
                                          <p:attrName>style.visibility</p:attrName>
                                        </p:attrNameLst>
                                      </p:cBhvr>
                                      <p:to>
                                        <p:strVal val="visible"/>
                                      </p:to>
                                    </p:set>
                                    <p:anim calcmode="lin" valueType="num">
                                      <p:cBhvr>
                                        <p:cTn id="28" dur="500" fill="hold"/>
                                        <p:tgtEl>
                                          <p:spTgt spid="91145">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91145">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91145">
                                            <p:txEl>
                                              <p:pRg st="4" end="4"/>
                                            </p:txEl>
                                          </p:spTgt>
                                        </p:tgtEl>
                                        <p:attrNameLst>
                                          <p:attrName>style.visibility</p:attrName>
                                        </p:attrNameLst>
                                      </p:cBhvr>
                                      <p:to>
                                        <p:strVal val="visible"/>
                                      </p:to>
                                    </p:set>
                                    <p:anim calcmode="lin" valueType="num">
                                      <p:cBhvr>
                                        <p:cTn id="33" dur="500" fill="hold"/>
                                        <p:tgtEl>
                                          <p:spTgt spid="91145">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9114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5"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216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216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216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216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216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216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2169" name="TextBox 14"/>
          <p:cNvSpPr>
            <a:spLocks noChangeArrowheads="1"/>
          </p:cNvSpPr>
          <p:nvPr/>
        </p:nvSpPr>
        <p:spPr bwMode="auto">
          <a:xfrm>
            <a:off x="38100" y="836613"/>
            <a:ext cx="9107488" cy="6188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4、 要提高警惕：在没有防护设施的高空作业人员必须系安全带，高空作业不穿硬底鞋及带钉易滑的鞋，要走安全梯道，不攀爬模板、支架等。</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5、要严格执行操作规程，不违章指挥，不违章作业及冒险作业。</a:t>
            </a:r>
            <a:br>
              <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br>
            <a:r>
              <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6、要注意安全：电器开关要设箱加锁，不私接乱拉电线，任何人不得在提升架、吊机的吊篮上及提升架井口或吊物下操作、站立、行走。</a:t>
            </a:r>
            <a:br>
              <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br>
            <a:r>
              <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7、要遵章守纪：施工中各种施工用料和机具严禁侵入限界。高处作业时不能随意往上或向下乱抛材料、工具、杂料，以防物体打击造成伤害他人。</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2169"/>
                                        </p:tgtEl>
                                        <p:attrNameLst>
                                          <p:attrName>style.visibility</p:attrName>
                                        </p:attrNameLst>
                                      </p:cBhvr>
                                      <p:to>
                                        <p:strVal val="visible"/>
                                      </p:to>
                                    </p:set>
                                    <p:animEffect filter="">
                                      <p:cBhvr>
                                        <p:cTn id="7" dur="1000"/>
                                        <p:tgtEl>
                                          <p:spTgt spid="92169"/>
                                        </p:tgtEl>
                                      </p:cBhvr>
                                    </p:animEffect>
                                    <p:anim calcmode="lin" valueType="num">
                                      <p:cBhvr>
                                        <p:cTn id="8" dur="1000" fill="hold"/>
                                        <p:tgtEl>
                                          <p:spTgt spid="92169"/>
                                        </p:tgtEl>
                                        <p:attrNameLst>
                                          <p:attrName>ppt_x</p:attrName>
                                        </p:attrNameLst>
                                      </p:cBhvr>
                                      <p:tavLst>
                                        <p:tav tm="0">
                                          <p:val>
                                            <p:strVal val="#ppt_x"/>
                                          </p:val>
                                        </p:tav>
                                        <p:tav tm="100000">
                                          <p:val>
                                            <p:strVal val="#ppt_x"/>
                                          </p:val>
                                        </p:tav>
                                      </p:tavLst>
                                    </p:anim>
                                    <p:anim calcmode="lin" valueType="num">
                                      <p:cBhvr>
                                        <p:cTn id="9" dur="1000" fill="hold"/>
                                        <p:tgtEl>
                                          <p:spTgt spid="921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2169">
                                            <p:txEl>
                                              <p:pRg st="0" end="0"/>
                                            </p:txEl>
                                          </p:spTgt>
                                        </p:tgtEl>
                                        <p:attrNameLst>
                                          <p:attrName>style.visibility</p:attrName>
                                        </p:attrNameLst>
                                      </p:cBhvr>
                                      <p:to>
                                        <p:strVal val="visible"/>
                                      </p:to>
                                    </p:set>
                                    <p:anim calcmode="lin" valueType="num">
                                      <p:cBhvr>
                                        <p:cTn id="13" dur="500" fill="hold"/>
                                        <p:tgtEl>
                                          <p:spTgt spid="9216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216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2169">
                                            <p:txEl>
                                              <p:pRg st="1" end="1"/>
                                            </p:txEl>
                                          </p:spTgt>
                                        </p:tgtEl>
                                        <p:attrNameLst>
                                          <p:attrName>style.visibility</p:attrName>
                                        </p:attrNameLst>
                                      </p:cBhvr>
                                      <p:to>
                                        <p:strVal val="visible"/>
                                      </p:to>
                                    </p:set>
                                    <p:anim calcmode="lin" valueType="num">
                                      <p:cBhvr>
                                        <p:cTn id="18" dur="500" fill="hold"/>
                                        <p:tgtEl>
                                          <p:spTgt spid="92169">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9216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92169">
                                            <p:txEl>
                                              <p:pRg st="2" end="2"/>
                                            </p:txEl>
                                          </p:spTgt>
                                        </p:tgtEl>
                                        <p:attrNameLst>
                                          <p:attrName>style.visibility</p:attrName>
                                        </p:attrNameLst>
                                      </p:cBhvr>
                                      <p:to>
                                        <p:strVal val="visible"/>
                                      </p:to>
                                    </p:set>
                                    <p:anim calcmode="lin" valueType="num">
                                      <p:cBhvr>
                                        <p:cTn id="23" dur="500" fill="hold"/>
                                        <p:tgtEl>
                                          <p:spTgt spid="92169">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9216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92169">
                                            <p:txEl>
                                              <p:pRg st="3" end="3"/>
                                            </p:txEl>
                                          </p:spTgt>
                                        </p:tgtEl>
                                        <p:attrNameLst>
                                          <p:attrName>style.visibility</p:attrName>
                                        </p:attrNameLst>
                                      </p:cBhvr>
                                      <p:to>
                                        <p:strVal val="visible"/>
                                      </p:to>
                                    </p:set>
                                    <p:anim calcmode="lin" valueType="num">
                                      <p:cBhvr>
                                        <p:cTn id="28" dur="500" fill="hold"/>
                                        <p:tgtEl>
                                          <p:spTgt spid="92169">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92169">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92169">
                                            <p:txEl>
                                              <p:pRg st="4" end="4"/>
                                            </p:txEl>
                                          </p:spTgt>
                                        </p:tgtEl>
                                        <p:attrNameLst>
                                          <p:attrName>style.visibility</p:attrName>
                                        </p:attrNameLst>
                                      </p:cBhvr>
                                      <p:to>
                                        <p:strVal val="visible"/>
                                      </p:to>
                                    </p:set>
                                    <p:anim calcmode="lin" valueType="num">
                                      <p:cBhvr>
                                        <p:cTn id="33" dur="500" fill="hold"/>
                                        <p:tgtEl>
                                          <p:spTgt spid="92169">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92169">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92169">
                                            <p:txEl>
                                              <p:pRg st="5" end="5"/>
                                            </p:txEl>
                                          </p:spTgt>
                                        </p:tgtEl>
                                        <p:attrNameLst>
                                          <p:attrName>style.visibility</p:attrName>
                                        </p:attrNameLst>
                                      </p:cBhvr>
                                      <p:to>
                                        <p:strVal val="visible"/>
                                      </p:to>
                                    </p:set>
                                    <p:anim calcmode="lin" valueType="num">
                                      <p:cBhvr>
                                        <p:cTn id="38" dur="500" fill="hold"/>
                                        <p:tgtEl>
                                          <p:spTgt spid="92169">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9216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9"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318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318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318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319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319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319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3193" name="TextBox 14"/>
          <p:cNvSpPr>
            <a:spLocks noChangeArrowheads="1"/>
          </p:cNvSpPr>
          <p:nvPr/>
        </p:nvSpPr>
        <p:spPr bwMode="auto">
          <a:xfrm>
            <a:off x="38100" y="836613"/>
            <a:ext cx="9107488" cy="13112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93194" name="Picture 10"/>
          <p:cNvPicPr>
            <a:picLocks noChangeAspect="1" noChangeArrowheads="1"/>
          </p:cNvPicPr>
          <p:nvPr/>
        </p:nvPicPr>
        <p:blipFill>
          <a:blip r:embed="rId4"/>
          <a:stretch>
            <a:fillRect/>
          </a:stretch>
        </p:blipFill>
        <p:spPr bwMode="auto">
          <a:xfrm>
            <a:off x="250825" y="981075"/>
            <a:ext cx="3816350" cy="5616575"/>
          </a:xfrm>
          <a:prstGeom prst="rect">
            <a:avLst/>
          </a:prstGeom>
          <a:noFill/>
          <a:ln w="9525">
            <a:noFill/>
            <a:miter lim="800000"/>
            <a:headEnd/>
            <a:tailEnd/>
          </a:ln>
          <a:effectLst/>
        </p:spPr>
      </p:pic>
      <p:pic>
        <p:nvPicPr>
          <p:cNvPr id="93195" name="Picture 11"/>
          <p:cNvPicPr>
            <a:picLocks noChangeAspect="1" noChangeArrowheads="1"/>
          </p:cNvPicPr>
          <p:nvPr/>
        </p:nvPicPr>
        <p:blipFill>
          <a:blip r:embed="rId5"/>
          <a:stretch>
            <a:fillRect/>
          </a:stretch>
        </p:blipFill>
        <p:spPr bwMode="auto">
          <a:xfrm>
            <a:off x="4427538" y="3933825"/>
            <a:ext cx="4662487" cy="2665413"/>
          </a:xfrm>
          <a:prstGeom prst="rect">
            <a:avLst/>
          </a:prstGeom>
          <a:noFill/>
          <a:ln w="9525">
            <a:noFill/>
            <a:miter lim="800000"/>
            <a:headEnd/>
            <a:tailEnd/>
          </a:ln>
          <a:effectLst/>
        </p:spPr>
      </p:pic>
      <p:pic>
        <p:nvPicPr>
          <p:cNvPr id="93196" name="Picture 12"/>
          <p:cNvPicPr>
            <a:picLocks noChangeAspect="1" noChangeArrowheads="1"/>
          </p:cNvPicPr>
          <p:nvPr/>
        </p:nvPicPr>
        <p:blipFill>
          <a:blip r:embed="rId6"/>
          <a:stretch>
            <a:fillRect/>
          </a:stretch>
        </p:blipFill>
        <p:spPr bwMode="auto">
          <a:xfrm>
            <a:off x="4427538" y="909638"/>
            <a:ext cx="4691062" cy="290036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7"/>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3193"/>
                                        </p:tgtEl>
                                        <p:attrNameLst>
                                          <p:attrName>style.visibility</p:attrName>
                                        </p:attrNameLst>
                                      </p:cBhvr>
                                      <p:to>
                                        <p:strVal val="visible"/>
                                      </p:to>
                                    </p:set>
                                    <p:animEffect filter="">
                                      <p:cBhvr>
                                        <p:cTn id="7" dur="1000"/>
                                        <p:tgtEl>
                                          <p:spTgt spid="93193"/>
                                        </p:tgtEl>
                                      </p:cBhvr>
                                    </p:animEffect>
                                    <p:anim calcmode="lin" valueType="num">
                                      <p:cBhvr>
                                        <p:cTn id="8" dur="1000" fill="hold"/>
                                        <p:tgtEl>
                                          <p:spTgt spid="93193"/>
                                        </p:tgtEl>
                                        <p:attrNameLst>
                                          <p:attrName>ppt_x</p:attrName>
                                        </p:attrNameLst>
                                      </p:cBhvr>
                                      <p:tavLst>
                                        <p:tav tm="0">
                                          <p:val>
                                            <p:strVal val="#ppt_x"/>
                                          </p:val>
                                        </p:tav>
                                        <p:tav tm="100000">
                                          <p:val>
                                            <p:strVal val="#ppt_x"/>
                                          </p:val>
                                        </p:tav>
                                      </p:tavLst>
                                    </p:anim>
                                    <p:anim calcmode="lin" valueType="num">
                                      <p:cBhvr>
                                        <p:cTn id="9" dur="1000" fill="hold"/>
                                        <p:tgtEl>
                                          <p:spTgt spid="931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3193"/>
                                        </p:tgtEl>
                                        <p:attrNameLst>
                                          <p:attrName>style.visibility</p:attrName>
                                        </p:attrNameLst>
                                      </p:cBhvr>
                                      <p:to>
                                        <p:strVal val="visible"/>
                                      </p:to>
                                    </p:set>
                                    <p:anim calcmode="lin" valueType="num">
                                      <p:cBhvr>
                                        <p:cTn id="13" dur="500" fill="hold"/>
                                        <p:tgtEl>
                                          <p:spTgt spid="93193"/>
                                        </p:tgtEl>
                                        <p:attrNameLst>
                                          <p:attrName>ppt_x</p:attrName>
                                        </p:attrNameLst>
                                      </p:cBhvr>
                                      <p:tavLst>
                                        <p:tav tm="0">
                                          <p:val>
                                            <p:strVal val="1+#ppt_w/2"/>
                                          </p:val>
                                        </p:tav>
                                        <p:tav tm="100000">
                                          <p:val>
                                            <p:strVal val="#ppt_x"/>
                                          </p:val>
                                        </p:tav>
                                      </p:tavLst>
                                    </p:anim>
                                    <p:anim calcmode="lin" valueType="num">
                                      <p:cBhvr>
                                        <p:cTn id="14" dur="500" fill="hold"/>
                                        <p:tgtEl>
                                          <p:spTgt spid="9319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3193"/>
                                        </p:tgtEl>
                                        <p:attrNameLst>
                                          <p:attrName>style.visibility</p:attrName>
                                        </p:attrNameLst>
                                      </p:cBhvr>
                                      <p:to>
                                        <p:strVal val="visible"/>
                                      </p:to>
                                    </p:set>
                                    <p:anim calcmode="lin" valueType="num">
                                      <p:cBhvr>
                                        <p:cTn id="18" dur="500" fill="hold"/>
                                        <p:tgtEl>
                                          <p:spTgt spid="93193"/>
                                        </p:tgtEl>
                                        <p:attrNameLst>
                                          <p:attrName>ppt_x</p:attrName>
                                        </p:attrNameLst>
                                      </p:cBhvr>
                                      <p:tavLst>
                                        <p:tav tm="0">
                                          <p:val>
                                            <p:strVal val="1+#ppt_w/2"/>
                                          </p:val>
                                        </p:tav>
                                        <p:tav tm="100000">
                                          <p:val>
                                            <p:strVal val="#ppt_x"/>
                                          </p:val>
                                        </p:tav>
                                      </p:tavLst>
                                    </p:anim>
                                    <p:anim calcmode="lin" valueType="num">
                                      <p:cBhvr>
                                        <p:cTn id="19" dur="500" fill="hold"/>
                                        <p:tgtEl>
                                          <p:spTgt spid="9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126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126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126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127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127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127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　法律法规</a:t>
            </a:r>
            <a:endParaRPr lang="zh-CN" altLang="en-US"/>
          </a:p>
        </p:txBody>
      </p:sp>
      <p:sp>
        <p:nvSpPr>
          <p:cNvPr id="11273" name="TextBox 14"/>
          <p:cNvSpPr>
            <a:spLocks noChangeArrowheads="1"/>
          </p:cNvSpPr>
          <p:nvPr/>
        </p:nvSpPr>
        <p:spPr bwMode="auto">
          <a:xfrm>
            <a:off x="34925" y="836613"/>
            <a:ext cx="9074150" cy="5540375"/>
          </a:xfrm>
          <a:prstGeom prst="rect">
            <a:avLst/>
          </a:prstGeom>
          <a:noFill/>
          <a:ln w="9525">
            <a:noFill/>
            <a:miter lim="800000"/>
          </a:ln>
        </p:spPr>
        <p:txBody>
          <a:bodyPr>
            <a:spAutoFit/>
          </a:bodyPr>
          <a:lstStyle/>
          <a:p>
            <a:pPr>
              <a:lnSpc>
                <a:spcPts val="33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２、配戴和使用劳动防护用品的义务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3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劳动防护用品虽然会给生产活动带来某种不便，但却是保护操作者免受伤害的直接屏障。因此，《安全生产法》第五十四规定：从业人员在生产过程中，应当正确佩戴和使用劳动防护用品。</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3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３、接受安全生产教育培训的义务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3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rPr>
              <a:t>　　无知是安全生产的第一杀手，要安全就要知道如何才能保证安全。因此，《安全生产法》第五十五条规定：从业人员应当接受安全生产教育和培训，掌握本职工作所需的安全生产知识，提高安全生产技能，增强事故预防和应急处理能力。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nSpc>
                <a:spcPts val="33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4、安全隐患报告义务</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3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《安全生产法》第五十六条规定：从业人员发现事故隐患或者其他不安全因素，应当立即向现场安全生产管理人员或者本单位负责人报告；接到报告的人员应当及时予以处理。</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1273"/>
                                        </p:tgtEl>
                                        <p:attrNameLst>
                                          <p:attrName>style.visibility</p:attrName>
                                        </p:attrNameLst>
                                      </p:cBhvr>
                                      <p:to>
                                        <p:strVal val="visible"/>
                                      </p:to>
                                    </p:set>
                                    <p:animEffect filter="">
                                      <p:cBhvr>
                                        <p:cTn id="7" dur="1000"/>
                                        <p:tgtEl>
                                          <p:spTgt spid="11273"/>
                                        </p:tgtEl>
                                      </p:cBhvr>
                                    </p:animEffect>
                                    <p:anim calcmode="lin" valueType="num">
                                      <p:cBhvr>
                                        <p:cTn id="8" dur="1000" fill="hold"/>
                                        <p:tgtEl>
                                          <p:spTgt spid="11273"/>
                                        </p:tgtEl>
                                        <p:attrNameLst>
                                          <p:attrName>ppt_x</p:attrName>
                                        </p:attrNameLst>
                                      </p:cBhvr>
                                      <p:tavLst>
                                        <p:tav tm="0">
                                          <p:val>
                                            <p:strVal val="#ppt_x"/>
                                          </p:val>
                                        </p:tav>
                                        <p:tav tm="100000">
                                          <p:val>
                                            <p:strVal val="#ppt_x"/>
                                          </p:val>
                                        </p:tav>
                                      </p:tavLst>
                                    </p:anim>
                                    <p:anim calcmode="lin" valueType="num">
                                      <p:cBhvr>
                                        <p:cTn id="9" dur="1000" fill="hold"/>
                                        <p:tgtEl>
                                          <p:spTgt spid="112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1273">
                                            <p:txEl>
                                              <p:pRg st="0" end="0"/>
                                            </p:txEl>
                                          </p:spTgt>
                                        </p:tgtEl>
                                        <p:attrNameLst>
                                          <p:attrName>style.visibility</p:attrName>
                                        </p:attrNameLst>
                                      </p:cBhvr>
                                      <p:to>
                                        <p:strVal val="visible"/>
                                      </p:to>
                                    </p:set>
                                    <p:anim calcmode="lin" valueType="num">
                                      <p:cBhvr>
                                        <p:cTn id="13"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1273">
                                            <p:txEl>
                                              <p:pRg st="1" end="1"/>
                                            </p:txEl>
                                          </p:spTgt>
                                        </p:tgtEl>
                                        <p:attrNameLst>
                                          <p:attrName>style.visibility</p:attrName>
                                        </p:attrNameLst>
                                      </p:cBhvr>
                                      <p:to>
                                        <p:strVal val="visible"/>
                                      </p:to>
                                    </p:set>
                                    <p:anim calcmode="lin" valueType="num">
                                      <p:cBhvr>
                                        <p:cTn id="18"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127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1273">
                                            <p:txEl>
                                              <p:pRg st="2" end="2"/>
                                            </p:txEl>
                                          </p:spTgt>
                                        </p:tgtEl>
                                        <p:attrNameLst>
                                          <p:attrName>style.visibility</p:attrName>
                                        </p:attrNameLst>
                                      </p:cBhvr>
                                      <p:to>
                                        <p:strVal val="visible"/>
                                      </p:to>
                                    </p:set>
                                    <p:anim calcmode="lin" valueType="num">
                                      <p:cBhvr>
                                        <p:cTn id="23"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127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1273">
                                            <p:txEl>
                                              <p:pRg st="3" end="3"/>
                                            </p:txEl>
                                          </p:spTgt>
                                        </p:tgtEl>
                                        <p:attrNameLst>
                                          <p:attrName>style.visibility</p:attrName>
                                        </p:attrNameLst>
                                      </p:cBhvr>
                                      <p:to>
                                        <p:strVal val="visible"/>
                                      </p:to>
                                    </p:set>
                                    <p:anim calcmode="lin" valueType="num">
                                      <p:cBhvr>
                                        <p:cTn id="28"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11273">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childTnLst>
                                    <p:set>
                                      <p:cBhvr>
                                        <p:cTn id="32" dur="1" fill="hold">
                                          <p:stCondLst>
                                            <p:cond delay="0"/>
                                          </p:stCondLst>
                                        </p:cTn>
                                        <p:tgtEl>
                                          <p:spTgt spid="11273">
                                            <p:txEl>
                                              <p:pRg st="4" end="4"/>
                                            </p:txEl>
                                          </p:spTgt>
                                        </p:tgtEl>
                                        <p:attrNameLst>
                                          <p:attrName>style.visibility</p:attrName>
                                        </p:attrNameLst>
                                      </p:cBhvr>
                                      <p:to>
                                        <p:strVal val="visible"/>
                                      </p:to>
                                    </p:set>
                                    <p:anim calcmode="lin" valueType="num">
                                      <p:cBhvr>
                                        <p:cTn id="33"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11273">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childTnLst>
                                    <p:set>
                                      <p:cBhvr>
                                        <p:cTn id="37" dur="1" fill="hold">
                                          <p:stCondLst>
                                            <p:cond delay="0"/>
                                          </p:stCondLst>
                                        </p:cTn>
                                        <p:tgtEl>
                                          <p:spTgt spid="11273">
                                            <p:txEl>
                                              <p:pRg st="5" end="5"/>
                                            </p:txEl>
                                          </p:spTgt>
                                        </p:tgtEl>
                                        <p:attrNameLst>
                                          <p:attrName>style.visibility</p:attrName>
                                        </p:attrNameLst>
                                      </p:cBhvr>
                                      <p:to>
                                        <p:strVal val="visible"/>
                                      </p:to>
                                    </p:set>
                                    <p:anim calcmode="lin" valueType="num">
                                      <p:cBhvr>
                                        <p:cTn id="38"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p:cTn id="39" dur="500" fill="hold"/>
                                        <p:tgtEl>
                                          <p:spTgt spid="1127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421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421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421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421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421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421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4217" name="TextBox 14"/>
          <p:cNvSpPr>
            <a:spLocks noChangeArrowheads="1"/>
          </p:cNvSpPr>
          <p:nvPr/>
        </p:nvSpPr>
        <p:spPr bwMode="auto">
          <a:xfrm>
            <a:off x="38100" y="836613"/>
            <a:ext cx="9107488" cy="25304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8、要坚守岗位：施工现场一切生产、生活临时用电必须由持证的专业电工架设和管理，其他一切非专业机电工作人员不得随意乱拉乱接。各种机电设备，也必须由持证的专业人员操作。</a:t>
            </a:r>
            <a:endParaRPr 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94218" name="Picture 2" descr="不得随意破坏任何电气设备"/>
          <p:cNvPicPr>
            <a:picLocks noChangeAspect="1" noChangeArrowheads="1"/>
          </p:cNvPicPr>
          <p:nvPr/>
        </p:nvPicPr>
        <p:blipFill>
          <a:blip r:embed="rId4"/>
          <a:stretch>
            <a:fillRect/>
          </a:stretch>
        </p:blipFill>
        <p:spPr bwMode="auto">
          <a:xfrm>
            <a:off x="2413000" y="3070225"/>
            <a:ext cx="4967288" cy="33496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4217"/>
                                        </p:tgtEl>
                                        <p:attrNameLst>
                                          <p:attrName>style.visibility</p:attrName>
                                        </p:attrNameLst>
                                      </p:cBhvr>
                                      <p:to>
                                        <p:strVal val="visible"/>
                                      </p:to>
                                    </p:set>
                                    <p:animEffect filter="">
                                      <p:cBhvr>
                                        <p:cTn id="7" dur="1000"/>
                                        <p:tgtEl>
                                          <p:spTgt spid="94217"/>
                                        </p:tgtEl>
                                      </p:cBhvr>
                                    </p:animEffect>
                                    <p:anim calcmode="lin" valueType="num">
                                      <p:cBhvr>
                                        <p:cTn id="8" dur="1000" fill="hold"/>
                                        <p:tgtEl>
                                          <p:spTgt spid="94217"/>
                                        </p:tgtEl>
                                        <p:attrNameLst>
                                          <p:attrName>ppt_x</p:attrName>
                                        </p:attrNameLst>
                                      </p:cBhvr>
                                      <p:tavLst>
                                        <p:tav tm="0">
                                          <p:val>
                                            <p:strVal val="#ppt_x"/>
                                          </p:val>
                                        </p:tav>
                                        <p:tav tm="100000">
                                          <p:val>
                                            <p:strVal val="#ppt_x"/>
                                          </p:val>
                                        </p:tav>
                                      </p:tavLst>
                                    </p:anim>
                                    <p:anim calcmode="lin" valueType="num">
                                      <p:cBhvr>
                                        <p:cTn id="9" dur="1000" fill="hold"/>
                                        <p:tgtEl>
                                          <p:spTgt spid="942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4217">
                                            <p:txEl>
                                              <p:pRg st="0" end="0"/>
                                            </p:txEl>
                                          </p:spTgt>
                                        </p:tgtEl>
                                        <p:attrNameLst>
                                          <p:attrName>style.visibility</p:attrName>
                                        </p:attrNameLst>
                                      </p:cBhvr>
                                      <p:to>
                                        <p:strVal val="visible"/>
                                      </p:to>
                                    </p:set>
                                    <p:anim calcmode="lin" valueType="num">
                                      <p:cBhvr>
                                        <p:cTn id="13" dur="500" fill="hold"/>
                                        <p:tgtEl>
                                          <p:spTgt spid="9421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42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7"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523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523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523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523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523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524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5241" name="TextBox 14"/>
          <p:cNvSpPr>
            <a:spLocks noChangeArrowheads="1"/>
          </p:cNvSpPr>
          <p:nvPr/>
        </p:nvSpPr>
        <p:spPr bwMode="auto">
          <a:xfrm>
            <a:off x="38100" y="836613"/>
            <a:ext cx="9107488" cy="25304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9、要规范行为：其他一切非操作人员不得随意玩弄或开动机电设备及驳接、拆除电线、电器等；机械不准带病作业；操作人员不得疲劳作业；起重机械不准超负荷吊装作业。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p:txBody>
      </p:sp>
      <p:pic>
        <p:nvPicPr>
          <p:cNvPr id="95242" name="图片 3" descr="4c58ee35taa09af87df85&amp;690.jpg"/>
          <p:cNvPicPr>
            <a:picLocks noChangeAspect="1" noChangeArrowheads="1"/>
          </p:cNvPicPr>
          <p:nvPr/>
        </p:nvPicPr>
        <p:blipFill>
          <a:blip r:embed="rId4"/>
          <a:stretch>
            <a:fillRect/>
          </a:stretch>
        </p:blipFill>
        <p:spPr bwMode="auto">
          <a:xfrm>
            <a:off x="3924300" y="2709863"/>
            <a:ext cx="5003800" cy="375285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5241"/>
                                        </p:tgtEl>
                                        <p:attrNameLst>
                                          <p:attrName>style.visibility</p:attrName>
                                        </p:attrNameLst>
                                      </p:cBhvr>
                                      <p:to>
                                        <p:strVal val="visible"/>
                                      </p:to>
                                    </p:set>
                                    <p:animEffect filter="">
                                      <p:cBhvr>
                                        <p:cTn id="7" dur="1000"/>
                                        <p:tgtEl>
                                          <p:spTgt spid="95241"/>
                                        </p:tgtEl>
                                      </p:cBhvr>
                                    </p:animEffect>
                                    <p:anim calcmode="lin" valueType="num">
                                      <p:cBhvr>
                                        <p:cTn id="8" dur="1000" fill="hold"/>
                                        <p:tgtEl>
                                          <p:spTgt spid="95241"/>
                                        </p:tgtEl>
                                        <p:attrNameLst>
                                          <p:attrName>ppt_x</p:attrName>
                                        </p:attrNameLst>
                                      </p:cBhvr>
                                      <p:tavLst>
                                        <p:tav tm="0">
                                          <p:val>
                                            <p:strVal val="#ppt_x"/>
                                          </p:val>
                                        </p:tav>
                                        <p:tav tm="100000">
                                          <p:val>
                                            <p:strVal val="#ppt_x"/>
                                          </p:val>
                                        </p:tav>
                                      </p:tavLst>
                                    </p:anim>
                                    <p:anim calcmode="lin" valueType="num">
                                      <p:cBhvr>
                                        <p:cTn id="9" dur="1000" fill="hold"/>
                                        <p:tgtEl>
                                          <p:spTgt spid="952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5241">
                                            <p:txEl>
                                              <p:pRg st="0" end="0"/>
                                            </p:txEl>
                                          </p:spTgt>
                                        </p:tgtEl>
                                        <p:attrNameLst>
                                          <p:attrName>style.visibility</p:attrName>
                                        </p:attrNameLst>
                                      </p:cBhvr>
                                      <p:to>
                                        <p:strVal val="visible"/>
                                      </p:to>
                                    </p:set>
                                    <p:anim calcmode="lin" valueType="num">
                                      <p:cBhvr>
                                        <p:cTn id="13" dur="500" fill="hold"/>
                                        <p:tgtEl>
                                          <p:spTgt spid="9524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524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95241">
                                            <p:txEl>
                                              <p:pRg st="2" end="2"/>
                                            </p:txEl>
                                          </p:spTgt>
                                        </p:tgtEl>
                                        <p:attrNameLst>
                                          <p:attrName>style.visibility</p:attrName>
                                        </p:attrNameLst>
                                      </p:cBhvr>
                                      <p:to>
                                        <p:strVal val="visible"/>
                                      </p:to>
                                    </p:set>
                                    <p:anim calcmode="lin" valueType="num">
                                      <p:cBhvr>
                                        <p:cTn id="18" dur="500" fill="hold"/>
                                        <p:tgtEl>
                                          <p:spTgt spid="95241">
                                            <p:txEl>
                                              <p:pRg st="2" end="2"/>
                                            </p:txEl>
                                          </p:spTgt>
                                        </p:tgtEl>
                                        <p:attrNameLst>
                                          <p:attrName>ppt_x</p:attrName>
                                        </p:attrNameLst>
                                      </p:cBhvr>
                                      <p:tavLst>
                                        <p:tav tm="0">
                                          <p:val>
                                            <p:strVal val="1+#ppt_w/2"/>
                                          </p:val>
                                        </p:tav>
                                        <p:tav tm="100000">
                                          <p:val>
                                            <p:strVal val="#ppt_x"/>
                                          </p:val>
                                        </p:tav>
                                      </p:tavLst>
                                    </p:anim>
                                    <p:anim calcmode="lin" valueType="num">
                                      <p:cBhvr>
                                        <p:cTn id="19" dur="500" fill="hold"/>
                                        <p:tgtEl>
                                          <p:spTgt spid="9524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625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626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626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626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626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626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6265"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10、要文明施工：现场作业精神要集中，严禁在操作现场玩耍、吵闹开玩笑，不得在操作过程中玩手机，不酒后上班，施工现场的各种材料应分类堆放整齐，轻拿轻放。</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96266" name="Picture 10"/>
          <p:cNvPicPr>
            <a:picLocks noChangeAspect="1" noChangeArrowheads="1"/>
          </p:cNvPicPr>
          <p:nvPr/>
        </p:nvPicPr>
        <p:blipFill>
          <a:blip r:embed="rId4"/>
          <a:stretch>
            <a:fillRect/>
          </a:stretch>
        </p:blipFill>
        <p:spPr bwMode="auto">
          <a:xfrm>
            <a:off x="5076825" y="3573463"/>
            <a:ext cx="3881438" cy="2898775"/>
          </a:xfrm>
          <a:prstGeom prst="rect">
            <a:avLst/>
          </a:prstGeom>
          <a:noFill/>
          <a:ln w="9525">
            <a:noFill/>
            <a:miter lim="800000"/>
            <a:headEnd/>
            <a:tailEnd/>
          </a:ln>
          <a:effectLst/>
        </p:spPr>
      </p:pic>
      <p:pic>
        <p:nvPicPr>
          <p:cNvPr id="96267" name="Picture 11"/>
          <p:cNvPicPr>
            <a:picLocks noChangeAspect="1" noChangeArrowheads="1"/>
          </p:cNvPicPr>
          <p:nvPr/>
        </p:nvPicPr>
        <p:blipFill>
          <a:blip r:embed="rId5"/>
          <a:stretch>
            <a:fillRect/>
          </a:stretch>
        </p:blipFill>
        <p:spPr bwMode="auto">
          <a:xfrm>
            <a:off x="468313" y="2781300"/>
            <a:ext cx="4032250" cy="37242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6265"/>
                                        </p:tgtEl>
                                        <p:attrNameLst>
                                          <p:attrName>style.visibility</p:attrName>
                                        </p:attrNameLst>
                                      </p:cBhvr>
                                      <p:to>
                                        <p:strVal val="visible"/>
                                      </p:to>
                                    </p:set>
                                    <p:animEffect filter="">
                                      <p:cBhvr>
                                        <p:cTn id="7" dur="1000"/>
                                        <p:tgtEl>
                                          <p:spTgt spid="96265"/>
                                        </p:tgtEl>
                                      </p:cBhvr>
                                    </p:animEffect>
                                    <p:anim calcmode="lin" valueType="num">
                                      <p:cBhvr>
                                        <p:cTn id="8" dur="1000" fill="hold"/>
                                        <p:tgtEl>
                                          <p:spTgt spid="96265"/>
                                        </p:tgtEl>
                                        <p:attrNameLst>
                                          <p:attrName>ppt_x</p:attrName>
                                        </p:attrNameLst>
                                      </p:cBhvr>
                                      <p:tavLst>
                                        <p:tav tm="0">
                                          <p:val>
                                            <p:strVal val="#ppt_x"/>
                                          </p:val>
                                        </p:tav>
                                        <p:tav tm="100000">
                                          <p:val>
                                            <p:strVal val="#ppt_x"/>
                                          </p:val>
                                        </p:tav>
                                      </p:tavLst>
                                    </p:anim>
                                    <p:anim calcmode="lin" valueType="num">
                                      <p:cBhvr>
                                        <p:cTn id="9" dur="1000" fill="hold"/>
                                        <p:tgtEl>
                                          <p:spTgt spid="962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6265">
                                            <p:txEl>
                                              <p:pRg st="0" end="0"/>
                                            </p:txEl>
                                          </p:spTgt>
                                        </p:tgtEl>
                                        <p:attrNameLst>
                                          <p:attrName>style.visibility</p:attrName>
                                        </p:attrNameLst>
                                      </p:cBhvr>
                                      <p:to>
                                        <p:strVal val="visible"/>
                                      </p:to>
                                    </p:set>
                                    <p:anim calcmode="lin" valueType="num">
                                      <p:cBhvr>
                                        <p:cTn id="13" dur="500" fill="hold"/>
                                        <p:tgtEl>
                                          <p:spTgt spid="9626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626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728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728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7285"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7286"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7287"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7288"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7289" name="TextBox 14"/>
          <p:cNvSpPr>
            <a:spLocks noChangeArrowheads="1"/>
          </p:cNvSpPr>
          <p:nvPr/>
        </p:nvSpPr>
        <p:spPr bwMode="auto">
          <a:xfrm>
            <a:off x="38100" y="836613"/>
            <a:ext cx="9107488" cy="17176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11、要严防破坏：不擅自挪动和拆除各种防护装置、防护设施和警告、安全标志。</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97290" name="Picture 10"/>
          <p:cNvPicPr>
            <a:picLocks noChangeAspect="1" noChangeArrowheads="1"/>
          </p:cNvPicPr>
          <p:nvPr/>
        </p:nvPicPr>
        <p:blipFill>
          <a:blip r:embed="rId4"/>
          <a:stretch>
            <a:fillRect/>
          </a:stretch>
        </p:blipFill>
        <p:spPr bwMode="auto">
          <a:xfrm>
            <a:off x="3348038" y="2205038"/>
            <a:ext cx="5759450" cy="402907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7289"/>
                                        </p:tgtEl>
                                        <p:attrNameLst>
                                          <p:attrName>style.visibility</p:attrName>
                                        </p:attrNameLst>
                                      </p:cBhvr>
                                      <p:to>
                                        <p:strVal val="visible"/>
                                      </p:to>
                                    </p:set>
                                    <p:animEffect filter="">
                                      <p:cBhvr>
                                        <p:cTn id="7" dur="1000"/>
                                        <p:tgtEl>
                                          <p:spTgt spid="97289"/>
                                        </p:tgtEl>
                                      </p:cBhvr>
                                    </p:animEffect>
                                    <p:anim calcmode="lin" valueType="num">
                                      <p:cBhvr>
                                        <p:cTn id="8" dur="1000" fill="hold"/>
                                        <p:tgtEl>
                                          <p:spTgt spid="97289"/>
                                        </p:tgtEl>
                                        <p:attrNameLst>
                                          <p:attrName>ppt_x</p:attrName>
                                        </p:attrNameLst>
                                      </p:cBhvr>
                                      <p:tavLst>
                                        <p:tav tm="0">
                                          <p:val>
                                            <p:strVal val="#ppt_x"/>
                                          </p:val>
                                        </p:tav>
                                        <p:tav tm="100000">
                                          <p:val>
                                            <p:strVal val="#ppt_x"/>
                                          </p:val>
                                        </p:tav>
                                      </p:tavLst>
                                    </p:anim>
                                    <p:anim calcmode="lin" valueType="num">
                                      <p:cBhvr>
                                        <p:cTn id="9" dur="1000" fill="hold"/>
                                        <p:tgtEl>
                                          <p:spTgt spid="9728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7289">
                                            <p:txEl>
                                              <p:pRg st="0" end="0"/>
                                            </p:txEl>
                                          </p:spTgt>
                                        </p:tgtEl>
                                        <p:attrNameLst>
                                          <p:attrName>style.visibility</p:attrName>
                                        </p:attrNameLst>
                                      </p:cBhvr>
                                      <p:to>
                                        <p:strVal val="visible"/>
                                      </p:to>
                                    </p:set>
                                    <p:anim calcmode="lin" valueType="num">
                                      <p:cBhvr>
                                        <p:cTn id="13" dur="500" fill="hold"/>
                                        <p:tgtEl>
                                          <p:spTgt spid="97289">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72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830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830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830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831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831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831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8313" name="TextBox 14"/>
          <p:cNvSpPr>
            <a:spLocks noChangeArrowheads="1"/>
          </p:cNvSpPr>
          <p:nvPr/>
        </p:nvSpPr>
        <p:spPr bwMode="auto">
          <a:xfrm>
            <a:off x="38100" y="836613"/>
            <a:ext cx="9107488" cy="17176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12、要严防火灾：禁止在有危险品、易燃易爆品、木工棚场及现场仓库吸烟、生火，动火作业必须开动火证。</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grpSp>
        <p:nvGrpSpPr>
          <p:cNvPr id="98314" name="Group 10"/>
          <p:cNvGrpSpPr/>
          <p:nvPr/>
        </p:nvGrpSpPr>
        <p:grpSpPr>
          <a:xfrm>
            <a:off x="180975" y="2349500"/>
            <a:ext cx="4248150" cy="2520950"/>
            <a:chOff x="0" y="0"/>
            <a:chExt cx="4218" cy="2369"/>
          </a:xfrm>
        </p:grpSpPr>
        <p:pic>
          <p:nvPicPr>
            <p:cNvPr id="98315" name="Picture 3" descr="易燃物应远离火源"/>
            <p:cNvPicPr>
              <a:picLocks noChangeAspect="1" noChangeArrowheads="1"/>
            </p:cNvPicPr>
            <p:nvPr/>
          </p:nvPicPr>
          <p:blipFill>
            <a:blip r:embed="rId4"/>
            <a:stretch>
              <a:fillRect/>
            </a:stretch>
          </p:blipFill>
          <p:spPr bwMode="auto">
            <a:xfrm>
              <a:off x="0" y="0"/>
              <a:ext cx="4218" cy="2369"/>
            </a:xfrm>
            <a:prstGeom prst="rect">
              <a:avLst/>
            </a:prstGeom>
            <a:noFill/>
            <a:ln w="9525">
              <a:noFill/>
              <a:miter lim="800000"/>
              <a:headEnd/>
              <a:tailEnd/>
            </a:ln>
            <a:effectLst/>
          </p:spPr>
        </p:pic>
        <p:grpSp>
          <p:nvGrpSpPr>
            <p:cNvPr id="98316" name="Group 12"/>
            <p:cNvGrpSpPr/>
            <p:nvPr/>
          </p:nvGrpSpPr>
          <p:grpSpPr>
            <a:xfrm>
              <a:off x="2948" y="870"/>
              <a:ext cx="545" cy="445"/>
              <a:chOff x="0" y="0"/>
              <a:chExt cx="1080" cy="1092"/>
            </a:xfrm>
          </p:grpSpPr>
          <p:sp>
            <p:nvSpPr>
              <p:cNvPr id="98317" name="Line 5"/>
              <p:cNvSpPr>
                <a:spLocks noChangeShapeType="1"/>
              </p:cNvSpPr>
              <p:nvPr/>
            </p:nvSpPr>
            <p:spPr bwMode="auto">
              <a:xfrm>
                <a:off x="0" y="0"/>
                <a:ext cx="1080" cy="1092"/>
              </a:xfrm>
              <a:prstGeom prst="line">
                <a:avLst/>
              </a:prstGeom>
              <a:noFill/>
              <a:ln w="34925" cap="flat" cmpd="sng">
                <a:solidFill>
                  <a:srgbClr val="FF0000"/>
                </a:solidFill>
                <a:round/>
              </a:ln>
              <a:effectLst/>
            </p:spPr>
            <p:txBody>
              <a:bodyPr/>
              <a:lstStyle/>
              <a:p>
                <a:endParaRPr lang="zh-CN" altLang="en-US"/>
              </a:p>
            </p:txBody>
          </p:sp>
          <p:sp>
            <p:nvSpPr>
              <p:cNvPr id="98318" name="Line 6"/>
              <p:cNvSpPr>
                <a:spLocks noChangeShapeType="1"/>
              </p:cNvSpPr>
              <p:nvPr/>
            </p:nvSpPr>
            <p:spPr bwMode="auto">
              <a:xfrm flipH="1">
                <a:off x="0" y="0"/>
                <a:ext cx="1080" cy="1092"/>
              </a:xfrm>
              <a:prstGeom prst="line">
                <a:avLst/>
              </a:prstGeom>
              <a:noFill/>
              <a:ln w="34925" cap="flat" cmpd="sng">
                <a:solidFill>
                  <a:srgbClr val="FF0000"/>
                </a:solidFill>
                <a:round/>
              </a:ln>
              <a:effectLst/>
            </p:spPr>
            <p:txBody>
              <a:bodyPr/>
              <a:lstStyle/>
              <a:p>
                <a:endParaRPr lang="zh-CN" altLang="en-US"/>
              </a:p>
            </p:txBody>
          </p:sp>
        </p:grpSp>
        <p:grpSp>
          <p:nvGrpSpPr>
            <p:cNvPr id="98319" name="Group 15"/>
            <p:cNvGrpSpPr/>
            <p:nvPr/>
          </p:nvGrpSpPr>
          <p:grpSpPr>
            <a:xfrm>
              <a:off x="889" y="408"/>
              <a:ext cx="227" cy="256"/>
              <a:chOff x="0" y="0"/>
              <a:chExt cx="1080" cy="1092"/>
            </a:xfrm>
          </p:grpSpPr>
          <p:sp>
            <p:nvSpPr>
              <p:cNvPr id="98320" name="Line 8"/>
              <p:cNvSpPr>
                <a:spLocks noChangeShapeType="1"/>
              </p:cNvSpPr>
              <p:nvPr/>
            </p:nvSpPr>
            <p:spPr bwMode="auto">
              <a:xfrm>
                <a:off x="0" y="0"/>
                <a:ext cx="1080" cy="1092"/>
              </a:xfrm>
              <a:prstGeom prst="line">
                <a:avLst/>
              </a:prstGeom>
              <a:noFill/>
              <a:ln w="34925" cap="flat" cmpd="sng">
                <a:solidFill>
                  <a:srgbClr val="FF0000"/>
                </a:solidFill>
                <a:round/>
              </a:ln>
              <a:effectLst/>
            </p:spPr>
            <p:txBody>
              <a:bodyPr/>
              <a:lstStyle/>
              <a:p>
                <a:endParaRPr lang="zh-CN" altLang="en-US"/>
              </a:p>
            </p:txBody>
          </p:sp>
          <p:sp>
            <p:nvSpPr>
              <p:cNvPr id="98321" name="Line 9"/>
              <p:cNvSpPr>
                <a:spLocks noChangeShapeType="1"/>
              </p:cNvSpPr>
              <p:nvPr/>
            </p:nvSpPr>
            <p:spPr bwMode="auto">
              <a:xfrm flipH="1">
                <a:off x="0" y="0"/>
                <a:ext cx="1080" cy="1092"/>
              </a:xfrm>
              <a:prstGeom prst="line">
                <a:avLst/>
              </a:prstGeom>
              <a:noFill/>
              <a:ln w="34925" cap="flat" cmpd="sng">
                <a:solidFill>
                  <a:srgbClr val="FF0000"/>
                </a:solidFill>
                <a:round/>
              </a:ln>
              <a:effectLst/>
            </p:spPr>
            <p:txBody>
              <a:bodyPr/>
              <a:lstStyle/>
              <a:p>
                <a:endParaRPr lang="zh-CN" altLang="en-US"/>
              </a:p>
            </p:txBody>
          </p:sp>
        </p:grpSp>
      </p:grpSp>
      <p:pic>
        <p:nvPicPr>
          <p:cNvPr id="98322" name="Picture 18"/>
          <p:cNvPicPr>
            <a:picLocks noChangeAspect="1" noChangeArrowheads="1"/>
          </p:cNvPicPr>
          <p:nvPr/>
        </p:nvPicPr>
        <p:blipFill>
          <a:blip r:embed="rId5"/>
          <a:stretch>
            <a:fillRect/>
          </a:stretch>
        </p:blipFill>
        <p:spPr bwMode="auto">
          <a:xfrm>
            <a:off x="4643438" y="2493963"/>
            <a:ext cx="4305300" cy="3732212"/>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8313"/>
                                        </p:tgtEl>
                                        <p:attrNameLst>
                                          <p:attrName>style.visibility</p:attrName>
                                        </p:attrNameLst>
                                      </p:cBhvr>
                                      <p:to>
                                        <p:strVal val="visible"/>
                                      </p:to>
                                    </p:set>
                                    <p:animEffect filter="">
                                      <p:cBhvr>
                                        <p:cTn id="7" dur="1000"/>
                                        <p:tgtEl>
                                          <p:spTgt spid="98313"/>
                                        </p:tgtEl>
                                      </p:cBhvr>
                                    </p:animEffect>
                                    <p:anim calcmode="lin" valueType="num">
                                      <p:cBhvr>
                                        <p:cTn id="8" dur="1000" fill="hold"/>
                                        <p:tgtEl>
                                          <p:spTgt spid="98313"/>
                                        </p:tgtEl>
                                        <p:attrNameLst>
                                          <p:attrName>ppt_x</p:attrName>
                                        </p:attrNameLst>
                                      </p:cBhvr>
                                      <p:tavLst>
                                        <p:tav tm="0">
                                          <p:val>
                                            <p:strVal val="#ppt_x"/>
                                          </p:val>
                                        </p:tav>
                                        <p:tav tm="100000">
                                          <p:val>
                                            <p:strVal val="#ppt_x"/>
                                          </p:val>
                                        </p:tav>
                                      </p:tavLst>
                                    </p:anim>
                                    <p:anim calcmode="lin" valueType="num">
                                      <p:cBhvr>
                                        <p:cTn id="9" dur="1000" fill="hold"/>
                                        <p:tgtEl>
                                          <p:spTgt spid="983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8313">
                                            <p:txEl>
                                              <p:pRg st="0" end="0"/>
                                            </p:txEl>
                                          </p:spTgt>
                                        </p:tgtEl>
                                        <p:attrNameLst>
                                          <p:attrName>style.visibility</p:attrName>
                                        </p:attrNameLst>
                                      </p:cBhvr>
                                      <p:to>
                                        <p:strVal val="visible"/>
                                      </p:to>
                                    </p:set>
                                    <p:anim calcmode="lin" valueType="num">
                                      <p:cBhvr>
                                        <p:cTn id="13" dur="500" fill="hold"/>
                                        <p:tgtEl>
                                          <p:spTgt spid="9831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83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3"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99331"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99332"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99333"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99334"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99335"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99336"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99337"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13、要遵守安全生产禁令，禁止在未设安全措施的同一部位，同一时间进行上下交叉作业。禁止在不设防护栏及其它安全措施的高空作业或行走。</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grpSp>
        <p:nvGrpSpPr>
          <p:cNvPr id="99338" name="Group 10"/>
          <p:cNvGrpSpPr/>
          <p:nvPr/>
        </p:nvGrpSpPr>
        <p:grpSpPr>
          <a:xfrm>
            <a:off x="5076825" y="3573463"/>
            <a:ext cx="3960813" cy="2967037"/>
            <a:chOff x="0" y="0"/>
            <a:chExt cx="4718" cy="2821"/>
          </a:xfrm>
        </p:grpSpPr>
        <p:pic>
          <p:nvPicPr>
            <p:cNvPr id="99339" name="Picture 3" descr="防范高空坠落"/>
            <p:cNvPicPr>
              <a:picLocks noChangeAspect="1" noChangeArrowheads="1"/>
            </p:cNvPicPr>
            <p:nvPr/>
          </p:nvPicPr>
          <p:blipFill>
            <a:blip r:embed="rId4"/>
            <a:stretch>
              <a:fillRect/>
            </a:stretch>
          </p:blipFill>
          <p:spPr bwMode="auto">
            <a:xfrm>
              <a:off x="0" y="0"/>
              <a:ext cx="4718" cy="2821"/>
            </a:xfrm>
            <a:prstGeom prst="rect">
              <a:avLst/>
            </a:prstGeom>
            <a:noFill/>
            <a:ln w="9525">
              <a:noFill/>
              <a:miter lim="800000"/>
              <a:headEnd/>
              <a:tailEnd/>
            </a:ln>
            <a:effectLst/>
          </p:spPr>
        </p:pic>
        <p:grpSp>
          <p:nvGrpSpPr>
            <p:cNvPr id="99340" name="Group 12"/>
            <p:cNvGrpSpPr/>
            <p:nvPr/>
          </p:nvGrpSpPr>
          <p:grpSpPr>
            <a:xfrm>
              <a:off x="2993" y="725"/>
              <a:ext cx="432" cy="437"/>
              <a:chOff x="0" y="0"/>
              <a:chExt cx="1080" cy="1092"/>
            </a:xfrm>
          </p:grpSpPr>
          <p:sp>
            <p:nvSpPr>
              <p:cNvPr id="99341" name="Line 5"/>
              <p:cNvSpPr>
                <a:spLocks noChangeShapeType="1"/>
              </p:cNvSpPr>
              <p:nvPr/>
            </p:nvSpPr>
            <p:spPr bwMode="auto">
              <a:xfrm>
                <a:off x="0" y="0"/>
                <a:ext cx="1080" cy="1092"/>
              </a:xfrm>
              <a:prstGeom prst="line">
                <a:avLst/>
              </a:prstGeom>
              <a:noFill/>
              <a:ln w="63500" cap="flat" cmpd="sng">
                <a:solidFill>
                  <a:srgbClr val="FF0000"/>
                </a:solidFill>
                <a:round/>
              </a:ln>
              <a:effectLst/>
            </p:spPr>
            <p:txBody>
              <a:bodyPr/>
              <a:lstStyle/>
              <a:p>
                <a:endParaRPr lang="zh-CN" altLang="en-US"/>
              </a:p>
            </p:txBody>
          </p:sp>
          <p:sp>
            <p:nvSpPr>
              <p:cNvPr id="99342" name="Line 6"/>
              <p:cNvSpPr>
                <a:spLocks noChangeShapeType="1"/>
              </p:cNvSpPr>
              <p:nvPr/>
            </p:nvSpPr>
            <p:spPr bwMode="auto">
              <a:xfrm flipH="1">
                <a:off x="0" y="0"/>
                <a:ext cx="1080" cy="1092"/>
              </a:xfrm>
              <a:prstGeom prst="line">
                <a:avLst/>
              </a:prstGeom>
              <a:noFill/>
              <a:ln w="63500" cap="flat" cmpd="sng">
                <a:solidFill>
                  <a:srgbClr val="FF0000"/>
                </a:solidFill>
                <a:round/>
              </a:ln>
              <a:effectLst/>
            </p:spPr>
            <p:txBody>
              <a:bodyPr/>
              <a:lstStyle/>
              <a:p>
                <a:endParaRPr lang="zh-CN" altLang="en-US"/>
              </a:p>
            </p:txBody>
          </p:sp>
        </p:grpSp>
      </p:grpSp>
      <p:grpSp>
        <p:nvGrpSpPr>
          <p:cNvPr id="99343" name="Group 15"/>
          <p:cNvGrpSpPr/>
          <p:nvPr/>
        </p:nvGrpSpPr>
        <p:grpSpPr>
          <a:xfrm>
            <a:off x="179388" y="2638425"/>
            <a:ext cx="4211637" cy="2806700"/>
            <a:chOff x="0" y="0"/>
            <a:chExt cx="4309" cy="2812"/>
          </a:xfrm>
        </p:grpSpPr>
        <p:pic>
          <p:nvPicPr>
            <p:cNvPr id="99344" name="Picture 3" descr="不要在悬吊着的物体下行走"/>
            <p:cNvPicPr>
              <a:picLocks noChangeAspect="1" noChangeArrowheads="1"/>
            </p:cNvPicPr>
            <p:nvPr/>
          </p:nvPicPr>
          <p:blipFill>
            <a:blip r:embed="rId5"/>
            <a:stretch>
              <a:fillRect/>
            </a:stretch>
          </p:blipFill>
          <p:spPr bwMode="auto">
            <a:xfrm>
              <a:off x="0" y="0"/>
              <a:ext cx="4309" cy="2812"/>
            </a:xfrm>
            <a:prstGeom prst="rect">
              <a:avLst/>
            </a:prstGeom>
            <a:noFill/>
            <a:ln w="9525">
              <a:noFill/>
              <a:miter lim="800000"/>
              <a:headEnd/>
              <a:tailEnd/>
            </a:ln>
            <a:effectLst/>
          </p:spPr>
        </p:pic>
        <p:grpSp>
          <p:nvGrpSpPr>
            <p:cNvPr id="99345" name="Group 17"/>
            <p:cNvGrpSpPr/>
            <p:nvPr/>
          </p:nvGrpSpPr>
          <p:grpSpPr>
            <a:xfrm>
              <a:off x="1089" y="725"/>
              <a:ext cx="1451" cy="1452"/>
              <a:chOff x="0" y="0"/>
              <a:chExt cx="1080" cy="1092"/>
            </a:xfrm>
          </p:grpSpPr>
          <p:sp>
            <p:nvSpPr>
              <p:cNvPr id="99346" name="Line 5"/>
              <p:cNvSpPr>
                <a:spLocks noChangeShapeType="1"/>
              </p:cNvSpPr>
              <p:nvPr/>
            </p:nvSpPr>
            <p:spPr bwMode="auto">
              <a:xfrm>
                <a:off x="0" y="0"/>
                <a:ext cx="1080" cy="1092"/>
              </a:xfrm>
              <a:prstGeom prst="line">
                <a:avLst/>
              </a:prstGeom>
              <a:noFill/>
              <a:ln w="63500" cap="flat" cmpd="sng">
                <a:solidFill>
                  <a:srgbClr val="FF0000"/>
                </a:solidFill>
                <a:round/>
              </a:ln>
              <a:effectLst/>
            </p:spPr>
            <p:txBody>
              <a:bodyPr/>
              <a:lstStyle/>
              <a:p>
                <a:endParaRPr lang="zh-CN" altLang="en-US"/>
              </a:p>
            </p:txBody>
          </p:sp>
          <p:sp>
            <p:nvSpPr>
              <p:cNvPr id="99347" name="Line 6"/>
              <p:cNvSpPr>
                <a:spLocks noChangeShapeType="1"/>
              </p:cNvSpPr>
              <p:nvPr/>
            </p:nvSpPr>
            <p:spPr bwMode="auto">
              <a:xfrm flipH="1">
                <a:off x="0" y="0"/>
                <a:ext cx="1080" cy="1092"/>
              </a:xfrm>
              <a:prstGeom prst="line">
                <a:avLst/>
              </a:prstGeom>
              <a:noFill/>
              <a:ln w="63500" cap="flat" cmpd="sng">
                <a:solidFill>
                  <a:srgbClr val="FF0000"/>
                </a:solidFill>
                <a:round/>
              </a:ln>
              <a:effectLst/>
            </p:spPr>
            <p:txBody>
              <a:bodyPr/>
              <a:lstStyle/>
              <a:p>
                <a:endParaRPr lang="zh-CN" altLang="en-US"/>
              </a:p>
            </p:txBody>
          </p:sp>
        </p:gr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6"/>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99337"/>
                                        </p:tgtEl>
                                        <p:attrNameLst>
                                          <p:attrName>style.visibility</p:attrName>
                                        </p:attrNameLst>
                                      </p:cBhvr>
                                      <p:to>
                                        <p:strVal val="visible"/>
                                      </p:to>
                                    </p:set>
                                    <p:animEffect filter="">
                                      <p:cBhvr>
                                        <p:cTn id="7" dur="1000"/>
                                        <p:tgtEl>
                                          <p:spTgt spid="99337"/>
                                        </p:tgtEl>
                                      </p:cBhvr>
                                    </p:animEffect>
                                    <p:anim calcmode="lin" valueType="num">
                                      <p:cBhvr>
                                        <p:cTn id="8" dur="1000" fill="hold"/>
                                        <p:tgtEl>
                                          <p:spTgt spid="99337"/>
                                        </p:tgtEl>
                                        <p:attrNameLst>
                                          <p:attrName>ppt_x</p:attrName>
                                        </p:attrNameLst>
                                      </p:cBhvr>
                                      <p:tavLst>
                                        <p:tav tm="0">
                                          <p:val>
                                            <p:strVal val="#ppt_x"/>
                                          </p:val>
                                        </p:tav>
                                        <p:tav tm="100000">
                                          <p:val>
                                            <p:strVal val="#ppt_x"/>
                                          </p:val>
                                        </p:tav>
                                      </p:tavLst>
                                    </p:anim>
                                    <p:anim calcmode="lin" valueType="num">
                                      <p:cBhvr>
                                        <p:cTn id="9" dur="1000" fill="hold"/>
                                        <p:tgtEl>
                                          <p:spTgt spid="993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99337">
                                            <p:txEl>
                                              <p:pRg st="0" end="0"/>
                                            </p:txEl>
                                          </p:spTgt>
                                        </p:tgtEl>
                                        <p:attrNameLst>
                                          <p:attrName>style.visibility</p:attrName>
                                        </p:attrNameLst>
                                      </p:cBhvr>
                                      <p:to>
                                        <p:strVal val="visible"/>
                                      </p:to>
                                    </p:set>
                                    <p:anim calcmode="lin" valueType="num">
                                      <p:cBhvr>
                                        <p:cTn id="13" dur="500" fill="hold"/>
                                        <p:tgtEl>
                                          <p:spTgt spid="99337">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9933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7"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0355"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0356"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0357"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035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035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0360"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100361" name="TextBox 14"/>
          <p:cNvSpPr>
            <a:spLocks noChangeArrowheads="1"/>
          </p:cNvSpPr>
          <p:nvPr/>
        </p:nvSpPr>
        <p:spPr bwMode="auto">
          <a:xfrm>
            <a:off x="38100" y="836613"/>
            <a:ext cx="9107488" cy="17176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14、要事前检查：作业前必须认真进行全面安全检查，所有安全措施完备方可作业。</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00362" name="Picture 10"/>
          <p:cNvPicPr>
            <a:picLocks noChangeAspect="1" noChangeArrowheads="1"/>
          </p:cNvPicPr>
          <p:nvPr/>
        </p:nvPicPr>
        <p:blipFill>
          <a:blip r:embed="rId4"/>
          <a:stretch>
            <a:fillRect/>
          </a:stretch>
        </p:blipFill>
        <p:spPr bwMode="auto">
          <a:xfrm>
            <a:off x="3348038" y="2205038"/>
            <a:ext cx="5688012" cy="4276725"/>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0361"/>
                                        </p:tgtEl>
                                        <p:attrNameLst>
                                          <p:attrName>style.visibility</p:attrName>
                                        </p:attrNameLst>
                                      </p:cBhvr>
                                      <p:to>
                                        <p:strVal val="visible"/>
                                      </p:to>
                                    </p:set>
                                    <p:animEffect filter="">
                                      <p:cBhvr>
                                        <p:cTn id="7" dur="1000"/>
                                        <p:tgtEl>
                                          <p:spTgt spid="100361"/>
                                        </p:tgtEl>
                                      </p:cBhvr>
                                    </p:animEffect>
                                    <p:anim calcmode="lin" valueType="num">
                                      <p:cBhvr>
                                        <p:cTn id="8" dur="1000" fill="hold"/>
                                        <p:tgtEl>
                                          <p:spTgt spid="100361"/>
                                        </p:tgtEl>
                                        <p:attrNameLst>
                                          <p:attrName>ppt_x</p:attrName>
                                        </p:attrNameLst>
                                      </p:cBhvr>
                                      <p:tavLst>
                                        <p:tav tm="0">
                                          <p:val>
                                            <p:strVal val="#ppt_x"/>
                                          </p:val>
                                        </p:tav>
                                        <p:tav tm="100000">
                                          <p:val>
                                            <p:strVal val="#ppt_x"/>
                                          </p:val>
                                        </p:tav>
                                      </p:tavLst>
                                    </p:anim>
                                    <p:anim calcmode="lin" valueType="num">
                                      <p:cBhvr>
                                        <p:cTn id="9" dur="1000" fill="hold"/>
                                        <p:tgtEl>
                                          <p:spTgt spid="1003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0361">
                                            <p:txEl>
                                              <p:pRg st="0" end="0"/>
                                            </p:txEl>
                                          </p:spTgt>
                                        </p:tgtEl>
                                        <p:attrNameLst>
                                          <p:attrName>style.visibility</p:attrName>
                                        </p:attrNameLst>
                                      </p:cBhvr>
                                      <p:to>
                                        <p:strVal val="visible"/>
                                      </p:to>
                                    </p:set>
                                    <p:anim calcmode="lin" valueType="num">
                                      <p:cBhvr>
                                        <p:cTn id="13" dur="500" fill="hold"/>
                                        <p:tgtEl>
                                          <p:spTgt spid="100361">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03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1"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1379"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1380"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1381"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1382"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1383"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1384"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3　施工纪律</a:t>
            </a:r>
            <a:endParaRPr lang="zh-CN" altLang="en-US"/>
          </a:p>
        </p:txBody>
      </p:sp>
      <p:sp>
        <p:nvSpPr>
          <p:cNvPr id="101385" name="TextBox 14"/>
          <p:cNvSpPr>
            <a:spLocks noChangeArrowheads="1"/>
          </p:cNvSpPr>
          <p:nvPr/>
        </p:nvSpPr>
        <p:spPr bwMode="auto">
          <a:xfrm>
            <a:off x="38100" y="836613"/>
            <a:ext cx="9107488" cy="2124075"/>
          </a:xfrm>
          <a:prstGeom prst="rect">
            <a:avLst/>
          </a:prstGeom>
          <a:noFill/>
          <a:ln w="9525">
            <a:noFill/>
            <a:miter lim="800000"/>
          </a:ln>
        </p:spPr>
        <p:txBody>
          <a:bodyPr>
            <a:spAutoFit/>
          </a:bodyPr>
          <a:lstStyle/>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  15、在进行墩身内腔、孔桩内、罐内等有限空间作业前，严格执行“先检测、后作业”的原则，作业监护人员做好现场监护的责任。</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endParaRPr lang="zh-CN" altLang="en-US" sz="2800" b="1">
              <a:latin typeface="楷体_GB2312" panose="02010609030101010101" pitchFamily="49" charset="-122"/>
              <a:ea typeface="楷体_GB2312" panose="02010609030101010101" pitchFamily="49" charset="-122"/>
            </a:endParaRPr>
          </a:p>
        </p:txBody>
      </p:sp>
      <p:pic>
        <p:nvPicPr>
          <p:cNvPr id="101386" name="Picture 10"/>
          <p:cNvPicPr>
            <a:picLocks noChangeAspect="1" noChangeArrowheads="1"/>
          </p:cNvPicPr>
          <p:nvPr/>
        </p:nvPicPr>
        <p:blipFill>
          <a:blip r:embed="rId4"/>
          <a:stretch>
            <a:fillRect/>
          </a:stretch>
        </p:blipFill>
        <p:spPr bwMode="auto">
          <a:xfrm>
            <a:off x="2555875" y="2493963"/>
            <a:ext cx="6543675" cy="4008437"/>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1385"/>
                                        </p:tgtEl>
                                        <p:attrNameLst>
                                          <p:attrName>style.visibility</p:attrName>
                                        </p:attrNameLst>
                                      </p:cBhvr>
                                      <p:to>
                                        <p:strVal val="visible"/>
                                      </p:to>
                                    </p:set>
                                    <p:animEffect filter="">
                                      <p:cBhvr>
                                        <p:cTn id="7" dur="1000"/>
                                        <p:tgtEl>
                                          <p:spTgt spid="101385"/>
                                        </p:tgtEl>
                                      </p:cBhvr>
                                    </p:animEffect>
                                    <p:anim calcmode="lin" valueType="num">
                                      <p:cBhvr>
                                        <p:cTn id="8" dur="1000" fill="hold"/>
                                        <p:tgtEl>
                                          <p:spTgt spid="101385"/>
                                        </p:tgtEl>
                                        <p:attrNameLst>
                                          <p:attrName>ppt_x</p:attrName>
                                        </p:attrNameLst>
                                      </p:cBhvr>
                                      <p:tavLst>
                                        <p:tav tm="0">
                                          <p:val>
                                            <p:strVal val="#ppt_x"/>
                                          </p:val>
                                        </p:tav>
                                        <p:tav tm="100000">
                                          <p:val>
                                            <p:strVal val="#ppt_x"/>
                                          </p:val>
                                        </p:tav>
                                      </p:tavLst>
                                    </p:anim>
                                    <p:anim calcmode="lin" valueType="num">
                                      <p:cBhvr>
                                        <p:cTn id="9" dur="1000" fill="hold"/>
                                        <p:tgtEl>
                                          <p:spTgt spid="1013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1385">
                                            <p:txEl>
                                              <p:pRg st="0" end="0"/>
                                            </p:txEl>
                                          </p:spTgt>
                                        </p:tgtEl>
                                        <p:attrNameLst>
                                          <p:attrName>style.visibility</p:attrName>
                                        </p:attrNameLst>
                                      </p:cBhvr>
                                      <p:to>
                                        <p:strVal val="visible"/>
                                      </p:to>
                                    </p:set>
                                    <p:anim calcmode="lin" valueType="num">
                                      <p:cBhvr>
                                        <p:cTn id="13" dur="500" fill="hold"/>
                                        <p:tgtEl>
                                          <p:spTgt spid="10138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138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2403"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2404"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2405" name="TextBox 5"/>
          <p:cNvSpPr>
            <a:spLocks noChangeArrowheads="1"/>
          </p:cNvSpPr>
          <p:nvPr/>
        </p:nvSpPr>
        <p:spPr bwMode="auto">
          <a:xfrm>
            <a:off x="0" y="6429375"/>
            <a:ext cx="785813" cy="307975"/>
          </a:xfrm>
          <a:prstGeom prst="rect">
            <a:avLst/>
          </a:prstGeom>
          <a:solidFill>
            <a:schemeClr val="bg1"/>
          </a:solidFill>
          <a:ln w="9525">
            <a:noFill/>
            <a:miter lim="800000"/>
          </a:ln>
        </p:spPr>
        <p:txBody>
          <a:bodyPr>
            <a:spAutoFit/>
          </a:bodyPr>
          <a:lstStyle/>
          <a:p>
            <a:r>
              <a:rPr lang="zh-CN" sz="1400" b="1">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102406" name="Picture 2" descr="E:\工作\PPT\MBEC.png"/>
          <p:cNvPicPr>
            <a:picLocks noChangeAspect="1" noChangeArrowheads="1"/>
          </p:cNvPicPr>
          <p:nvPr/>
        </p:nvPicPr>
        <p:blipFill>
          <a:blip r:embed="rId3"/>
          <a:stretch>
            <a:fillRect/>
          </a:stretch>
        </p:blipFill>
        <p:spPr bwMode="auto">
          <a:xfrm>
            <a:off x="214313" y="6330950"/>
            <a:ext cx="428625" cy="428625"/>
          </a:xfrm>
          <a:prstGeom prst="rect">
            <a:avLst/>
          </a:prstGeom>
          <a:solidFill>
            <a:schemeClr val="bg1"/>
          </a:solidFill>
          <a:ln w="9525">
            <a:noFill/>
            <a:miter lim="800000"/>
            <a:headEnd/>
            <a:tailEnd/>
          </a:ln>
        </p:spPr>
      </p:pic>
      <p:sp>
        <p:nvSpPr>
          <p:cNvPr id="102407" name="灯片编号占位符 5"/>
          <p:cNvSpPr>
            <a:spLocks noChangeArrowheads="1"/>
          </p:cNvSpPr>
          <p:nvPr/>
        </p:nvSpPr>
        <p:spPr bwMode="auto">
          <a:xfrm>
            <a:off x="8286750" y="6429375"/>
            <a:ext cx="571500" cy="381000"/>
          </a:xfrm>
          <a:prstGeom prst="rect">
            <a:avLst/>
          </a:prstGeom>
          <a:solidFill>
            <a:schemeClr val="bg1"/>
          </a:solidFill>
          <a:ln w="9525">
            <a:noFill/>
            <a:miter lim="800000"/>
          </a:ln>
        </p:spPr>
        <p:txBody>
          <a:bodyPr/>
          <a:lstStyle/>
          <a:p>
            <a:pPr algn="ctr"/>
            <a:r>
              <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6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08"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2409"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2410" name="Rectangle 17"/>
          <p:cNvSpPr>
            <a:spLocks noChangeArrowheads="1"/>
          </p:cNvSpPr>
          <p:nvPr/>
        </p:nvSpPr>
        <p:spPr bwMode="auto">
          <a:xfrm>
            <a:off x="4283075" y="3800475"/>
            <a:ext cx="4930775" cy="822325"/>
          </a:xfrm>
          <a:prstGeom prst="rect">
            <a:avLst/>
          </a:prstGeom>
          <a:noFill/>
          <a:ln w="9525">
            <a:noFill/>
            <a:miter lim="800000"/>
          </a:ln>
        </p:spPr>
        <p:txBody>
          <a:bodyPr>
            <a:spAutoFit/>
          </a:bodyPr>
          <a:lstStyle/>
          <a:p>
            <a:pPr algn="ctr"/>
            <a:r>
              <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规章制度</a:t>
            </a:r>
            <a:endParaRPr lang="zh-CN" altLang="en-US" sz="4800" b="1">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11" name="Rectangle 2"/>
          <p:cNvSpPr>
            <a:spLocks noChangeArrowheads="1"/>
          </p:cNvSpPr>
          <p:nvPr/>
        </p:nvSpPr>
        <p:spPr bwMode="auto">
          <a:xfrm>
            <a:off x="0" y="3052763"/>
            <a:ext cx="1082675" cy="1447800"/>
          </a:xfrm>
          <a:prstGeom prst="rect">
            <a:avLst/>
          </a:prstGeom>
          <a:gradFill rotWithShape="0">
            <a:gsLst>
              <a:gs pos="0">
                <a:srgbClr val="9BE5FF"/>
              </a:gs>
              <a:gs pos="100000">
                <a:srgbClr val="000000"/>
              </a:gs>
            </a:gsLst>
            <a:path path="rect">
              <a:fillToRect t="100000" r="100000"/>
            </a:path>
          </a:gradFill>
          <a:ln w="9525">
            <a:noFill/>
            <a:miter lim="800000"/>
          </a:ln>
        </p:spPr>
        <p:txBody>
          <a:bodyPr wrap="none" anchor="ctr"/>
          <a:lstStyle/>
          <a:p>
            <a:endParaRPr lang="zh-CN" altLang="zh-CN">
              <a:solidFill>
                <a:srgbClr val="262626"/>
              </a:solidFill>
              <a:latin typeface="华文楷体" panose="02010600040101010101" pitchFamily="2" charset="-122"/>
              <a:ea typeface="华文楷体" panose="02010600040101010101" pitchFamily="2" charset="-122"/>
              <a:sym typeface="华文楷体" panose="02010600040101010101" pitchFamily="2" charset="-122"/>
            </a:endParaRPr>
          </a:p>
        </p:txBody>
      </p:sp>
      <p:grpSp>
        <p:nvGrpSpPr>
          <p:cNvPr id="102412" name="组合 70"/>
          <p:cNvGrpSpPr/>
          <p:nvPr/>
        </p:nvGrpSpPr>
        <p:grpSpPr>
          <a:xfrm rot="5400000">
            <a:off x="4228307" y="-48419"/>
            <a:ext cx="44450" cy="7500937"/>
            <a:chOff x="0" y="0"/>
            <a:chExt cx="63500" cy="2204256"/>
          </a:xfrm>
        </p:grpSpPr>
        <p:sp>
          <p:nvSpPr>
            <p:cNvPr id="102413" name="直接连接符 14"/>
            <p:cNvSpPr>
              <a:spLocks noChangeShapeType="1"/>
            </p:cNvSpPr>
            <p:nvPr/>
          </p:nvSpPr>
          <p:spPr bwMode="auto">
            <a:xfrm>
              <a:off x="0" y="0"/>
              <a:ext cx="1" cy="2204256"/>
            </a:xfrm>
            <a:prstGeom prst="line">
              <a:avLst/>
            </a:prstGeom>
            <a:noFill/>
            <a:ln w="38100" cap="flat" cmpd="sng">
              <a:solidFill>
                <a:srgbClr val="595959"/>
              </a:solidFill>
              <a:round/>
            </a:ln>
          </p:spPr>
          <p:txBody>
            <a:bodyPr/>
            <a:lstStyle/>
            <a:p>
              <a:endParaRPr lang="zh-CN" altLang="en-US"/>
            </a:p>
          </p:txBody>
        </p:sp>
        <p:sp>
          <p:nvSpPr>
            <p:cNvPr id="102414" name="直接连接符 15"/>
            <p:cNvSpPr>
              <a:spLocks noChangeShapeType="1"/>
            </p:cNvSpPr>
            <p:nvPr/>
          </p:nvSpPr>
          <p:spPr bwMode="auto">
            <a:xfrm>
              <a:off x="63500" y="-467"/>
              <a:ext cx="1" cy="2195392"/>
            </a:xfrm>
            <a:prstGeom prst="line">
              <a:avLst/>
            </a:prstGeom>
            <a:noFill/>
            <a:ln w="3175" cap="flat" cmpd="sng">
              <a:solidFill>
                <a:srgbClr val="595959"/>
              </a:solidFill>
              <a:round/>
            </a:ln>
          </p:spPr>
          <p:txBody>
            <a:bodyPr/>
            <a:lstStyle/>
            <a:p>
              <a:endParaRPr lang="zh-CN" altLang="en-US"/>
            </a:p>
          </p:txBody>
        </p:sp>
      </p:grpSp>
      <p:grpSp>
        <p:nvGrpSpPr>
          <p:cNvPr id="102415" name="组合 23"/>
          <p:cNvGrpSpPr/>
          <p:nvPr/>
        </p:nvGrpSpPr>
        <p:grpSpPr>
          <a:xfrm>
            <a:off x="785813" y="2214563"/>
            <a:ext cx="1022350" cy="1570037"/>
            <a:chOff x="0" y="0"/>
            <a:chExt cx="1022349" cy="1569660"/>
          </a:xfrm>
        </p:grpSpPr>
        <p:sp>
          <p:nvSpPr>
            <p:cNvPr id="102416" name="矩形 20"/>
            <p:cNvSpPr>
              <a:spLocks noChangeArrowheads="1"/>
            </p:cNvSpPr>
            <p:nvPr/>
          </p:nvSpPr>
          <p:spPr bwMode="auto">
            <a:xfrm>
              <a:off x="0" y="285681"/>
              <a:ext cx="1022349" cy="999885"/>
            </a:xfrm>
            <a:prstGeom prst="rect">
              <a:avLst/>
            </a:prstGeom>
            <a:solidFill>
              <a:srgbClr val="00B0F0"/>
            </a:solidFill>
            <a:ln w="9525">
              <a:noFill/>
              <a:miter lim="800000"/>
            </a:ln>
          </p:spPr>
          <p:txBody>
            <a:bodyPr anchor="ctr"/>
            <a:lstStyle/>
            <a:p>
              <a:pPr algn="ctr"/>
              <a:endParaRPr lang="zh-CN" altLang="zh-CN">
                <a:solidFill>
                  <a:srgbClr val="FFFFFF"/>
                </a:solidFill>
              </a:endParaRPr>
            </a:p>
          </p:txBody>
        </p:sp>
        <p:sp>
          <p:nvSpPr>
            <p:cNvPr id="102417" name="矩形 19"/>
            <p:cNvSpPr>
              <a:spLocks noChangeArrowheads="1"/>
            </p:cNvSpPr>
            <p:nvPr/>
          </p:nvSpPr>
          <p:spPr bwMode="auto">
            <a:xfrm>
              <a:off x="78595" y="0"/>
              <a:ext cx="869149" cy="1569660"/>
            </a:xfrm>
            <a:prstGeom prst="rect">
              <a:avLst/>
            </a:prstGeom>
            <a:noFill/>
            <a:ln w="9525">
              <a:noFill/>
              <a:miter lim="800000"/>
            </a:ln>
          </p:spPr>
          <p:txBody>
            <a:bodyPr wrap="none">
              <a:spAutoFit/>
            </a:bodyPr>
            <a:lstStyle/>
            <a:p>
              <a:r>
                <a:rPr lang="en-US" sz="9600">
                  <a:solidFill>
                    <a:schemeClr val="bg1"/>
                  </a:solidFill>
                  <a:cs typeface="Arial" panose="020B0604020202020204" pitchFamily="34" charset="0"/>
                  <a:sym typeface="Arial" panose="020B0604020202020204" pitchFamily="34" charset="0"/>
                </a:rPr>
                <a:t>4</a:t>
              </a:r>
              <a:endParaRPr lang="zh-CN" altLang="en-US" sz="9600">
                <a:solidFill>
                  <a:schemeClr val="bg1"/>
                </a:solidFill>
                <a:cs typeface="Arial" panose="020B0604020202020204" pitchFamily="34" charset="0"/>
                <a:sym typeface="Arial" panose="020B0604020202020204" pitchFamily="34" charset="0"/>
              </a:endParaRPr>
            </a:p>
          </p:txBody>
        </p:sp>
      </p:grpSp>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102410"/>
                                        </p:tgtEl>
                                        <p:attrNameLst>
                                          <p:attrName>style.visibility</p:attrName>
                                        </p:attrNameLst>
                                      </p:cBhvr>
                                      <p:to>
                                        <p:strVal val="visible"/>
                                      </p:to>
                                    </p:set>
                                    <p:animEffect filter="">
                                      <p:cBhvr>
                                        <p:cTn id="7" dur="500"/>
                                        <p:tgtEl>
                                          <p:spTgt spid="102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1"/>
          <a:srcRect b="24405"/>
          <a:stretch>
            <a:fillRect/>
          </a:stretch>
        </p:blipFill>
        <p:spPr bwMode="auto">
          <a:xfrm>
            <a:off x="7015163" y="0"/>
            <a:ext cx="2128837" cy="785813"/>
          </a:xfrm>
          <a:prstGeom prst="rect">
            <a:avLst/>
          </a:prstGeom>
          <a:blipFill dpi="0" rotWithShape="0">
            <a:blip r:embed="rId2"/>
            <a:srcRect b="24405"/>
            <a:stretch>
              <a:fillRect/>
            </a:stretch>
          </a:blipFill>
          <a:ln w="9525">
            <a:noFill/>
            <a:miter lim="800000"/>
            <a:headEnd/>
            <a:tailEnd/>
          </a:ln>
        </p:spPr>
      </p:pic>
      <p:sp>
        <p:nvSpPr>
          <p:cNvPr id="103427" name="Rectangle 120"/>
          <p:cNvSpPr>
            <a:spLocks noChangeArrowheads="1"/>
          </p:cNvSpPr>
          <p:nvPr/>
        </p:nvSpPr>
        <p:spPr bwMode="auto">
          <a:xfrm>
            <a:off x="0" y="0"/>
            <a:ext cx="7015163" cy="785813"/>
          </a:xfrm>
          <a:prstGeom prst="rect">
            <a:avLst/>
          </a:prstGeom>
          <a:gradFill rotWithShape="1">
            <a:gsLst>
              <a:gs pos="0">
                <a:srgbClr val="0070C0"/>
              </a:gs>
              <a:gs pos="43999">
                <a:srgbClr val="00B0F0"/>
              </a:gs>
              <a:gs pos="100000">
                <a:srgbClr val="00B0F0"/>
              </a:gs>
            </a:gsLst>
            <a:lin ang="0" scaled="1"/>
          </a:gradFill>
          <a:ln w="9525">
            <a:noFill/>
            <a:miter lim="800000"/>
          </a:ln>
        </p:spPr>
        <p:txBody>
          <a:bodyPr wrap="none" anchor="ctr"/>
          <a:lstStyle/>
          <a:p>
            <a:endParaRPr lang="zh-CN" altLang="zh-CN">
              <a:solidFill>
                <a:srgbClr val="FFFFFF"/>
              </a:solidFill>
            </a:endParaRPr>
          </a:p>
        </p:txBody>
      </p:sp>
      <p:sp>
        <p:nvSpPr>
          <p:cNvPr id="103428" name="矩形 4"/>
          <p:cNvSpPr>
            <a:spLocks noChangeArrowheads="1"/>
          </p:cNvSpPr>
          <p:nvPr/>
        </p:nvSpPr>
        <p:spPr bwMode="auto">
          <a:xfrm>
            <a:off x="0" y="6589713"/>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pic>
        <p:nvPicPr>
          <p:cNvPr id="103429" name="Picture 2" descr="E:\工作\PPT\MBEC.png"/>
          <p:cNvPicPr>
            <a:picLocks noChangeAspect="1" noChangeArrowheads="1"/>
          </p:cNvPicPr>
          <p:nvPr/>
        </p:nvPicPr>
        <p:blipFill>
          <a:blip r:embed="rId3"/>
          <a:stretch>
            <a:fillRect/>
          </a:stretch>
        </p:blipFill>
        <p:spPr bwMode="auto">
          <a:xfrm>
            <a:off x="0" y="6454775"/>
            <a:ext cx="428625" cy="428625"/>
          </a:xfrm>
          <a:prstGeom prst="rect">
            <a:avLst/>
          </a:prstGeom>
          <a:solidFill>
            <a:schemeClr val="bg1"/>
          </a:solidFill>
          <a:ln w="9525">
            <a:noFill/>
            <a:miter lim="800000"/>
            <a:headEnd/>
            <a:tailEnd/>
          </a:ln>
        </p:spPr>
      </p:pic>
      <p:sp>
        <p:nvSpPr>
          <p:cNvPr id="103430" name="矩形 10"/>
          <p:cNvSpPr>
            <a:spLocks noChangeArrowheads="1"/>
          </p:cNvSpPr>
          <p:nvPr/>
        </p:nvSpPr>
        <p:spPr bwMode="auto">
          <a:xfrm>
            <a:off x="0" y="803275"/>
            <a:ext cx="9144000" cy="53975"/>
          </a:xfrm>
          <a:prstGeom prst="rect">
            <a:avLst/>
          </a:prstGeom>
          <a:gradFill rotWithShape="1">
            <a:gsLst>
              <a:gs pos="0">
                <a:srgbClr val="808080"/>
              </a:gs>
              <a:gs pos="96300">
                <a:srgbClr val="DDDDDD"/>
              </a:gs>
              <a:gs pos="100000">
                <a:srgbClr val="C0C0C0"/>
              </a:gs>
            </a:gsLst>
            <a:lin ang="0" scaled="1"/>
          </a:gradFill>
          <a:ln w="9525">
            <a:noFill/>
            <a:miter lim="800000"/>
          </a:ln>
        </p:spPr>
        <p:txBody>
          <a:bodyPr anchor="ctr"/>
          <a:lstStyle/>
          <a:p>
            <a:pPr algn="ctr"/>
            <a:endParaRPr lang="zh-CN" altLang="zh-CN" sz="1600">
              <a:solidFill>
                <a:srgbClr val="FFFFFF"/>
              </a:solidFill>
            </a:endParaRPr>
          </a:p>
        </p:txBody>
      </p:sp>
      <p:sp>
        <p:nvSpPr>
          <p:cNvPr id="103431" name="直接连接符 12"/>
          <p:cNvSpPr>
            <a:spLocks noChangeShapeType="1"/>
          </p:cNvSpPr>
          <p:nvPr/>
        </p:nvSpPr>
        <p:spPr bwMode="auto">
          <a:xfrm>
            <a:off x="7015163" y="0"/>
            <a:ext cx="1587" cy="785813"/>
          </a:xfrm>
          <a:prstGeom prst="line">
            <a:avLst/>
          </a:prstGeom>
          <a:noFill/>
          <a:ln w="19050" cap="flat" cmpd="sng">
            <a:solidFill>
              <a:schemeClr val="bg1"/>
            </a:solidFill>
            <a:round/>
          </a:ln>
        </p:spPr>
        <p:txBody>
          <a:bodyPr/>
          <a:lstStyle/>
          <a:p>
            <a:endParaRPr lang="zh-CN" altLang="en-US"/>
          </a:p>
        </p:txBody>
      </p:sp>
      <p:sp>
        <p:nvSpPr>
          <p:cNvPr id="103432" name="标题 3"/>
          <p:cNvSpPr>
            <a:spLocks noChangeArrowheads="1"/>
          </p:cNvSpPr>
          <p:nvPr/>
        </p:nvSpPr>
        <p:spPr bwMode="auto">
          <a:xfrm>
            <a:off x="500063" y="0"/>
            <a:ext cx="6629400" cy="785813"/>
          </a:xfrm>
          <a:prstGeom prst="rect">
            <a:avLst/>
          </a:prstGeom>
          <a:noFill/>
          <a:ln w="9525">
            <a:noFill/>
            <a:miter lim="800000"/>
          </a:ln>
        </p:spPr>
        <p:txBody>
          <a:bodyPr anchor="ctr"/>
          <a:lstStyle/>
          <a:p>
            <a:r>
              <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rPr>
              <a:t>4　规章制度</a:t>
            </a:r>
            <a:endParaRPr lang="zh-CN" altLang="en-US" sz="40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433" name="TextBox 14"/>
          <p:cNvSpPr>
            <a:spLocks noChangeArrowheads="1"/>
          </p:cNvSpPr>
          <p:nvPr/>
        </p:nvSpPr>
        <p:spPr bwMode="auto">
          <a:xfrm>
            <a:off x="38100" y="836613"/>
            <a:ext cx="9107488" cy="4968875"/>
          </a:xfrm>
          <a:prstGeom prst="rect">
            <a:avLst/>
          </a:prstGeom>
          <a:noFill/>
          <a:ln w="9525">
            <a:noFill/>
            <a:miter lim="800000"/>
          </a:ln>
        </p:spPr>
        <p:txBody>
          <a:bodyPr>
            <a:spAutoFit/>
          </a:bodyPr>
          <a:lstStyle/>
          <a:p>
            <a:pPr>
              <a:lnSpc>
                <a:spcPts val="3200"/>
              </a:lnSpc>
            </a:pPr>
            <a:r>
              <a:rPr lang="zh-CN" altLang="en-US" sz="2400" b="1">
                <a:solidFill>
                  <a:srgbClr val="FF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0066"/>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r>
              <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rPr>
              <a:t>俗话说：无规矩不成方圆。一个项目如果没有规章制度，人的行为就会随心所欲，谈管理那将是句空话 ，就更谈不上保证安全。一些违章、违纪的事情就会毫无顾忌的出现，事故就会接踵而来。既使有了制度，约束力不够，要求不一致，认为放松一点没关系，这样的制度也形同虚设，安全生产将同样得不到保障。所以要安全生产就要有严谨的制度。</a:t>
            </a:r>
            <a:endParaRPr lang="zh-CN" altLang="en-US" sz="2800" b="1">
              <a:solidFill>
                <a:srgbClr val="FFFF00"/>
              </a:solidFill>
              <a:effectLst>
                <a:outerShdw blurRad="38100" dist="38100" dir="2700000" algn="tl">
                  <a:srgbClr val="000000"/>
                </a:outerShdw>
              </a:effectLst>
              <a:latin typeface="仿宋_GB2312" pitchFamily="49" charset="-122"/>
              <a:ea typeface="仿宋_GB2312" pitchFamily="49" charset="-122"/>
              <a:sym typeface="Arial" panose="020B0604020202020204" pitchFamily="34" charset="0"/>
            </a:endParaRPr>
          </a:p>
          <a:p>
            <a:pPr>
              <a:lnSpc>
                <a:spcPts val="3200"/>
              </a:lnSpc>
            </a:pPr>
            <a:r>
              <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r>
              <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rPr>
              <a:t>    </a:t>
            </a: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a:p>
            <a:pPr>
              <a:lnSpc>
                <a:spcPts val="3200"/>
              </a:lnSpc>
            </a:pPr>
            <a:endParaRPr lang="zh-CN" altLang="en-US" sz="2400" b="1">
              <a:solidFill>
                <a:srgbClr val="FFFF00"/>
              </a:solidFill>
              <a:effectLst>
                <a:outerShdw blurRad="38100" dist="38100" dir="2700000" algn="tl">
                  <a:srgbClr val="000000"/>
                </a:outerShdw>
              </a:effectLst>
              <a:latin typeface="华文中宋" panose="02010600040101010101" pitchFamily="2" charset="-122"/>
              <a:ea typeface="华文中宋" panose="02010600040101010101" pitchFamily="2" charset="-122"/>
              <a:sym typeface="Arial" panose="020B0604020202020204" pitchFamily="34" charset="0"/>
            </a:endParaRPr>
          </a:p>
        </p:txBody>
      </p:sp>
      <p:pic>
        <p:nvPicPr>
          <p:cNvPr id="103434" name="Picture 10"/>
          <p:cNvPicPr>
            <a:picLocks noChangeAspect="1" noChangeArrowheads="1"/>
          </p:cNvPicPr>
          <p:nvPr/>
        </p:nvPicPr>
        <p:blipFill>
          <a:blip r:embed="rId4"/>
          <a:stretch>
            <a:fillRect/>
          </a:stretch>
        </p:blipFill>
        <p:spPr bwMode="auto">
          <a:xfrm>
            <a:off x="5437188" y="3790950"/>
            <a:ext cx="3738562" cy="2781300"/>
          </a:xfrm>
          <a:prstGeom prst="rect">
            <a:avLst/>
          </a:prstGeom>
          <a:noFill/>
          <a:ln w="9525">
            <a:noFill/>
            <a:miter lim="800000"/>
            <a:headEnd/>
            <a:tailEnd/>
          </a:ln>
          <a:effectLst/>
        </p:spPr>
      </p:pic>
      <p:sp>
        <p:nvSpPr>
          <p:cNvPr id="2" name="页脚占位符 1"/>
          <p:cNvSpPr>
            <a:spLocks noGrp="1"/>
          </p:cNvSpPr>
          <p:nvPr>
            <p:ph type="ftr" sz="quarter" idx="11"/>
          </p:nvPr>
        </p:nvSpPr>
        <p:spPr/>
        <p:txBody>
          <a:bodyPr/>
          <a:p>
            <a:endParaRPr lang="zh-CN" altLang="en-US"/>
          </a:p>
        </p:txBody>
      </p:sp>
      <p:sp>
        <p:nvSpPr>
          <p:cNvPr id="3" name="灯片编号占位符 2"/>
          <p:cNvSpPr>
            <a:spLocks noGrp="1"/>
          </p:cNvSpPr>
          <p:nvPr>
            <p:ph type="sldNum" sz="quarter" idx="12"/>
          </p:nvPr>
        </p:nvSpPr>
        <p:spPr/>
        <p:txBody>
          <a:bodyPr/>
          <a:p>
            <a:fld id="{FB697693-E41F-43B8-8D97-0CEF64E8FC50}" type="slidenum">
              <a:rPr lang="zh-CN" altLang="en-US" smtClean="0"/>
            </a:fld>
            <a:endParaRPr lang="zh-CN" altLang="en-US"/>
          </a:p>
        </p:txBody>
      </p:sp>
    </p:spTree>
    <p:custDataLst>
      <p:tags r:id="rId5"/>
    </p:custData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childTnLst>
                                    <p:set>
                                      <p:cBhvr>
                                        <p:cTn id="6" dur="1" fill="hold">
                                          <p:stCondLst>
                                            <p:cond delay="0"/>
                                          </p:stCondLst>
                                        </p:cTn>
                                        <p:tgtEl>
                                          <p:spTgt spid="103433"/>
                                        </p:tgtEl>
                                        <p:attrNameLst>
                                          <p:attrName>style.visibility</p:attrName>
                                        </p:attrNameLst>
                                      </p:cBhvr>
                                      <p:to>
                                        <p:strVal val="visible"/>
                                      </p:to>
                                    </p:set>
                                    <p:animEffect filter="">
                                      <p:cBhvr>
                                        <p:cTn id="7" dur="1000"/>
                                        <p:tgtEl>
                                          <p:spTgt spid="103433"/>
                                        </p:tgtEl>
                                      </p:cBhvr>
                                    </p:animEffect>
                                    <p:anim calcmode="lin" valueType="num">
                                      <p:cBhvr>
                                        <p:cTn id="8" dur="1000" fill="hold"/>
                                        <p:tgtEl>
                                          <p:spTgt spid="103433"/>
                                        </p:tgtEl>
                                        <p:attrNameLst>
                                          <p:attrName>ppt_x</p:attrName>
                                        </p:attrNameLst>
                                      </p:cBhvr>
                                      <p:tavLst>
                                        <p:tav tm="0">
                                          <p:val>
                                            <p:strVal val="#ppt_x"/>
                                          </p:val>
                                        </p:tav>
                                        <p:tav tm="100000">
                                          <p:val>
                                            <p:strVal val="#ppt_x"/>
                                          </p:val>
                                        </p:tav>
                                      </p:tavLst>
                                    </p:anim>
                                    <p:anim calcmode="lin" valueType="num">
                                      <p:cBhvr>
                                        <p:cTn id="9" dur="1000" fill="hold"/>
                                        <p:tgtEl>
                                          <p:spTgt spid="1034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childTnLst>
                                    <p:set>
                                      <p:cBhvr>
                                        <p:cTn id="12" dur="1" fill="hold">
                                          <p:stCondLst>
                                            <p:cond delay="0"/>
                                          </p:stCondLst>
                                        </p:cTn>
                                        <p:tgtEl>
                                          <p:spTgt spid="103433">
                                            <p:txEl>
                                              <p:pRg st="0" end="0"/>
                                            </p:txEl>
                                          </p:spTgt>
                                        </p:tgtEl>
                                        <p:attrNameLst>
                                          <p:attrName>style.visibility</p:attrName>
                                        </p:attrNameLst>
                                      </p:cBhvr>
                                      <p:to>
                                        <p:strVal val="visible"/>
                                      </p:to>
                                    </p:set>
                                    <p:anim calcmode="lin" valueType="num">
                                      <p:cBhvr>
                                        <p:cTn id="13" dur="500" fill="hold"/>
                                        <p:tgtEl>
                                          <p:spTgt spid="103433">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10343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childTnLst>
                                    <p:set>
                                      <p:cBhvr>
                                        <p:cTn id="17" dur="1" fill="hold">
                                          <p:stCondLst>
                                            <p:cond delay="0"/>
                                          </p:stCondLst>
                                        </p:cTn>
                                        <p:tgtEl>
                                          <p:spTgt spid="103433">
                                            <p:txEl>
                                              <p:pRg st="1" end="1"/>
                                            </p:txEl>
                                          </p:spTgt>
                                        </p:tgtEl>
                                        <p:attrNameLst>
                                          <p:attrName>style.visibility</p:attrName>
                                        </p:attrNameLst>
                                      </p:cBhvr>
                                      <p:to>
                                        <p:strVal val="visible"/>
                                      </p:to>
                                    </p:set>
                                    <p:anim calcmode="lin" valueType="num">
                                      <p:cBhvr>
                                        <p:cTn id="18" dur="500" fill="hold"/>
                                        <p:tgtEl>
                                          <p:spTgt spid="103433">
                                            <p:txEl>
                                              <p:pRg st="1" end="1"/>
                                            </p:txEl>
                                          </p:spTgt>
                                        </p:tgtEl>
                                        <p:attrNameLst>
                                          <p:attrName>ppt_x</p:attrName>
                                        </p:attrNameLst>
                                      </p:cBhvr>
                                      <p:tavLst>
                                        <p:tav tm="0">
                                          <p:val>
                                            <p:strVal val="1+#ppt_w/2"/>
                                          </p:val>
                                        </p:tav>
                                        <p:tav tm="100000">
                                          <p:val>
                                            <p:strVal val="#ppt_x"/>
                                          </p:val>
                                        </p:tav>
                                      </p:tavLst>
                                    </p:anim>
                                    <p:anim calcmode="lin" valueType="num">
                                      <p:cBhvr>
                                        <p:cTn id="19" dur="500" fill="hold"/>
                                        <p:tgtEl>
                                          <p:spTgt spid="10343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childTnLst>
                                    <p:set>
                                      <p:cBhvr>
                                        <p:cTn id="22" dur="1" fill="hold">
                                          <p:stCondLst>
                                            <p:cond delay="0"/>
                                          </p:stCondLst>
                                        </p:cTn>
                                        <p:tgtEl>
                                          <p:spTgt spid="103433">
                                            <p:txEl>
                                              <p:pRg st="2" end="2"/>
                                            </p:txEl>
                                          </p:spTgt>
                                        </p:tgtEl>
                                        <p:attrNameLst>
                                          <p:attrName>style.visibility</p:attrName>
                                        </p:attrNameLst>
                                      </p:cBhvr>
                                      <p:to>
                                        <p:strVal val="visible"/>
                                      </p:to>
                                    </p:set>
                                    <p:anim calcmode="lin" valueType="num">
                                      <p:cBhvr>
                                        <p:cTn id="23" dur="500" fill="hold"/>
                                        <p:tgtEl>
                                          <p:spTgt spid="103433">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10343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childTnLst>
                                    <p:set>
                                      <p:cBhvr>
                                        <p:cTn id="27" dur="1" fill="hold">
                                          <p:stCondLst>
                                            <p:cond delay="0"/>
                                          </p:stCondLst>
                                        </p:cTn>
                                        <p:tgtEl>
                                          <p:spTgt spid="103433">
                                            <p:txEl>
                                              <p:pRg st="4" end="4"/>
                                            </p:txEl>
                                          </p:spTgt>
                                        </p:tgtEl>
                                        <p:attrNameLst>
                                          <p:attrName>style.visibility</p:attrName>
                                        </p:attrNameLst>
                                      </p:cBhvr>
                                      <p:to>
                                        <p:strVal val="visible"/>
                                      </p:to>
                                    </p:set>
                                    <p:anim calcmode="lin" valueType="num">
                                      <p:cBhvr>
                                        <p:cTn id="28" dur="500" fill="hold"/>
                                        <p:tgtEl>
                                          <p:spTgt spid="103433">
                                            <p:txEl>
                                              <p:pRg st="4" end="4"/>
                                            </p:txEl>
                                          </p:spTgt>
                                        </p:tgtEl>
                                        <p:attrNameLst>
                                          <p:attrName>ppt_x</p:attrName>
                                        </p:attrNameLst>
                                      </p:cBhvr>
                                      <p:tavLst>
                                        <p:tav tm="0">
                                          <p:val>
                                            <p:strVal val="1+#ppt_w/2"/>
                                          </p:val>
                                        </p:tav>
                                        <p:tav tm="100000">
                                          <p:val>
                                            <p:strVal val="#ppt_x"/>
                                          </p:val>
                                        </p:tav>
                                      </p:tavLst>
                                    </p:anim>
                                    <p:anim calcmode="lin" valueType="num">
                                      <p:cBhvr>
                                        <p:cTn id="29" dur="500" fill="hold"/>
                                        <p:tgtEl>
                                          <p:spTgt spid="10343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3" grpId="0"/>
    </p:bldLst>
  </p:timing>
</p:sld>
</file>

<file path=ppt/tags/tag1.xml><?xml version="1.0" encoding="utf-8"?>
<p:tagLst xmlns:p="http://schemas.openxmlformats.org/presentationml/2006/main">
  <p:tag name="KSO_WM_TAG_VERSION" val="1.0"/>
  <p:tag name="KSO_WM_TEMPLATE_CATEGORY" val="custom"/>
  <p:tag name="KSO_WM_TEMPLATE_INDEX" val="20182351"/>
</p:tagLst>
</file>

<file path=ppt/tags/tag10.xml><?xml version="1.0" encoding="utf-8"?>
<p:tagLst xmlns:p="http://schemas.openxmlformats.org/presentationml/2006/main">
  <p:tag name="KSO_WM_TEMPLATE_CATEGORY" val="custom"/>
  <p:tag name="KSO_WM_TEMPLATE_INDEX" val="20182351"/>
</p:tagLst>
</file>

<file path=ppt/tags/tag100.xml><?xml version="1.0" encoding="utf-8"?>
<p:tagLst xmlns:p="http://schemas.openxmlformats.org/presentationml/2006/main">
  <p:tag name="KSO_WM_TEMPLATE_CATEGORY" val="custom"/>
  <p:tag name="KSO_WM_TEMPLATE_INDEX" val="20182351"/>
</p:tagLst>
</file>

<file path=ppt/tags/tag101.xml><?xml version="1.0" encoding="utf-8"?>
<p:tagLst xmlns:p="http://schemas.openxmlformats.org/presentationml/2006/main">
  <p:tag name="KSO_WM_TEMPLATE_CATEGORY" val="custom"/>
  <p:tag name="KSO_WM_TEMPLATE_INDEX" val="20182351"/>
</p:tagLst>
</file>

<file path=ppt/tags/tag102.xml><?xml version="1.0" encoding="utf-8"?>
<p:tagLst xmlns:p="http://schemas.openxmlformats.org/presentationml/2006/main">
  <p:tag name="KSO_WM_TEMPLATE_CATEGORY" val="custom"/>
  <p:tag name="KSO_WM_TEMPLATE_INDEX" val="20182351"/>
</p:tagLst>
</file>

<file path=ppt/tags/tag103.xml><?xml version="1.0" encoding="utf-8"?>
<p:tagLst xmlns:p="http://schemas.openxmlformats.org/presentationml/2006/main">
  <p:tag name="KSO_WM_TEMPLATE_CATEGORY" val="custom"/>
  <p:tag name="KSO_WM_TEMPLATE_INDEX" val="20182351"/>
</p:tagLst>
</file>

<file path=ppt/tags/tag104.xml><?xml version="1.0" encoding="utf-8"?>
<p:tagLst xmlns:p="http://schemas.openxmlformats.org/presentationml/2006/main">
  <p:tag name="KSO_WM_TEMPLATE_CATEGORY" val="custom"/>
  <p:tag name="KSO_WM_TEMPLATE_INDEX" val="20182351"/>
</p:tagLst>
</file>

<file path=ppt/tags/tag105.xml><?xml version="1.0" encoding="utf-8"?>
<p:tagLst xmlns:p="http://schemas.openxmlformats.org/presentationml/2006/main">
  <p:tag name="KSO_WM_TEMPLATE_CATEGORY" val="custom"/>
  <p:tag name="KSO_WM_TEMPLATE_INDEX" val="20182351"/>
</p:tagLst>
</file>

<file path=ppt/tags/tag106.xml><?xml version="1.0" encoding="utf-8"?>
<p:tagLst xmlns:p="http://schemas.openxmlformats.org/presentationml/2006/main">
  <p:tag name="KSO_WM_TEMPLATE_CATEGORY" val="custom"/>
  <p:tag name="KSO_WM_TEMPLATE_INDEX" val="20182351"/>
</p:tagLst>
</file>

<file path=ppt/tags/tag107.xml><?xml version="1.0" encoding="utf-8"?>
<p:tagLst xmlns:p="http://schemas.openxmlformats.org/presentationml/2006/main">
  <p:tag name="KSO_WM_TEMPLATE_CATEGORY" val="custom"/>
  <p:tag name="KSO_WM_TEMPLATE_INDEX" val="20182351"/>
</p:tagLst>
</file>

<file path=ppt/tags/tag108.xml><?xml version="1.0" encoding="utf-8"?>
<p:tagLst xmlns:p="http://schemas.openxmlformats.org/presentationml/2006/main">
  <p:tag name="KSO_WM_TEMPLATE_CATEGORY" val="custom"/>
  <p:tag name="KSO_WM_TEMPLATE_INDEX" val="20182351"/>
</p:tagLst>
</file>

<file path=ppt/tags/tag109.xml><?xml version="1.0" encoding="utf-8"?>
<p:tagLst xmlns:p="http://schemas.openxmlformats.org/presentationml/2006/main">
  <p:tag name="KSO_WM_TEMPLATE_CATEGORY" val="custom"/>
  <p:tag name="KSO_WM_TEMPLATE_INDEX" val="20182351"/>
</p:tagLst>
</file>

<file path=ppt/tags/tag11.xml><?xml version="1.0" encoding="utf-8"?>
<p:tagLst xmlns:p="http://schemas.openxmlformats.org/presentationml/2006/main">
  <p:tag name="KSO_WM_TEMPLATE_CATEGORY" val="custom"/>
  <p:tag name="KSO_WM_TEMPLATE_INDEX" val="20182351"/>
</p:tagLst>
</file>

<file path=ppt/tags/tag110.xml><?xml version="1.0" encoding="utf-8"?>
<p:tagLst xmlns:p="http://schemas.openxmlformats.org/presentationml/2006/main">
  <p:tag name="KSO_WM_TEMPLATE_CATEGORY" val="custom"/>
  <p:tag name="KSO_WM_TEMPLATE_INDEX" val="20182351"/>
</p:tagLst>
</file>

<file path=ppt/tags/tag111.xml><?xml version="1.0" encoding="utf-8"?>
<p:tagLst xmlns:p="http://schemas.openxmlformats.org/presentationml/2006/main">
  <p:tag name="KSO_WM_TEMPLATE_CATEGORY" val="custom"/>
  <p:tag name="KSO_WM_TEMPLATE_INDEX" val="20182351"/>
</p:tagLst>
</file>

<file path=ppt/tags/tag112.xml><?xml version="1.0" encoding="utf-8"?>
<p:tagLst xmlns:p="http://schemas.openxmlformats.org/presentationml/2006/main">
  <p:tag name="KSO_WM_TEMPLATE_CATEGORY" val="custom"/>
  <p:tag name="KSO_WM_TEMPLATE_INDEX" val="20182351"/>
</p:tagLst>
</file>

<file path=ppt/tags/tag113.xml><?xml version="1.0" encoding="utf-8"?>
<p:tagLst xmlns:p="http://schemas.openxmlformats.org/presentationml/2006/main">
  <p:tag name="KSO_WM_TEMPLATE_CATEGORY" val="custom"/>
  <p:tag name="KSO_WM_TEMPLATE_INDEX" val="20182351"/>
</p:tagLst>
</file>

<file path=ppt/tags/tag114.xml><?xml version="1.0" encoding="utf-8"?>
<p:tagLst xmlns:p="http://schemas.openxmlformats.org/presentationml/2006/main">
  <p:tag name="KSO_WM_TEMPLATE_CATEGORY" val="custom"/>
  <p:tag name="KSO_WM_TEMPLATE_INDEX" val="20182351"/>
</p:tagLst>
</file>

<file path=ppt/tags/tag115.xml><?xml version="1.0" encoding="utf-8"?>
<p:tagLst xmlns:p="http://schemas.openxmlformats.org/presentationml/2006/main">
  <p:tag name="KSO_WM_TEMPLATE_CATEGORY" val="custom"/>
  <p:tag name="KSO_WM_TEMPLATE_INDEX" val="20182351"/>
</p:tagLst>
</file>

<file path=ppt/tags/tag116.xml><?xml version="1.0" encoding="utf-8"?>
<p:tagLst xmlns:p="http://schemas.openxmlformats.org/presentationml/2006/main">
  <p:tag name="KSO_WM_TEMPLATE_CATEGORY" val="custom"/>
  <p:tag name="KSO_WM_TEMPLATE_INDEX" val="20182351"/>
</p:tagLst>
</file>

<file path=ppt/tags/tag117.xml><?xml version="1.0" encoding="utf-8"?>
<p:tagLst xmlns:p="http://schemas.openxmlformats.org/presentationml/2006/main">
  <p:tag name="KSO_WM_TEMPLATE_CATEGORY" val="custom"/>
  <p:tag name="KSO_WM_TEMPLATE_INDEX" val="20182351"/>
</p:tagLst>
</file>

<file path=ppt/tags/tag118.xml><?xml version="1.0" encoding="utf-8"?>
<p:tagLst xmlns:p="http://schemas.openxmlformats.org/presentationml/2006/main">
  <p:tag name="KSO_WM_TEMPLATE_CATEGORY" val="custom"/>
  <p:tag name="KSO_WM_TEMPLATE_INDEX" val="20182351"/>
</p:tagLst>
</file>

<file path=ppt/tags/tag119.xml><?xml version="1.0" encoding="utf-8"?>
<p:tagLst xmlns:p="http://schemas.openxmlformats.org/presentationml/2006/main">
  <p:tag name="KSO_WM_TEMPLATE_CATEGORY" val="custom"/>
  <p:tag name="KSO_WM_TEMPLATE_INDEX" val="20182351"/>
</p:tagLst>
</file>

<file path=ppt/tags/tag12.xml><?xml version="1.0" encoding="utf-8"?>
<p:tagLst xmlns:p="http://schemas.openxmlformats.org/presentationml/2006/main">
  <p:tag name="KSO_WM_TEMPLATE_CATEGORY" val="custom"/>
  <p:tag name="KSO_WM_TEMPLATE_INDEX" val="20182351"/>
</p:tagLst>
</file>

<file path=ppt/tags/tag120.xml><?xml version="1.0" encoding="utf-8"?>
<p:tagLst xmlns:p="http://schemas.openxmlformats.org/presentationml/2006/main">
  <p:tag name="KSO_WM_TEMPLATE_CATEGORY" val="custom"/>
  <p:tag name="KSO_WM_TEMPLATE_INDEX" val="20182351"/>
</p:tagLst>
</file>

<file path=ppt/tags/tag121.xml><?xml version="1.0" encoding="utf-8"?>
<p:tagLst xmlns:p="http://schemas.openxmlformats.org/presentationml/2006/main">
  <p:tag name="KSO_WM_TEMPLATE_CATEGORY" val="custom"/>
  <p:tag name="KSO_WM_TEMPLATE_INDEX" val="20182351"/>
</p:tagLst>
</file>

<file path=ppt/tags/tag122.xml><?xml version="1.0" encoding="utf-8"?>
<p:tagLst xmlns:p="http://schemas.openxmlformats.org/presentationml/2006/main">
  <p:tag name="KSO_WM_TEMPLATE_CATEGORY" val="custom"/>
  <p:tag name="KSO_WM_TEMPLATE_INDEX" val="20182351"/>
</p:tagLst>
</file>

<file path=ppt/tags/tag123.xml><?xml version="1.0" encoding="utf-8"?>
<p:tagLst xmlns:p="http://schemas.openxmlformats.org/presentationml/2006/main">
  <p:tag name="KSO_WM_TEMPLATE_CATEGORY" val="custom"/>
  <p:tag name="KSO_WM_TEMPLATE_INDEX" val="20182351"/>
</p:tagLst>
</file>

<file path=ppt/tags/tag124.xml><?xml version="1.0" encoding="utf-8"?>
<p:tagLst xmlns:p="http://schemas.openxmlformats.org/presentationml/2006/main">
  <p:tag name="KSO_WM_TEMPLATE_CATEGORY" val="custom"/>
  <p:tag name="KSO_WM_TEMPLATE_INDEX" val="20182351"/>
</p:tagLst>
</file>

<file path=ppt/tags/tag125.xml><?xml version="1.0" encoding="utf-8"?>
<p:tagLst xmlns:p="http://schemas.openxmlformats.org/presentationml/2006/main">
  <p:tag name="KSO_WM_TEMPLATE_CATEGORY" val="custom"/>
  <p:tag name="KSO_WM_TEMPLATE_INDEX" val="20182351"/>
</p:tagLst>
</file>

<file path=ppt/tags/tag126.xml><?xml version="1.0" encoding="utf-8"?>
<p:tagLst xmlns:p="http://schemas.openxmlformats.org/presentationml/2006/main">
  <p:tag name="KSO_WM_TEMPLATE_CATEGORY" val="custom"/>
  <p:tag name="KSO_WM_TEMPLATE_INDEX" val="20182351"/>
</p:tagLst>
</file>

<file path=ppt/tags/tag127.xml><?xml version="1.0" encoding="utf-8"?>
<p:tagLst xmlns:p="http://schemas.openxmlformats.org/presentationml/2006/main">
  <p:tag name="KSO_WM_TEMPLATE_CATEGORY" val="custom"/>
  <p:tag name="KSO_WM_TEMPLATE_INDEX" val="20182351"/>
</p:tagLst>
</file>

<file path=ppt/tags/tag128.xml><?xml version="1.0" encoding="utf-8"?>
<p:tagLst xmlns:p="http://schemas.openxmlformats.org/presentationml/2006/main">
  <p:tag name="KSO_WM_TEMPLATE_CATEGORY" val="custom"/>
  <p:tag name="KSO_WM_TEMPLATE_INDEX" val="20182351"/>
</p:tagLst>
</file>

<file path=ppt/tags/tag129.xml><?xml version="1.0" encoding="utf-8"?>
<p:tagLst xmlns:p="http://schemas.openxmlformats.org/presentationml/2006/main">
  <p:tag name="KSO_WM_TEMPLATE_CATEGORY" val="custom"/>
  <p:tag name="KSO_WM_TEMPLATE_INDEX" val="20182351"/>
</p:tagLst>
</file>

<file path=ppt/tags/tag13.xml><?xml version="1.0" encoding="utf-8"?>
<p:tagLst xmlns:p="http://schemas.openxmlformats.org/presentationml/2006/main">
  <p:tag name="KSO_WM_TEMPLATE_CATEGORY" val="custom"/>
  <p:tag name="KSO_WM_TEMPLATE_INDEX" val="20182351"/>
</p:tagLst>
</file>

<file path=ppt/tags/tag130.xml><?xml version="1.0" encoding="utf-8"?>
<p:tagLst xmlns:p="http://schemas.openxmlformats.org/presentationml/2006/main">
  <p:tag name="KSO_WM_TEMPLATE_CATEGORY" val="custom"/>
  <p:tag name="KSO_WM_TEMPLATE_INDEX" val="20182351"/>
</p:tagLst>
</file>

<file path=ppt/tags/tag131.xml><?xml version="1.0" encoding="utf-8"?>
<p:tagLst xmlns:p="http://schemas.openxmlformats.org/presentationml/2006/main">
  <p:tag name="KSO_WM_TEMPLATE_CATEGORY" val="custom"/>
  <p:tag name="KSO_WM_TEMPLATE_INDEX" val="20182351"/>
</p:tagLst>
</file>

<file path=ppt/tags/tag132.xml><?xml version="1.0" encoding="utf-8"?>
<p:tagLst xmlns:p="http://schemas.openxmlformats.org/presentationml/2006/main">
  <p:tag name="KSO_WM_TEMPLATE_CATEGORY" val="custom"/>
  <p:tag name="KSO_WM_TEMPLATE_INDEX" val="20182351"/>
</p:tagLst>
</file>

<file path=ppt/tags/tag133.xml><?xml version="1.0" encoding="utf-8"?>
<p:tagLst xmlns:p="http://schemas.openxmlformats.org/presentationml/2006/main">
  <p:tag name="KSO_WM_TEMPLATE_CATEGORY" val="custom"/>
  <p:tag name="KSO_WM_TEMPLATE_INDEX" val="20182351"/>
</p:tagLst>
</file>

<file path=ppt/tags/tag134.xml><?xml version="1.0" encoding="utf-8"?>
<p:tagLst xmlns:p="http://schemas.openxmlformats.org/presentationml/2006/main">
  <p:tag name="KSO_WM_TEMPLATE_CATEGORY" val="custom"/>
  <p:tag name="KSO_WM_TEMPLATE_INDEX" val="20182351"/>
</p:tagLst>
</file>

<file path=ppt/tags/tag135.xml><?xml version="1.0" encoding="utf-8"?>
<p:tagLst xmlns:p="http://schemas.openxmlformats.org/presentationml/2006/main">
  <p:tag name="KSO_WM_TEMPLATE_CATEGORY" val="custom"/>
  <p:tag name="KSO_WM_TEMPLATE_INDEX" val="20182351"/>
</p:tagLst>
</file>

<file path=ppt/tags/tag136.xml><?xml version="1.0" encoding="utf-8"?>
<p:tagLst xmlns:p="http://schemas.openxmlformats.org/presentationml/2006/main">
  <p:tag name="KSO_WM_TEMPLATE_CATEGORY" val="custom"/>
  <p:tag name="KSO_WM_TEMPLATE_INDEX" val="20182351"/>
</p:tagLst>
</file>

<file path=ppt/tags/tag137.xml><?xml version="1.0" encoding="utf-8"?>
<p:tagLst xmlns:p="http://schemas.openxmlformats.org/presentationml/2006/main">
  <p:tag name="KSO_WM_TEMPLATE_CATEGORY" val="custom"/>
  <p:tag name="KSO_WM_TEMPLATE_INDEX" val="20182351"/>
</p:tagLst>
</file>

<file path=ppt/tags/tag138.xml><?xml version="1.0" encoding="utf-8"?>
<p:tagLst xmlns:p="http://schemas.openxmlformats.org/presentationml/2006/main">
  <p:tag name="KSO_WM_TEMPLATE_CATEGORY" val="custom"/>
  <p:tag name="KSO_WM_TEMPLATE_INDEX" val="20182351"/>
</p:tagLst>
</file>

<file path=ppt/tags/tag139.xml><?xml version="1.0" encoding="utf-8"?>
<p:tagLst xmlns:p="http://schemas.openxmlformats.org/presentationml/2006/main">
  <p:tag name="KSO_WM_TEMPLATE_CATEGORY" val="custom"/>
  <p:tag name="KSO_WM_TEMPLATE_INDEX" val="20182351"/>
</p:tagLst>
</file>

<file path=ppt/tags/tag14.xml><?xml version="1.0" encoding="utf-8"?>
<p:tagLst xmlns:p="http://schemas.openxmlformats.org/presentationml/2006/main">
  <p:tag name="KSO_WM_TEMPLATE_CATEGORY" val="custom"/>
  <p:tag name="KSO_WM_TEMPLATE_INDEX" val="20182351"/>
</p:tagLst>
</file>

<file path=ppt/tags/tag140.xml><?xml version="1.0" encoding="utf-8"?>
<p:tagLst xmlns:p="http://schemas.openxmlformats.org/presentationml/2006/main">
  <p:tag name="KSO_WM_TEMPLATE_CATEGORY" val="custom"/>
  <p:tag name="KSO_WM_TEMPLATE_INDEX" val="20182351"/>
</p:tagLst>
</file>

<file path=ppt/tags/tag141.xml><?xml version="1.0" encoding="utf-8"?>
<p:tagLst xmlns:p="http://schemas.openxmlformats.org/presentationml/2006/main">
  <p:tag name="KSO_WM_TEMPLATE_CATEGORY" val="custom"/>
  <p:tag name="KSO_WM_TEMPLATE_INDEX" val="20182351"/>
</p:tagLst>
</file>

<file path=ppt/tags/tag142.xml><?xml version="1.0" encoding="utf-8"?>
<p:tagLst xmlns:p="http://schemas.openxmlformats.org/presentationml/2006/main">
  <p:tag name="KSO_WM_TEMPLATE_CATEGORY" val="custom"/>
  <p:tag name="KSO_WM_TEMPLATE_INDEX" val="20182351"/>
</p:tagLst>
</file>

<file path=ppt/tags/tag143.xml><?xml version="1.0" encoding="utf-8"?>
<p:tagLst xmlns:p="http://schemas.openxmlformats.org/presentationml/2006/main">
  <p:tag name="KSO_WM_TEMPLATE_CATEGORY" val="custom"/>
  <p:tag name="KSO_WM_TEMPLATE_INDEX" val="20182351"/>
</p:tagLst>
</file>

<file path=ppt/tags/tag144.xml><?xml version="1.0" encoding="utf-8"?>
<p:tagLst xmlns:p="http://schemas.openxmlformats.org/presentationml/2006/main">
  <p:tag name="KSO_WM_TEMPLATE_CATEGORY" val="custom"/>
  <p:tag name="KSO_WM_TEMPLATE_INDEX" val="20182351"/>
</p:tagLst>
</file>

<file path=ppt/tags/tag145.xml><?xml version="1.0" encoding="utf-8"?>
<p:tagLst xmlns:p="http://schemas.openxmlformats.org/presentationml/2006/main">
  <p:tag name="KSO_WM_TEMPLATE_CATEGORY" val="custom"/>
  <p:tag name="KSO_WM_TEMPLATE_INDEX" val="20182351"/>
</p:tagLst>
</file>

<file path=ppt/tags/tag146.xml><?xml version="1.0" encoding="utf-8"?>
<p:tagLst xmlns:p="http://schemas.openxmlformats.org/presentationml/2006/main">
  <p:tag name="AS_NET" val="4.0.30319.42000"/>
  <p:tag name="AS_OS" val="Microsoft Windows NT 6.2.9200.0"/>
  <p:tag name="AS_RELEASE_DATE" val="2016.11.28"/>
  <p:tag name="AS_TITLE" val="Aspose.Slides for .NET 4.0"/>
  <p:tag name="AS_VERSION" val="16.11.0.0"/>
</p:tagLst>
</file>

<file path=ppt/tags/tag15.xml><?xml version="1.0" encoding="utf-8"?>
<p:tagLst xmlns:p="http://schemas.openxmlformats.org/presentationml/2006/main">
  <p:tag name="KSO_WM_TEMPLATE_CATEGORY" val="custom"/>
  <p:tag name="KSO_WM_TEMPLATE_INDEX" val="20182351"/>
</p:tagLst>
</file>

<file path=ppt/tags/tag16.xml><?xml version="1.0" encoding="utf-8"?>
<p:tagLst xmlns:p="http://schemas.openxmlformats.org/presentationml/2006/main">
  <p:tag name="KSO_WM_TEMPLATE_CATEGORY" val="custom"/>
  <p:tag name="KSO_WM_TEMPLATE_INDEX" val="20182351"/>
</p:tagLst>
</file>

<file path=ppt/tags/tag17.xml><?xml version="1.0" encoding="utf-8"?>
<p:tagLst xmlns:p="http://schemas.openxmlformats.org/presentationml/2006/main">
  <p:tag name="KSO_WM_TEMPLATE_CATEGORY" val="custom"/>
  <p:tag name="KSO_WM_TEMPLATE_INDEX" val="20182351"/>
</p:tagLst>
</file>

<file path=ppt/tags/tag18.xml><?xml version="1.0" encoding="utf-8"?>
<p:tagLst xmlns:p="http://schemas.openxmlformats.org/presentationml/2006/main">
  <p:tag name="KSO_WM_TEMPLATE_CATEGORY" val="custom"/>
  <p:tag name="KSO_WM_TEMPLATE_INDEX" val="20182351"/>
</p:tagLst>
</file>

<file path=ppt/tags/tag19.xml><?xml version="1.0" encoding="utf-8"?>
<p:tagLst xmlns:p="http://schemas.openxmlformats.org/presentationml/2006/main">
  <p:tag name="KSO_WM_TEMPLATE_CATEGORY" val="custom"/>
  <p:tag name="KSO_WM_TEMPLATE_INDEX" val="20182351"/>
</p:tagLst>
</file>

<file path=ppt/tags/tag2.xml><?xml version="1.0" encoding="utf-8"?>
<p:tagLst xmlns:p="http://schemas.openxmlformats.org/presentationml/2006/main">
  <p:tag name="KSO_WM_TAG_VERSION" val="1.0"/>
  <p:tag name="KSO_WM_TEMPLATE_CATEGORY" val="custom"/>
  <p:tag name="KSO_WM_TEMPLATE_INDEX" val="20182351"/>
</p:tagLst>
</file>

<file path=ppt/tags/tag20.xml><?xml version="1.0" encoding="utf-8"?>
<p:tagLst xmlns:p="http://schemas.openxmlformats.org/presentationml/2006/main">
  <p:tag name="KSO_WM_TEMPLATE_CATEGORY" val="custom"/>
  <p:tag name="KSO_WM_TEMPLATE_INDEX" val="20182351"/>
</p:tagLst>
</file>

<file path=ppt/tags/tag21.xml><?xml version="1.0" encoding="utf-8"?>
<p:tagLst xmlns:p="http://schemas.openxmlformats.org/presentationml/2006/main">
  <p:tag name="KSO_WM_TEMPLATE_CATEGORY" val="custom"/>
  <p:tag name="KSO_WM_TEMPLATE_INDEX" val="20182351"/>
</p:tagLst>
</file>

<file path=ppt/tags/tag22.xml><?xml version="1.0" encoding="utf-8"?>
<p:tagLst xmlns:p="http://schemas.openxmlformats.org/presentationml/2006/main">
  <p:tag name="KSO_WM_TEMPLATE_CATEGORY" val="custom"/>
  <p:tag name="KSO_WM_TEMPLATE_INDEX" val="20182351"/>
</p:tagLst>
</file>

<file path=ppt/tags/tag23.xml><?xml version="1.0" encoding="utf-8"?>
<p:tagLst xmlns:p="http://schemas.openxmlformats.org/presentationml/2006/main">
  <p:tag name="KSO_WM_TEMPLATE_CATEGORY" val="custom"/>
  <p:tag name="KSO_WM_TEMPLATE_INDEX" val="20182351"/>
</p:tagLst>
</file>

<file path=ppt/tags/tag24.xml><?xml version="1.0" encoding="utf-8"?>
<p:tagLst xmlns:p="http://schemas.openxmlformats.org/presentationml/2006/main">
  <p:tag name="KSO_WM_TEMPLATE_CATEGORY" val="custom"/>
  <p:tag name="KSO_WM_TEMPLATE_INDEX" val="20182351"/>
</p:tagLst>
</file>

<file path=ppt/tags/tag25.xml><?xml version="1.0" encoding="utf-8"?>
<p:tagLst xmlns:p="http://schemas.openxmlformats.org/presentationml/2006/main">
  <p:tag name="KSO_WM_TEMPLATE_CATEGORY" val="custom"/>
  <p:tag name="KSO_WM_TEMPLATE_INDEX" val="20182351"/>
</p:tagLst>
</file>

<file path=ppt/tags/tag26.xml><?xml version="1.0" encoding="utf-8"?>
<p:tagLst xmlns:p="http://schemas.openxmlformats.org/presentationml/2006/main">
  <p:tag name="KSO_WM_TEMPLATE_CATEGORY" val="custom"/>
  <p:tag name="KSO_WM_TEMPLATE_INDEX" val="20182351"/>
</p:tagLst>
</file>

<file path=ppt/tags/tag27.xml><?xml version="1.0" encoding="utf-8"?>
<p:tagLst xmlns:p="http://schemas.openxmlformats.org/presentationml/2006/main">
  <p:tag name="KSO_WM_TEMPLATE_CATEGORY" val="custom"/>
  <p:tag name="KSO_WM_TEMPLATE_INDEX" val="20182351"/>
</p:tagLst>
</file>

<file path=ppt/tags/tag28.xml><?xml version="1.0" encoding="utf-8"?>
<p:tagLst xmlns:p="http://schemas.openxmlformats.org/presentationml/2006/main">
  <p:tag name="KSO_WM_TEMPLATE_CATEGORY" val="custom"/>
  <p:tag name="KSO_WM_TEMPLATE_INDEX" val="20182351"/>
</p:tagLst>
</file>

<file path=ppt/tags/tag29.xml><?xml version="1.0" encoding="utf-8"?>
<p:tagLst xmlns:p="http://schemas.openxmlformats.org/presentationml/2006/main">
  <p:tag name="KSO_WM_TEMPLATE_CATEGORY" val="custom"/>
  <p:tag name="KSO_WM_TEMPLATE_INDEX" val="20182351"/>
</p:tagLst>
</file>

<file path=ppt/tags/tag3.xml><?xml version="1.0" encoding="utf-8"?>
<p:tagLst xmlns:p="http://schemas.openxmlformats.org/presentationml/2006/main">
  <p:tag name="KSO_WM_BEAUTIFY_FLAG" val="#wm#"/>
  <p:tag name="KSO_WM_TAG_VERSION" val="1.0"/>
  <p:tag name="KSO_WM_TEMPLATE_CATEGORY" val="custom"/>
  <p:tag name="KSO_WM_TEMPLATE_INDEX" val="20182351"/>
  <p:tag name="KSO_WM_TEMPLATE_THUMBS_INDEX" val="1、8、11、4、5、15、21、22"/>
</p:tagLst>
</file>

<file path=ppt/tags/tag30.xml><?xml version="1.0" encoding="utf-8"?>
<p:tagLst xmlns:p="http://schemas.openxmlformats.org/presentationml/2006/main">
  <p:tag name="KSO_WM_TEMPLATE_CATEGORY" val="custom"/>
  <p:tag name="KSO_WM_TEMPLATE_INDEX" val="20182351"/>
</p:tagLst>
</file>

<file path=ppt/tags/tag31.xml><?xml version="1.0" encoding="utf-8"?>
<p:tagLst xmlns:p="http://schemas.openxmlformats.org/presentationml/2006/main">
  <p:tag name="KSO_WM_TEMPLATE_CATEGORY" val="custom"/>
  <p:tag name="KSO_WM_TEMPLATE_INDEX" val="20182351"/>
</p:tagLst>
</file>

<file path=ppt/tags/tag32.xml><?xml version="1.0" encoding="utf-8"?>
<p:tagLst xmlns:p="http://schemas.openxmlformats.org/presentationml/2006/main">
  <p:tag name="KSO_WM_TEMPLATE_CATEGORY" val="custom"/>
  <p:tag name="KSO_WM_TEMPLATE_INDEX" val="20182351"/>
</p:tagLst>
</file>

<file path=ppt/tags/tag33.xml><?xml version="1.0" encoding="utf-8"?>
<p:tagLst xmlns:p="http://schemas.openxmlformats.org/presentationml/2006/main">
  <p:tag name="KSO_WM_TEMPLATE_CATEGORY" val="custom"/>
  <p:tag name="KSO_WM_TEMPLATE_INDEX" val="20182351"/>
</p:tagLst>
</file>

<file path=ppt/tags/tag34.xml><?xml version="1.0" encoding="utf-8"?>
<p:tagLst xmlns:p="http://schemas.openxmlformats.org/presentationml/2006/main">
  <p:tag name="KSO_WM_TEMPLATE_CATEGORY" val="custom"/>
  <p:tag name="KSO_WM_TEMPLATE_INDEX" val="20182351"/>
</p:tagLst>
</file>

<file path=ppt/tags/tag35.xml><?xml version="1.0" encoding="utf-8"?>
<p:tagLst xmlns:p="http://schemas.openxmlformats.org/presentationml/2006/main">
  <p:tag name="KSO_WM_TEMPLATE_CATEGORY" val="custom"/>
  <p:tag name="KSO_WM_TEMPLATE_INDEX" val="20182351"/>
</p:tagLst>
</file>

<file path=ppt/tags/tag36.xml><?xml version="1.0" encoding="utf-8"?>
<p:tagLst xmlns:p="http://schemas.openxmlformats.org/presentationml/2006/main">
  <p:tag name="KSO_WM_TEMPLATE_CATEGORY" val="custom"/>
  <p:tag name="KSO_WM_TEMPLATE_INDEX" val="20182351"/>
</p:tagLst>
</file>

<file path=ppt/tags/tag37.xml><?xml version="1.0" encoding="utf-8"?>
<p:tagLst xmlns:p="http://schemas.openxmlformats.org/presentationml/2006/main">
  <p:tag name="KSO_WM_TEMPLATE_CATEGORY" val="custom"/>
  <p:tag name="KSO_WM_TEMPLATE_INDEX" val="20182351"/>
</p:tagLst>
</file>

<file path=ppt/tags/tag38.xml><?xml version="1.0" encoding="utf-8"?>
<p:tagLst xmlns:p="http://schemas.openxmlformats.org/presentationml/2006/main">
  <p:tag name="KSO_WM_TEMPLATE_CATEGORY" val="custom"/>
  <p:tag name="KSO_WM_TEMPLATE_INDEX" val="20182351"/>
</p:tagLst>
</file>

<file path=ppt/tags/tag39.xml><?xml version="1.0" encoding="utf-8"?>
<p:tagLst xmlns:p="http://schemas.openxmlformats.org/presentationml/2006/main">
  <p:tag name="KSO_WM_TEMPLATE_CATEGORY" val="custom"/>
  <p:tag name="KSO_WM_TEMPLATE_INDEX" val="20182351"/>
</p:tagLst>
</file>

<file path=ppt/tags/tag4.xml><?xml version="1.0" encoding="utf-8"?>
<p:tagLst xmlns:p="http://schemas.openxmlformats.org/presentationml/2006/main">
  <p:tag name="KSO_WM_TEMPLATE_CATEGORY" val="custom"/>
  <p:tag name="KSO_WM_TEMPLATE_INDEX" val="20182351"/>
</p:tagLst>
</file>

<file path=ppt/tags/tag40.xml><?xml version="1.0" encoding="utf-8"?>
<p:tagLst xmlns:p="http://schemas.openxmlformats.org/presentationml/2006/main">
  <p:tag name="KSO_WM_TEMPLATE_CATEGORY" val="custom"/>
  <p:tag name="KSO_WM_TEMPLATE_INDEX" val="20182351"/>
</p:tagLst>
</file>

<file path=ppt/tags/tag41.xml><?xml version="1.0" encoding="utf-8"?>
<p:tagLst xmlns:p="http://schemas.openxmlformats.org/presentationml/2006/main">
  <p:tag name="KSO_WM_TEMPLATE_CATEGORY" val="custom"/>
  <p:tag name="KSO_WM_TEMPLATE_INDEX" val="20182351"/>
</p:tagLst>
</file>

<file path=ppt/tags/tag42.xml><?xml version="1.0" encoding="utf-8"?>
<p:tagLst xmlns:p="http://schemas.openxmlformats.org/presentationml/2006/main">
  <p:tag name="KSO_WM_TEMPLATE_CATEGORY" val="custom"/>
  <p:tag name="KSO_WM_TEMPLATE_INDEX" val="20182351"/>
</p:tagLst>
</file>

<file path=ppt/tags/tag43.xml><?xml version="1.0" encoding="utf-8"?>
<p:tagLst xmlns:p="http://schemas.openxmlformats.org/presentationml/2006/main">
  <p:tag name="KSO_WM_TEMPLATE_CATEGORY" val="custom"/>
  <p:tag name="KSO_WM_TEMPLATE_INDEX" val="20182351"/>
</p:tagLst>
</file>

<file path=ppt/tags/tag44.xml><?xml version="1.0" encoding="utf-8"?>
<p:tagLst xmlns:p="http://schemas.openxmlformats.org/presentationml/2006/main">
  <p:tag name="KSO_WM_TEMPLATE_CATEGORY" val="custom"/>
  <p:tag name="KSO_WM_TEMPLATE_INDEX" val="20182351"/>
</p:tagLst>
</file>

<file path=ppt/tags/tag45.xml><?xml version="1.0" encoding="utf-8"?>
<p:tagLst xmlns:p="http://schemas.openxmlformats.org/presentationml/2006/main">
  <p:tag name="KSO_WM_TEMPLATE_CATEGORY" val="custom"/>
  <p:tag name="KSO_WM_TEMPLATE_INDEX" val="20182351"/>
</p:tagLst>
</file>

<file path=ppt/tags/tag46.xml><?xml version="1.0" encoding="utf-8"?>
<p:tagLst xmlns:p="http://schemas.openxmlformats.org/presentationml/2006/main">
  <p:tag name="KSO_WM_TEMPLATE_CATEGORY" val="custom"/>
  <p:tag name="KSO_WM_TEMPLATE_INDEX" val="20182351"/>
</p:tagLst>
</file>

<file path=ppt/tags/tag47.xml><?xml version="1.0" encoding="utf-8"?>
<p:tagLst xmlns:p="http://schemas.openxmlformats.org/presentationml/2006/main">
  <p:tag name="KSO_WM_TEMPLATE_CATEGORY" val="custom"/>
  <p:tag name="KSO_WM_TEMPLATE_INDEX" val="20182351"/>
</p:tagLst>
</file>

<file path=ppt/tags/tag48.xml><?xml version="1.0" encoding="utf-8"?>
<p:tagLst xmlns:p="http://schemas.openxmlformats.org/presentationml/2006/main">
  <p:tag name="KSO_WM_TEMPLATE_CATEGORY" val="custom"/>
  <p:tag name="KSO_WM_TEMPLATE_INDEX" val="20182351"/>
</p:tagLst>
</file>

<file path=ppt/tags/tag49.xml><?xml version="1.0" encoding="utf-8"?>
<p:tagLst xmlns:p="http://schemas.openxmlformats.org/presentationml/2006/main">
  <p:tag name="KSO_WM_TEMPLATE_CATEGORY" val="custom"/>
  <p:tag name="KSO_WM_TEMPLATE_INDEX" val="20182351"/>
</p:tagLst>
</file>

<file path=ppt/tags/tag5.xml><?xml version="1.0" encoding="utf-8"?>
<p:tagLst xmlns:p="http://schemas.openxmlformats.org/presentationml/2006/main">
  <p:tag name="KSO_WM_TEMPLATE_CATEGORY" val="custom"/>
  <p:tag name="KSO_WM_TEMPLATE_INDEX" val="20182351"/>
</p:tagLst>
</file>

<file path=ppt/tags/tag50.xml><?xml version="1.0" encoding="utf-8"?>
<p:tagLst xmlns:p="http://schemas.openxmlformats.org/presentationml/2006/main">
  <p:tag name="KSO_WM_TEMPLATE_CATEGORY" val="custom"/>
  <p:tag name="KSO_WM_TEMPLATE_INDEX" val="20182351"/>
</p:tagLst>
</file>

<file path=ppt/tags/tag51.xml><?xml version="1.0" encoding="utf-8"?>
<p:tagLst xmlns:p="http://schemas.openxmlformats.org/presentationml/2006/main">
  <p:tag name="KSO_WM_TEMPLATE_CATEGORY" val="custom"/>
  <p:tag name="KSO_WM_TEMPLATE_INDEX" val="20182351"/>
</p:tagLst>
</file>

<file path=ppt/tags/tag52.xml><?xml version="1.0" encoding="utf-8"?>
<p:tagLst xmlns:p="http://schemas.openxmlformats.org/presentationml/2006/main">
  <p:tag name="KSO_WM_TEMPLATE_CATEGORY" val="custom"/>
  <p:tag name="KSO_WM_TEMPLATE_INDEX" val="20182351"/>
</p:tagLst>
</file>

<file path=ppt/tags/tag53.xml><?xml version="1.0" encoding="utf-8"?>
<p:tagLst xmlns:p="http://schemas.openxmlformats.org/presentationml/2006/main">
  <p:tag name="KSO_WM_TEMPLATE_CATEGORY" val="custom"/>
  <p:tag name="KSO_WM_TEMPLATE_INDEX" val="20182351"/>
</p:tagLst>
</file>

<file path=ppt/tags/tag54.xml><?xml version="1.0" encoding="utf-8"?>
<p:tagLst xmlns:p="http://schemas.openxmlformats.org/presentationml/2006/main">
  <p:tag name="KSO_WM_TEMPLATE_CATEGORY" val="custom"/>
  <p:tag name="KSO_WM_TEMPLATE_INDEX" val="20182351"/>
</p:tagLst>
</file>

<file path=ppt/tags/tag55.xml><?xml version="1.0" encoding="utf-8"?>
<p:tagLst xmlns:p="http://schemas.openxmlformats.org/presentationml/2006/main">
  <p:tag name="KSO_WM_TEMPLATE_CATEGORY" val="custom"/>
  <p:tag name="KSO_WM_TEMPLATE_INDEX" val="20182351"/>
</p:tagLst>
</file>

<file path=ppt/tags/tag56.xml><?xml version="1.0" encoding="utf-8"?>
<p:tagLst xmlns:p="http://schemas.openxmlformats.org/presentationml/2006/main">
  <p:tag name="KSO_WM_TEMPLATE_CATEGORY" val="custom"/>
  <p:tag name="KSO_WM_TEMPLATE_INDEX" val="20182351"/>
</p:tagLst>
</file>

<file path=ppt/tags/tag57.xml><?xml version="1.0" encoding="utf-8"?>
<p:tagLst xmlns:p="http://schemas.openxmlformats.org/presentationml/2006/main">
  <p:tag name="KSO_WM_TEMPLATE_CATEGORY" val="custom"/>
  <p:tag name="KSO_WM_TEMPLATE_INDEX" val="20182351"/>
</p:tagLst>
</file>

<file path=ppt/tags/tag58.xml><?xml version="1.0" encoding="utf-8"?>
<p:tagLst xmlns:p="http://schemas.openxmlformats.org/presentationml/2006/main">
  <p:tag name="KSO_WM_TEMPLATE_CATEGORY" val="custom"/>
  <p:tag name="KSO_WM_TEMPLATE_INDEX" val="20182351"/>
</p:tagLst>
</file>

<file path=ppt/tags/tag59.xml><?xml version="1.0" encoding="utf-8"?>
<p:tagLst xmlns:p="http://schemas.openxmlformats.org/presentationml/2006/main">
  <p:tag name="KSO_WM_TEMPLATE_CATEGORY" val="custom"/>
  <p:tag name="KSO_WM_TEMPLATE_INDEX" val="20182351"/>
</p:tagLst>
</file>

<file path=ppt/tags/tag6.xml><?xml version="1.0" encoding="utf-8"?>
<p:tagLst xmlns:p="http://schemas.openxmlformats.org/presentationml/2006/main">
  <p:tag name="KSO_WM_TEMPLATE_CATEGORY" val="custom"/>
  <p:tag name="KSO_WM_TEMPLATE_INDEX" val="20182351"/>
</p:tagLst>
</file>

<file path=ppt/tags/tag60.xml><?xml version="1.0" encoding="utf-8"?>
<p:tagLst xmlns:p="http://schemas.openxmlformats.org/presentationml/2006/main">
  <p:tag name="KSO_WM_TEMPLATE_CATEGORY" val="custom"/>
  <p:tag name="KSO_WM_TEMPLATE_INDEX" val="20182351"/>
</p:tagLst>
</file>

<file path=ppt/tags/tag61.xml><?xml version="1.0" encoding="utf-8"?>
<p:tagLst xmlns:p="http://schemas.openxmlformats.org/presentationml/2006/main">
  <p:tag name="KSO_WM_TEMPLATE_CATEGORY" val="custom"/>
  <p:tag name="KSO_WM_TEMPLATE_INDEX" val="20182351"/>
</p:tagLst>
</file>

<file path=ppt/tags/tag62.xml><?xml version="1.0" encoding="utf-8"?>
<p:tagLst xmlns:p="http://schemas.openxmlformats.org/presentationml/2006/main">
  <p:tag name="KSO_WM_TEMPLATE_CATEGORY" val="custom"/>
  <p:tag name="KSO_WM_TEMPLATE_INDEX" val="20182351"/>
</p:tagLst>
</file>

<file path=ppt/tags/tag63.xml><?xml version="1.0" encoding="utf-8"?>
<p:tagLst xmlns:p="http://schemas.openxmlformats.org/presentationml/2006/main">
  <p:tag name="KSO_WM_TEMPLATE_CATEGORY" val="custom"/>
  <p:tag name="KSO_WM_TEMPLATE_INDEX" val="20182351"/>
</p:tagLst>
</file>

<file path=ppt/tags/tag64.xml><?xml version="1.0" encoding="utf-8"?>
<p:tagLst xmlns:p="http://schemas.openxmlformats.org/presentationml/2006/main">
  <p:tag name="KSO_WM_TEMPLATE_CATEGORY" val="custom"/>
  <p:tag name="KSO_WM_TEMPLATE_INDEX" val="20182351"/>
</p:tagLst>
</file>

<file path=ppt/tags/tag65.xml><?xml version="1.0" encoding="utf-8"?>
<p:tagLst xmlns:p="http://schemas.openxmlformats.org/presentationml/2006/main">
  <p:tag name="KSO_WM_TEMPLATE_CATEGORY" val="custom"/>
  <p:tag name="KSO_WM_TEMPLATE_INDEX" val="20182351"/>
</p:tagLst>
</file>

<file path=ppt/tags/tag66.xml><?xml version="1.0" encoding="utf-8"?>
<p:tagLst xmlns:p="http://schemas.openxmlformats.org/presentationml/2006/main">
  <p:tag name="KSO_WM_TEMPLATE_CATEGORY" val="custom"/>
  <p:tag name="KSO_WM_TEMPLATE_INDEX" val="20182351"/>
</p:tagLst>
</file>

<file path=ppt/tags/tag67.xml><?xml version="1.0" encoding="utf-8"?>
<p:tagLst xmlns:p="http://schemas.openxmlformats.org/presentationml/2006/main">
  <p:tag name="KSO_WM_TEMPLATE_CATEGORY" val="custom"/>
  <p:tag name="KSO_WM_TEMPLATE_INDEX" val="20182351"/>
</p:tagLst>
</file>

<file path=ppt/tags/tag68.xml><?xml version="1.0" encoding="utf-8"?>
<p:tagLst xmlns:p="http://schemas.openxmlformats.org/presentationml/2006/main">
  <p:tag name="KSO_WM_TEMPLATE_CATEGORY" val="custom"/>
  <p:tag name="KSO_WM_TEMPLATE_INDEX" val="20182351"/>
</p:tagLst>
</file>

<file path=ppt/tags/tag69.xml><?xml version="1.0" encoding="utf-8"?>
<p:tagLst xmlns:p="http://schemas.openxmlformats.org/presentationml/2006/main">
  <p:tag name="KSO_WM_TEMPLATE_CATEGORY" val="custom"/>
  <p:tag name="KSO_WM_TEMPLATE_INDEX" val="20182351"/>
</p:tagLst>
</file>

<file path=ppt/tags/tag7.xml><?xml version="1.0" encoding="utf-8"?>
<p:tagLst xmlns:p="http://schemas.openxmlformats.org/presentationml/2006/main">
  <p:tag name="KSO_WM_TEMPLATE_CATEGORY" val="custom"/>
  <p:tag name="KSO_WM_TEMPLATE_INDEX" val="20182351"/>
</p:tagLst>
</file>

<file path=ppt/tags/tag70.xml><?xml version="1.0" encoding="utf-8"?>
<p:tagLst xmlns:p="http://schemas.openxmlformats.org/presentationml/2006/main">
  <p:tag name="KSO_WM_TEMPLATE_CATEGORY" val="custom"/>
  <p:tag name="KSO_WM_TEMPLATE_INDEX" val="20182351"/>
</p:tagLst>
</file>

<file path=ppt/tags/tag71.xml><?xml version="1.0" encoding="utf-8"?>
<p:tagLst xmlns:p="http://schemas.openxmlformats.org/presentationml/2006/main">
  <p:tag name="KSO_WM_TEMPLATE_CATEGORY" val="custom"/>
  <p:tag name="KSO_WM_TEMPLATE_INDEX" val="20182351"/>
</p:tagLst>
</file>

<file path=ppt/tags/tag72.xml><?xml version="1.0" encoding="utf-8"?>
<p:tagLst xmlns:p="http://schemas.openxmlformats.org/presentationml/2006/main">
  <p:tag name="KSO_WM_TEMPLATE_CATEGORY" val="custom"/>
  <p:tag name="KSO_WM_TEMPLATE_INDEX" val="20182351"/>
</p:tagLst>
</file>

<file path=ppt/tags/tag73.xml><?xml version="1.0" encoding="utf-8"?>
<p:tagLst xmlns:p="http://schemas.openxmlformats.org/presentationml/2006/main">
  <p:tag name="KSO_WM_TEMPLATE_CATEGORY" val="custom"/>
  <p:tag name="KSO_WM_TEMPLATE_INDEX" val="20182351"/>
</p:tagLst>
</file>

<file path=ppt/tags/tag74.xml><?xml version="1.0" encoding="utf-8"?>
<p:tagLst xmlns:p="http://schemas.openxmlformats.org/presentationml/2006/main">
  <p:tag name="KSO_WM_TEMPLATE_CATEGORY" val="custom"/>
  <p:tag name="KSO_WM_TEMPLATE_INDEX" val="20182351"/>
</p:tagLst>
</file>

<file path=ppt/tags/tag75.xml><?xml version="1.0" encoding="utf-8"?>
<p:tagLst xmlns:p="http://schemas.openxmlformats.org/presentationml/2006/main">
  <p:tag name="KSO_WM_TEMPLATE_CATEGORY" val="custom"/>
  <p:tag name="KSO_WM_TEMPLATE_INDEX" val="20182351"/>
</p:tagLst>
</file>

<file path=ppt/tags/tag76.xml><?xml version="1.0" encoding="utf-8"?>
<p:tagLst xmlns:p="http://schemas.openxmlformats.org/presentationml/2006/main">
  <p:tag name="KSO_WM_TEMPLATE_CATEGORY" val="custom"/>
  <p:tag name="KSO_WM_TEMPLATE_INDEX" val="20182351"/>
</p:tagLst>
</file>

<file path=ppt/tags/tag77.xml><?xml version="1.0" encoding="utf-8"?>
<p:tagLst xmlns:p="http://schemas.openxmlformats.org/presentationml/2006/main">
  <p:tag name="KSO_WM_TEMPLATE_CATEGORY" val="custom"/>
  <p:tag name="KSO_WM_TEMPLATE_INDEX" val="20182351"/>
</p:tagLst>
</file>

<file path=ppt/tags/tag78.xml><?xml version="1.0" encoding="utf-8"?>
<p:tagLst xmlns:p="http://schemas.openxmlformats.org/presentationml/2006/main">
  <p:tag name="KSO_WM_TEMPLATE_CATEGORY" val="custom"/>
  <p:tag name="KSO_WM_TEMPLATE_INDEX" val="20182351"/>
</p:tagLst>
</file>

<file path=ppt/tags/tag79.xml><?xml version="1.0" encoding="utf-8"?>
<p:tagLst xmlns:p="http://schemas.openxmlformats.org/presentationml/2006/main">
  <p:tag name="KSO_WM_TEMPLATE_CATEGORY" val="custom"/>
  <p:tag name="KSO_WM_TEMPLATE_INDEX" val="20182351"/>
</p:tagLst>
</file>

<file path=ppt/tags/tag8.xml><?xml version="1.0" encoding="utf-8"?>
<p:tagLst xmlns:p="http://schemas.openxmlformats.org/presentationml/2006/main">
  <p:tag name="KSO_WM_TEMPLATE_CATEGORY" val="custom"/>
  <p:tag name="KSO_WM_TEMPLATE_INDEX" val="20182351"/>
</p:tagLst>
</file>

<file path=ppt/tags/tag80.xml><?xml version="1.0" encoding="utf-8"?>
<p:tagLst xmlns:p="http://schemas.openxmlformats.org/presentationml/2006/main">
  <p:tag name="KSO_WM_TEMPLATE_CATEGORY" val="custom"/>
  <p:tag name="KSO_WM_TEMPLATE_INDEX" val="20182351"/>
</p:tagLst>
</file>

<file path=ppt/tags/tag81.xml><?xml version="1.0" encoding="utf-8"?>
<p:tagLst xmlns:p="http://schemas.openxmlformats.org/presentationml/2006/main">
  <p:tag name="KSO_WM_TEMPLATE_CATEGORY" val="custom"/>
  <p:tag name="KSO_WM_TEMPLATE_INDEX" val="20182351"/>
</p:tagLst>
</file>

<file path=ppt/tags/tag82.xml><?xml version="1.0" encoding="utf-8"?>
<p:tagLst xmlns:p="http://schemas.openxmlformats.org/presentationml/2006/main">
  <p:tag name="KSO_WM_TEMPLATE_CATEGORY" val="custom"/>
  <p:tag name="KSO_WM_TEMPLATE_INDEX" val="20182351"/>
</p:tagLst>
</file>

<file path=ppt/tags/tag83.xml><?xml version="1.0" encoding="utf-8"?>
<p:tagLst xmlns:p="http://schemas.openxmlformats.org/presentationml/2006/main">
  <p:tag name="KSO_WM_TEMPLATE_CATEGORY" val="custom"/>
  <p:tag name="KSO_WM_TEMPLATE_INDEX" val="20182351"/>
</p:tagLst>
</file>

<file path=ppt/tags/tag84.xml><?xml version="1.0" encoding="utf-8"?>
<p:tagLst xmlns:p="http://schemas.openxmlformats.org/presentationml/2006/main">
  <p:tag name="KSO_WM_TEMPLATE_CATEGORY" val="custom"/>
  <p:tag name="KSO_WM_TEMPLATE_INDEX" val="20182351"/>
</p:tagLst>
</file>

<file path=ppt/tags/tag85.xml><?xml version="1.0" encoding="utf-8"?>
<p:tagLst xmlns:p="http://schemas.openxmlformats.org/presentationml/2006/main">
  <p:tag name="KSO_WM_TEMPLATE_CATEGORY" val="custom"/>
  <p:tag name="KSO_WM_TEMPLATE_INDEX" val="20182351"/>
</p:tagLst>
</file>

<file path=ppt/tags/tag86.xml><?xml version="1.0" encoding="utf-8"?>
<p:tagLst xmlns:p="http://schemas.openxmlformats.org/presentationml/2006/main">
  <p:tag name="KSO_WM_TEMPLATE_CATEGORY" val="custom"/>
  <p:tag name="KSO_WM_TEMPLATE_INDEX" val="20182351"/>
</p:tagLst>
</file>

<file path=ppt/tags/tag87.xml><?xml version="1.0" encoding="utf-8"?>
<p:tagLst xmlns:p="http://schemas.openxmlformats.org/presentationml/2006/main">
  <p:tag name="KSO_WM_TEMPLATE_CATEGORY" val="custom"/>
  <p:tag name="KSO_WM_TEMPLATE_INDEX" val="20182351"/>
</p:tagLst>
</file>

<file path=ppt/tags/tag88.xml><?xml version="1.0" encoding="utf-8"?>
<p:tagLst xmlns:p="http://schemas.openxmlformats.org/presentationml/2006/main">
  <p:tag name="KSO_WM_TEMPLATE_CATEGORY" val="custom"/>
  <p:tag name="KSO_WM_TEMPLATE_INDEX" val="20182351"/>
</p:tagLst>
</file>

<file path=ppt/tags/tag89.xml><?xml version="1.0" encoding="utf-8"?>
<p:tagLst xmlns:p="http://schemas.openxmlformats.org/presentationml/2006/main">
  <p:tag name="KSO_WM_TEMPLATE_CATEGORY" val="custom"/>
  <p:tag name="KSO_WM_TEMPLATE_INDEX" val="20182351"/>
</p:tagLst>
</file>

<file path=ppt/tags/tag9.xml><?xml version="1.0" encoding="utf-8"?>
<p:tagLst xmlns:p="http://schemas.openxmlformats.org/presentationml/2006/main">
  <p:tag name="KSO_WM_TEMPLATE_CATEGORY" val="custom"/>
  <p:tag name="KSO_WM_TEMPLATE_INDEX" val="20182351"/>
</p:tagLst>
</file>

<file path=ppt/tags/tag90.xml><?xml version="1.0" encoding="utf-8"?>
<p:tagLst xmlns:p="http://schemas.openxmlformats.org/presentationml/2006/main">
  <p:tag name="KSO_WM_TEMPLATE_CATEGORY" val="custom"/>
  <p:tag name="KSO_WM_TEMPLATE_INDEX" val="20182351"/>
</p:tagLst>
</file>

<file path=ppt/tags/tag91.xml><?xml version="1.0" encoding="utf-8"?>
<p:tagLst xmlns:p="http://schemas.openxmlformats.org/presentationml/2006/main">
  <p:tag name="KSO_WM_TEMPLATE_CATEGORY" val="custom"/>
  <p:tag name="KSO_WM_TEMPLATE_INDEX" val="20182351"/>
</p:tagLst>
</file>

<file path=ppt/tags/tag92.xml><?xml version="1.0" encoding="utf-8"?>
<p:tagLst xmlns:p="http://schemas.openxmlformats.org/presentationml/2006/main">
  <p:tag name="KSO_WM_TEMPLATE_CATEGORY" val="custom"/>
  <p:tag name="KSO_WM_TEMPLATE_INDEX" val="20182351"/>
</p:tagLst>
</file>

<file path=ppt/tags/tag93.xml><?xml version="1.0" encoding="utf-8"?>
<p:tagLst xmlns:p="http://schemas.openxmlformats.org/presentationml/2006/main">
  <p:tag name="KSO_WM_TEMPLATE_CATEGORY" val="custom"/>
  <p:tag name="KSO_WM_TEMPLATE_INDEX" val="20182351"/>
</p:tagLst>
</file>

<file path=ppt/tags/tag94.xml><?xml version="1.0" encoding="utf-8"?>
<p:tagLst xmlns:p="http://schemas.openxmlformats.org/presentationml/2006/main">
  <p:tag name="KSO_WM_TEMPLATE_CATEGORY" val="custom"/>
  <p:tag name="KSO_WM_TEMPLATE_INDEX" val="20182351"/>
</p:tagLst>
</file>

<file path=ppt/tags/tag95.xml><?xml version="1.0" encoding="utf-8"?>
<p:tagLst xmlns:p="http://schemas.openxmlformats.org/presentationml/2006/main">
  <p:tag name="KSO_WM_TEMPLATE_CATEGORY" val="custom"/>
  <p:tag name="KSO_WM_TEMPLATE_INDEX" val="20182351"/>
</p:tagLst>
</file>

<file path=ppt/tags/tag96.xml><?xml version="1.0" encoding="utf-8"?>
<p:tagLst xmlns:p="http://schemas.openxmlformats.org/presentationml/2006/main">
  <p:tag name="KSO_WM_TEMPLATE_CATEGORY" val="custom"/>
  <p:tag name="KSO_WM_TEMPLATE_INDEX" val="20182351"/>
</p:tagLst>
</file>

<file path=ppt/tags/tag97.xml><?xml version="1.0" encoding="utf-8"?>
<p:tagLst xmlns:p="http://schemas.openxmlformats.org/presentationml/2006/main">
  <p:tag name="KSO_WM_TEMPLATE_CATEGORY" val="custom"/>
  <p:tag name="KSO_WM_TEMPLATE_INDEX" val="20182351"/>
</p:tagLst>
</file>

<file path=ppt/tags/tag98.xml><?xml version="1.0" encoding="utf-8"?>
<p:tagLst xmlns:p="http://schemas.openxmlformats.org/presentationml/2006/main">
  <p:tag name="KSO_WM_TEMPLATE_CATEGORY" val="custom"/>
  <p:tag name="KSO_WM_TEMPLATE_INDEX" val="20182351"/>
</p:tagLst>
</file>

<file path=ppt/tags/tag99.xml><?xml version="1.0" encoding="utf-8"?>
<p:tagLst xmlns:p="http://schemas.openxmlformats.org/presentationml/2006/main">
  <p:tag name="KSO_WM_TEMPLATE_CATEGORY" val="custom"/>
  <p:tag name="KSO_WM_TEMPLATE_INDEX" val="20182351"/>
</p:tagLst>
</file>

<file path=ppt/theme/theme1.xml><?xml version="1.0" encoding="utf-8"?>
<a:theme xmlns:a="http://schemas.openxmlformats.org/drawingml/2006/main" name="Office 主题">
  <a:themeElements>
    <a:clrScheme name="自定义 108">
      <a:dk1>
        <a:srgbClr val="000000"/>
      </a:dk1>
      <a:lt1>
        <a:srgbClr val="FFFFFF"/>
      </a:lt1>
      <a:dk2>
        <a:srgbClr val="44546A"/>
      </a:dk2>
      <a:lt2>
        <a:srgbClr val="E7E6E6"/>
      </a:lt2>
      <a:accent1>
        <a:srgbClr val="FFFFF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21815</Words>
  <Application>WPS 演示</Application>
  <PresentationFormat>On-screen Show (4:3)</PresentationFormat>
  <Paragraphs>1542</Paragraphs>
  <Slides>143</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143</vt:i4>
      </vt:variant>
    </vt:vector>
  </HeadingPairs>
  <TitlesOfParts>
    <vt:vector size="158" baseType="lpstr">
      <vt:lpstr>Arial</vt:lpstr>
      <vt:lpstr>宋体</vt:lpstr>
      <vt:lpstr>Wingdings</vt:lpstr>
      <vt:lpstr>Gulim</vt:lpstr>
      <vt:lpstr>微软雅黑</vt:lpstr>
      <vt:lpstr>楷体_GB2312</vt:lpstr>
      <vt:lpstr>华文楷体</vt:lpstr>
      <vt:lpstr>华文中宋</vt:lpstr>
      <vt:lpstr>Arial</vt:lpstr>
      <vt:lpstr>仿宋_GB2312</vt:lpstr>
      <vt:lpstr>仿宋</vt:lpstr>
      <vt:lpstr>黑体</vt:lpstr>
      <vt:lpstr>Times New Roman</vt:lpstr>
      <vt:lpstr>Malgun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2011.5.19炎汝八面山隧道爆炸   </vt:lpstr>
      <vt:lpstr>PowerPoint 演示文稿</vt:lpstr>
      <vt:lpstr>PowerPoint 演示文稿</vt:lpstr>
      <vt:lpstr>    赤石大桥主塔起火9根斜拉索断裂  </vt:lpstr>
      <vt:lpstr> 9根拉绳断裂的桥面一侧下沉两米多 </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2340</cp:revision>
  <dcterms:created xsi:type="dcterms:W3CDTF">2005-04-29T01:14:00Z</dcterms:created>
  <dcterms:modified xsi:type="dcterms:W3CDTF">2020-06-17T16:02:25Z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2052-11.3.0.8775</vt:lpwstr>
  </property>
</Properties>
</file>