
<file path=[Content_Types].xml><?xml version="1.0" encoding="utf-8"?>
<Types xmlns="http://schemas.openxmlformats.org/package/2006/content-types">
  <Default Extension="png" ContentType="image/png"/>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124"/>
  </p:notesMasterIdLst>
  <p:sldIdLst>
    <p:sldId id="256" r:id="rId4"/>
    <p:sldId id="349" r:id="rId5"/>
    <p:sldId id="258" r:id="rId6"/>
    <p:sldId id="475" r:id="rId7"/>
    <p:sldId id="1012" r:id="rId8"/>
    <p:sldId id="1013" r:id="rId9"/>
    <p:sldId id="692" r:id="rId10"/>
    <p:sldId id="695" r:id="rId11"/>
    <p:sldId id="1014" r:id="rId12"/>
    <p:sldId id="1015" r:id="rId13"/>
    <p:sldId id="1016" r:id="rId14"/>
    <p:sldId id="1017" r:id="rId15"/>
    <p:sldId id="409" r:id="rId16"/>
    <p:sldId id="703" r:id="rId17"/>
    <p:sldId id="1018" r:id="rId18"/>
    <p:sldId id="725" r:id="rId19"/>
    <p:sldId id="860" r:id="rId20"/>
    <p:sldId id="1133" r:id="rId21"/>
    <p:sldId id="1134" r:id="rId22"/>
    <p:sldId id="1135" r:id="rId23"/>
    <p:sldId id="1136" r:id="rId24"/>
    <p:sldId id="1137" r:id="rId25"/>
    <p:sldId id="1138" r:id="rId26"/>
    <p:sldId id="1139" r:id="rId27"/>
    <p:sldId id="1141" r:id="rId28"/>
    <p:sldId id="1140" r:id="rId29"/>
    <p:sldId id="1142" r:id="rId30"/>
    <p:sldId id="1145" r:id="rId31"/>
    <p:sldId id="1146" r:id="rId32"/>
    <p:sldId id="1147" r:id="rId33"/>
    <p:sldId id="1255" r:id="rId34"/>
    <p:sldId id="1256" r:id="rId35"/>
    <p:sldId id="1258" r:id="rId36"/>
    <p:sldId id="1259" r:id="rId37"/>
    <p:sldId id="1257" r:id="rId38"/>
    <p:sldId id="1261" r:id="rId39"/>
    <p:sldId id="1262" r:id="rId40"/>
    <p:sldId id="1263" r:id="rId41"/>
    <p:sldId id="1264" r:id="rId42"/>
    <p:sldId id="1265" r:id="rId43"/>
    <p:sldId id="1260" r:id="rId44"/>
    <p:sldId id="1266" r:id="rId45"/>
    <p:sldId id="1267" r:id="rId46"/>
    <p:sldId id="1268" r:id="rId47"/>
    <p:sldId id="1269" r:id="rId48"/>
    <p:sldId id="1270" r:id="rId49"/>
    <p:sldId id="1271" r:id="rId50"/>
    <p:sldId id="1272" r:id="rId51"/>
    <p:sldId id="1273" r:id="rId52"/>
    <p:sldId id="1274" r:id="rId53"/>
    <p:sldId id="1275" r:id="rId54"/>
    <p:sldId id="1276" r:id="rId55"/>
    <p:sldId id="744" r:id="rId56"/>
    <p:sldId id="885" r:id="rId57"/>
    <p:sldId id="1277" r:id="rId58"/>
    <p:sldId id="1278" r:id="rId59"/>
    <p:sldId id="1367" r:id="rId60"/>
    <p:sldId id="886" r:id="rId61"/>
    <p:sldId id="1365" r:id="rId62"/>
    <p:sldId id="1368" r:id="rId63"/>
    <p:sldId id="1369" r:id="rId64"/>
    <p:sldId id="1370" r:id="rId65"/>
    <p:sldId id="1371" r:id="rId66"/>
    <p:sldId id="1372" r:id="rId67"/>
    <p:sldId id="1373" r:id="rId68"/>
    <p:sldId id="1374" r:id="rId69"/>
    <p:sldId id="1375" r:id="rId70"/>
    <p:sldId id="1376" r:id="rId71"/>
    <p:sldId id="1377" r:id="rId72"/>
    <p:sldId id="770" r:id="rId73"/>
    <p:sldId id="904" r:id="rId74"/>
    <p:sldId id="1378" r:id="rId75"/>
    <p:sldId id="1379" r:id="rId76"/>
    <p:sldId id="1447" r:id="rId77"/>
    <p:sldId id="1448" r:id="rId78"/>
    <p:sldId id="1449" r:id="rId79"/>
    <p:sldId id="1450" r:id="rId80"/>
    <p:sldId id="1451" r:id="rId81"/>
    <p:sldId id="791" r:id="rId82"/>
    <p:sldId id="926" r:id="rId83"/>
    <p:sldId id="1453" r:id="rId84"/>
    <p:sldId id="1454" r:id="rId85"/>
    <p:sldId id="1455" r:id="rId86"/>
    <p:sldId id="1456" r:id="rId87"/>
    <p:sldId id="1457" r:id="rId88"/>
    <p:sldId id="1458" r:id="rId89"/>
    <p:sldId id="1459" r:id="rId90"/>
    <p:sldId id="1460" r:id="rId91"/>
    <p:sldId id="1461" r:id="rId92"/>
    <p:sldId id="1462" r:id="rId93"/>
    <p:sldId id="1463" r:id="rId94"/>
    <p:sldId id="1464" r:id="rId95"/>
    <p:sldId id="1465" r:id="rId96"/>
    <p:sldId id="1466" r:id="rId97"/>
    <p:sldId id="1467" r:id="rId98"/>
    <p:sldId id="1468" r:id="rId99"/>
    <p:sldId id="1469" r:id="rId100"/>
    <p:sldId id="1470" r:id="rId101"/>
    <p:sldId id="1471" r:id="rId102"/>
    <p:sldId id="1472" r:id="rId103"/>
    <p:sldId id="1473" r:id="rId104"/>
    <p:sldId id="1474" r:id="rId105"/>
    <p:sldId id="1475" r:id="rId106"/>
    <p:sldId id="1476" r:id="rId107"/>
    <p:sldId id="1477" r:id="rId108"/>
    <p:sldId id="1478" r:id="rId109"/>
    <p:sldId id="1479" r:id="rId110"/>
    <p:sldId id="1480" r:id="rId111"/>
    <p:sldId id="1481" r:id="rId112"/>
    <p:sldId id="1482" r:id="rId113"/>
    <p:sldId id="1483" r:id="rId114"/>
    <p:sldId id="1484" r:id="rId115"/>
    <p:sldId id="1485" r:id="rId116"/>
    <p:sldId id="1486" r:id="rId117"/>
    <p:sldId id="1487" r:id="rId118"/>
    <p:sldId id="1488" r:id="rId119"/>
    <p:sldId id="1489" r:id="rId120"/>
    <p:sldId id="1490" r:id="rId121"/>
    <p:sldId id="1491" r:id="rId122"/>
    <p:sldId id="328" r:id="rId123"/>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23" initials="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D4F3FA"/>
    <a:srgbClr val="239D51"/>
    <a:srgbClr val="FFFF66"/>
    <a:srgbClr val="FF00FF"/>
    <a:srgbClr val="FF0000"/>
    <a:srgbClr val="262626"/>
    <a:srgbClr val="0070C0"/>
    <a:srgbClr val="9F9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4643"/>
    <p:restoredTop sz="94660"/>
  </p:normalViewPr>
  <p:slideViewPr>
    <p:cSldViewPr snapToObjects="1" showGuides="1">
      <p:cViewPr>
        <p:scale>
          <a:sx n="100" d="100"/>
          <a:sy n="100" d="100"/>
        </p:scale>
        <p:origin x="-942" y="216"/>
      </p:cViewPr>
      <p:guideLst>
        <p:guide orient="horz" pos="220"/>
        <p:guide orient="horz" pos="4121"/>
        <p:guide pos="5318"/>
        <p:guide pos="595"/>
      </p:guideLst>
    </p:cSldViewPr>
  </p:slideViewPr>
  <p:notesTextViewPr>
    <p:cViewPr>
      <p:scale>
        <a:sx n="1" d="1"/>
        <a:sy n="1" d="1"/>
      </p:scale>
      <p:origin x="0" y="0"/>
    </p:cViewPr>
  </p:notesTextViewPr>
  <p:sorterViewPr showFormatting="0">
    <p:cViewPr>
      <p:scale>
        <a:sx n="125" d="100"/>
        <a:sy n="125" d="100"/>
      </p:scale>
      <p:origin x="0" y="0"/>
    </p:cViewPr>
  </p:sorterViewPr>
  <p:gridSpacing cx="71999" cy="71999"/>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8" Type="http://schemas.openxmlformats.org/officeDocument/2006/relationships/commentAuthors" Target="commentAuthors.xml"/><Relationship Id="rId127" Type="http://schemas.openxmlformats.org/officeDocument/2006/relationships/tableStyles" Target="tableStyles.xml"/><Relationship Id="rId126" Type="http://schemas.openxmlformats.org/officeDocument/2006/relationships/viewProps" Target="viewProps.xml"/><Relationship Id="rId125" Type="http://schemas.openxmlformats.org/officeDocument/2006/relationships/presProps" Target="presProps.xml"/><Relationship Id="rId124" Type="http://schemas.openxmlformats.org/officeDocument/2006/relationships/notesMaster" Target="notesMasters/notesMaster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spcBef>
                <a:spcPts val="0"/>
              </a:spcBef>
              <a:spcAft>
                <a:spcPts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p>
            <a:pPr lvl="0" algn="r" fontAlgn="base"/>
            <a:fld id="{9A0DB2DC-4C9A-4742-B13C-FB6460FD3503}" type="slidenum">
              <a:rPr lang="zh-CN" altLang="en-US" sz="1200" strike="noStrike" noProof="1" dirty="0">
                <a:latin typeface="Calibri" panose="020F0502020204030204" pitchFamily="34" charset="0"/>
                <a:ea typeface="宋体" panose="02010600030101010101" pitchFamily="2" charset="-122"/>
                <a:cs typeface="+mn-ea"/>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pPr fontAlgn="auto"/>
            <a:r>
              <a:rPr lang="zh-CN" altLang="en-US" strike="noStrike" noProof="1" smtClean="0"/>
              <a:t>单击此处编辑母版标题样式</a:t>
            </a:r>
            <a:endParaRPr lang="en-US" strike="noStrike" noProof="1"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en-US" strike="noStrike" noProof="1" dirty="0"/>
          </a:p>
        </p:txBody>
      </p:sp>
      <p:sp>
        <p:nvSpPr>
          <p:cNvPr id="4" name="日期占位符 3"/>
          <p:cNvSpPr>
            <a:spLocks noGrp="1"/>
          </p:cNvSpPr>
          <p:nvPr>
            <p:ph type="dt" sz="half" idx="10"/>
          </p:nvPr>
        </p:nvSpPr>
        <p:spPr/>
        <p:txBody>
          <a:bodyPr/>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pPr fontAlgn="auto"/>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4" name="日期占位符 3"/>
          <p:cNvSpPr>
            <a:spLocks noGrp="1"/>
          </p:cNvSpPr>
          <p:nvPr>
            <p:ph type="dt" sz="half" idx="10"/>
          </p:nvPr>
        </p:nvSpPr>
        <p:spPr/>
        <p:txBody>
          <a:bodyPr/>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p:txBody>
          <a:bodyPr/>
          <a:lstStyle/>
          <a:p>
            <a:pPr fontAlgn="auto"/>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5F5F5"/>
        </a:solidFill>
        <a:effectLst/>
      </p:bgPr>
    </p:bg>
    <p:spTree>
      <p:nvGrpSpPr>
        <p:cNvPr id="1" name=""/>
        <p:cNvGrpSpPr/>
        <p:nvPr/>
      </p:nvGrpSpPr>
      <p:grpSpPr>
        <a:xfrm>
          <a:off x="0" y="0"/>
          <a:ext cx="0" cy="0"/>
          <a:chOff x="0" y="0"/>
          <a:chExt cx="0" cy="0"/>
        </a:xfrm>
      </p:grpSpPr>
      <p:sp>
        <p:nvSpPr>
          <p:cNvPr id="22" name="标题 2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27" name="内容占位符 26"/>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13" name="日期占位符 24"/>
          <p:cNvSpPr>
            <a:spLocks noGrp="1"/>
          </p:cNvSpPr>
          <p:nvPr>
            <p:ph type="dt" sz="half" idx="2"/>
          </p:nvPr>
        </p:nvSpPr>
        <p:spPr>
          <a:xfrm>
            <a:off x="6477000" y="76200"/>
            <a:ext cx="2514600" cy="2889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38B6D98-4E66-49B7-9D08-DD3DB589FB25}" type="datetimeFigureOut">
              <a:rPr kumimoji="0" lang="zh-CN" alt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4" name="页脚占位符 18"/>
          <p:cNvSpPr>
            <a:spLocks noGrp="1"/>
          </p:cNvSpPr>
          <p:nvPr>
            <p:ph type="ftr" sz="quarter" idx="3"/>
          </p:nvPr>
        </p:nvSpPr>
        <p:spPr>
          <a:xfrm>
            <a:off x="3581400" y="76200"/>
            <a:ext cx="2895600" cy="2889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灯片编号占位符 15"/>
          <p:cNvSpPr>
            <a:spLocks noGrp="1"/>
          </p:cNvSpPr>
          <p:nvPr>
            <p:ph type="sldNum" sz="quarter" idx="4"/>
          </p:nvPr>
        </p:nvSpPr>
        <p:spPr>
          <a:xfrm>
            <a:off x="8229600" y="6473825"/>
            <a:ext cx="758825" cy="247650"/>
          </a:xfrm>
          <a:prstGeom prst="rect">
            <a:avLst/>
          </a:prstGeom>
        </p:spPr>
        <p:txBody>
          <a:bodyPr vert="horz" lIns="91440" tIns="45720" rIns="91440" bIns="4572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pPr fontAlgn="auto"/>
            <a:r>
              <a:rPr lang="zh-CN" altLang="en-US" strike="noStrike" noProof="1" smtClean="0"/>
              <a:t>单击此处编辑母版标题样式</a:t>
            </a:r>
            <a:endParaRPr lang="en-US" strike="noStrike" noProof="1"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en-US" strike="noStrike" noProof="1" dirty="0"/>
          </a:p>
        </p:txBody>
      </p:sp>
      <p:sp>
        <p:nvSpPr>
          <p:cNvPr id="4" name="日期占位符 3"/>
          <p:cNvSpPr>
            <a:spLocks noGrp="1"/>
          </p:cNvSpPr>
          <p:nvPr>
            <p:ph type="dt" sz="half" idx="10"/>
          </p:nvPr>
        </p:nvSpPr>
        <p:spPr/>
        <p:txBody>
          <a:bodyPr/>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pPr fontAlgn="auto"/>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zh-CN" altLang="en-US" strike="noStrike" noProof="1" smtClean="0"/>
              <a:t>单击此处编辑母版标题样式</a:t>
            </a:r>
            <a:endParaRPr lang="en-US" strike="noStrike" noProof="1" dirty="0"/>
          </a:p>
        </p:txBody>
      </p:sp>
      <p:sp>
        <p:nvSpPr>
          <p:cNvPr id="3" name="Content Placeholder 2"/>
          <p:cNvSpPr>
            <a:spLocks noGrp="1"/>
          </p:cNvSpPr>
          <p:nvPr>
            <p:ph sz="half" idx="1"/>
          </p:nvPr>
        </p:nvSpPr>
        <p:spPr>
          <a:xfrm>
            <a:off x="628650" y="1825625"/>
            <a:ext cx="38862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4" name="Content Placeholder 3"/>
          <p:cNvSpPr>
            <a:spLocks noGrp="1"/>
          </p:cNvSpPr>
          <p:nvPr>
            <p:ph sz="half" idx="2"/>
          </p:nvPr>
        </p:nvSpPr>
        <p:spPr>
          <a:xfrm>
            <a:off x="4629150" y="1825625"/>
            <a:ext cx="38862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5" name="日期占位符 4"/>
          <p:cNvSpPr>
            <a:spLocks noGrp="1"/>
          </p:cNvSpPr>
          <p:nvPr>
            <p:ph type="dt" sz="half" idx="10"/>
          </p:nvPr>
        </p:nvSpPr>
        <p:spPr/>
        <p:txBody>
          <a:bodyPr/>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pPr fontAlgn="auto"/>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4" name="Content Placeholder 3"/>
          <p:cNvSpPr>
            <a:spLocks noGrp="1"/>
          </p:cNvSpPr>
          <p:nvPr>
            <p:ph sz="half" idx="2"/>
          </p:nvPr>
        </p:nvSpPr>
        <p:spPr>
          <a:xfrm>
            <a:off x="629842" y="2505075"/>
            <a:ext cx="3868340" cy="368458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6" name="Content Placeholder 5"/>
          <p:cNvSpPr>
            <a:spLocks noGrp="1"/>
          </p:cNvSpPr>
          <p:nvPr>
            <p:ph sz="quarter" idx="4"/>
          </p:nvPr>
        </p:nvSpPr>
        <p:spPr>
          <a:xfrm>
            <a:off x="4629150" y="2505075"/>
            <a:ext cx="3887391" cy="368458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7" name="日期占位符 6"/>
          <p:cNvSpPr>
            <a:spLocks noGrp="1"/>
          </p:cNvSpPr>
          <p:nvPr>
            <p:ph type="dt" sz="half" idx="10"/>
          </p:nvPr>
        </p:nvSpPr>
        <p:spPr/>
        <p:txBody>
          <a:bodyPr/>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zh-CN" altLang="en-US" strike="noStrike" noProof="1" smtClean="0"/>
              <a:t>单击此处编辑母版标题样式</a:t>
            </a:r>
            <a:endParaRPr lang="en-US" strike="noStrike" noProof="1" dirty="0"/>
          </a:p>
        </p:txBody>
      </p:sp>
      <p:sp>
        <p:nvSpPr>
          <p:cNvPr id="3" name="日期占位符 2"/>
          <p:cNvSpPr>
            <a:spLocks noGrp="1"/>
          </p:cNvSpPr>
          <p:nvPr>
            <p:ph type="dt" sz="half" idx="10"/>
          </p:nvPr>
        </p:nvSpPr>
        <p:spPr/>
        <p:txBody>
          <a:bodyPr/>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pPr fontAlgn="auto"/>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pPr fontAlgn="auto"/>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pPr fontAlgn="auto"/>
            <a:r>
              <a:rPr lang="zh-CN" altLang="en-US" strike="noStrike" noProof="1" smtClean="0"/>
              <a:t>单击此处编辑母版标题样式</a:t>
            </a:r>
            <a:endParaRPr lang="en-US" strike="noStrike" noProof="1" dirty="0"/>
          </a:p>
        </p:txBody>
      </p:sp>
      <p:sp>
        <p:nvSpPr>
          <p:cNvPr id="3" name="Picture Placeholder 2"/>
          <p:cNvSpPr>
            <a:spLocks noGrp="1" noChangeAspect="1"/>
          </p:cNvSpPr>
          <p:nvPr>
            <p:ph type="pic" idx="1"/>
          </p:nvPr>
        </p:nvSpPr>
        <p:spPr>
          <a:xfrm>
            <a:off x="3887391" y="987426"/>
            <a:ext cx="4629150" cy="4873625"/>
          </a:xfrm>
        </p:spPr>
        <p:txBody>
          <a:bodyPr vert="horz" lIns="91440" tIns="45720" rIns="91440" bIns="45720" rtlCol="0"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4" name="日期占位符 3"/>
          <p:cNvSpPr>
            <a:spLocks noGrp="1"/>
          </p:cNvSpPr>
          <p:nvPr>
            <p:ph type="dt" sz="half" idx="10"/>
          </p:nvPr>
        </p:nvSpPr>
        <p:spPr/>
        <p:txBody>
          <a:bodyPr/>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pPr fontAlgn="auto"/>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4" name="日期占位符 3"/>
          <p:cNvSpPr>
            <a:spLocks noGrp="1"/>
          </p:cNvSpPr>
          <p:nvPr>
            <p:ph type="dt" sz="half" idx="10"/>
          </p:nvPr>
        </p:nvSpPr>
        <p:spPr/>
        <p:txBody>
          <a:bodyPr/>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p:txBody>
          <a:bodyPr/>
          <a:lstStyle/>
          <a:p>
            <a:pPr fontAlgn="auto"/>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5F5F5"/>
        </a:solidFill>
        <a:effectLst/>
      </p:bgPr>
    </p:bg>
    <p:spTree>
      <p:nvGrpSpPr>
        <p:cNvPr id="1" name=""/>
        <p:cNvGrpSpPr/>
        <p:nvPr/>
      </p:nvGrpSpPr>
      <p:grpSpPr>
        <a:xfrm>
          <a:off x="0" y="0"/>
          <a:ext cx="0" cy="0"/>
          <a:chOff x="0" y="0"/>
          <a:chExt cx="0" cy="0"/>
        </a:xfrm>
      </p:grpSpPr>
      <p:sp>
        <p:nvSpPr>
          <p:cNvPr id="22" name="标题 2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27" name="内容占位符 26"/>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13" name="日期占位符 24"/>
          <p:cNvSpPr>
            <a:spLocks noGrp="1"/>
          </p:cNvSpPr>
          <p:nvPr>
            <p:ph type="dt" sz="half" idx="2"/>
          </p:nvPr>
        </p:nvSpPr>
        <p:spPr>
          <a:xfrm>
            <a:off x="6477000" y="76200"/>
            <a:ext cx="2514600" cy="2889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38B6D98-4E66-49B7-9D08-DD3DB589FB25}" type="datetimeFigureOut">
              <a:rPr kumimoji="0" lang="zh-CN" alt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4" name="页脚占位符 18"/>
          <p:cNvSpPr>
            <a:spLocks noGrp="1"/>
          </p:cNvSpPr>
          <p:nvPr>
            <p:ph type="ftr" sz="quarter" idx="3"/>
          </p:nvPr>
        </p:nvSpPr>
        <p:spPr>
          <a:xfrm>
            <a:off x="3581400" y="76200"/>
            <a:ext cx="2895600" cy="2889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灯片编号占位符 15"/>
          <p:cNvSpPr>
            <a:spLocks noGrp="1"/>
          </p:cNvSpPr>
          <p:nvPr>
            <p:ph type="sldNum" sz="quarter" idx="4"/>
          </p:nvPr>
        </p:nvSpPr>
        <p:spPr>
          <a:xfrm>
            <a:off x="8229600" y="6473825"/>
            <a:ext cx="758825" cy="247650"/>
          </a:xfrm>
          <a:prstGeom prst="rect">
            <a:avLst/>
          </a:prstGeom>
        </p:spPr>
        <p:txBody>
          <a:bodyPr vert="horz" lIns="91440" tIns="45720" rIns="91440" bIns="4572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zh-CN" altLang="en-US" strike="noStrike" noProof="1" smtClean="0"/>
              <a:t>单击此处编辑母版标题样式</a:t>
            </a:r>
            <a:endParaRPr lang="en-US" strike="noStrike" noProof="1" dirty="0"/>
          </a:p>
        </p:txBody>
      </p:sp>
      <p:sp>
        <p:nvSpPr>
          <p:cNvPr id="3" name="Content Placeholder 2"/>
          <p:cNvSpPr>
            <a:spLocks noGrp="1"/>
          </p:cNvSpPr>
          <p:nvPr>
            <p:ph sz="half" idx="1"/>
          </p:nvPr>
        </p:nvSpPr>
        <p:spPr>
          <a:xfrm>
            <a:off x="628650" y="1825625"/>
            <a:ext cx="38862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4" name="Content Placeholder 3"/>
          <p:cNvSpPr>
            <a:spLocks noGrp="1"/>
          </p:cNvSpPr>
          <p:nvPr>
            <p:ph sz="half" idx="2"/>
          </p:nvPr>
        </p:nvSpPr>
        <p:spPr>
          <a:xfrm>
            <a:off x="4629150" y="1825625"/>
            <a:ext cx="38862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5" name="日期占位符 4"/>
          <p:cNvSpPr>
            <a:spLocks noGrp="1"/>
          </p:cNvSpPr>
          <p:nvPr>
            <p:ph type="dt" sz="half" idx="10"/>
          </p:nvPr>
        </p:nvSpPr>
        <p:spPr/>
        <p:txBody>
          <a:bodyPr/>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pPr fontAlgn="auto"/>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4" name="Content Placeholder 3"/>
          <p:cNvSpPr>
            <a:spLocks noGrp="1"/>
          </p:cNvSpPr>
          <p:nvPr>
            <p:ph sz="half" idx="2"/>
          </p:nvPr>
        </p:nvSpPr>
        <p:spPr>
          <a:xfrm>
            <a:off x="629842" y="2505075"/>
            <a:ext cx="3868340" cy="368458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6" name="Content Placeholder 5"/>
          <p:cNvSpPr>
            <a:spLocks noGrp="1"/>
          </p:cNvSpPr>
          <p:nvPr>
            <p:ph sz="quarter" idx="4"/>
          </p:nvPr>
        </p:nvSpPr>
        <p:spPr>
          <a:xfrm>
            <a:off x="4629150" y="2505075"/>
            <a:ext cx="3887391" cy="368458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7" name="日期占位符 6"/>
          <p:cNvSpPr>
            <a:spLocks noGrp="1"/>
          </p:cNvSpPr>
          <p:nvPr>
            <p:ph type="dt" sz="half" idx="10"/>
          </p:nvPr>
        </p:nvSpPr>
        <p:spPr/>
        <p:txBody>
          <a:bodyPr/>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zh-CN" altLang="en-US" strike="noStrike" noProof="1" smtClean="0"/>
              <a:t>单击此处编辑母版标题样式</a:t>
            </a:r>
            <a:endParaRPr lang="en-US" strike="noStrike" noProof="1" dirty="0"/>
          </a:p>
        </p:txBody>
      </p:sp>
      <p:sp>
        <p:nvSpPr>
          <p:cNvPr id="3" name="日期占位符 2"/>
          <p:cNvSpPr>
            <a:spLocks noGrp="1"/>
          </p:cNvSpPr>
          <p:nvPr>
            <p:ph type="dt" sz="half" idx="10"/>
          </p:nvPr>
        </p:nvSpPr>
        <p:spPr/>
        <p:txBody>
          <a:bodyPr/>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pPr fontAlgn="auto"/>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pPr fontAlgn="auto"/>
            <a:r>
              <a:rPr lang="zh-CN" altLang="en-US" strike="noStrike" noProof="1" smtClean="0"/>
              <a:t>单击此处编辑母版标题样式</a:t>
            </a:r>
            <a:endParaRPr lang="en-US" strike="noStrike" noProof="1" dirty="0"/>
          </a:p>
        </p:txBody>
      </p:sp>
      <p:sp>
        <p:nvSpPr>
          <p:cNvPr id="3" name="Picture Placeholder 2"/>
          <p:cNvSpPr>
            <a:spLocks noGrp="1" noChangeAspect="1"/>
          </p:cNvSpPr>
          <p:nvPr>
            <p:ph type="pic" idx="1"/>
          </p:nvPr>
        </p:nvSpPr>
        <p:spPr>
          <a:xfrm>
            <a:off x="3887391" y="987426"/>
            <a:ext cx="4629150" cy="4873625"/>
          </a:xfrm>
        </p:spPr>
        <p:txBody>
          <a:bodyPr vert="horz" lIns="91440" tIns="45720" rIns="91440" bIns="45720" rtlCol="0"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4" name="日期占位符 3"/>
          <p:cNvSpPr>
            <a:spLocks noGrp="1"/>
          </p:cNvSpPr>
          <p:nvPr>
            <p:ph type="dt" sz="half" idx="10"/>
          </p:nvPr>
        </p:nvSpPr>
        <p:spPr/>
        <p:txBody>
          <a:bodyPr/>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4" Type="http://schemas.openxmlformats.org/officeDocument/2006/relationships/theme" Target="../theme/theme2.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p:sp>
        <p:nvSpPr>
          <p:cNvPr id="1026" name="Title Placeholder 1"/>
          <p:cNvSpPr>
            <a:spLocks noGrp="1"/>
          </p:cNvSpPr>
          <p:nvPr>
            <p:ph type="title"/>
          </p:nvPr>
        </p:nvSpPr>
        <p:spPr>
          <a:xfrm>
            <a:off x="628650" y="365125"/>
            <a:ext cx="7886700" cy="1325563"/>
          </a:xfrm>
          <a:prstGeom prst="rect">
            <a:avLst/>
          </a:prstGeom>
          <a:noFill/>
          <a:ln w="9525">
            <a:noFill/>
          </a:ln>
        </p:spPr>
        <p:txBody>
          <a:bodyPr anchor="ctr" anchorCtr="0"/>
          <a:p>
            <a:pPr lvl="0"/>
            <a:r>
              <a:rPr lang="zh-CN" altLang="en-US" dirty="0"/>
              <a:t>单击此处编辑母版标题样式</a:t>
            </a:r>
            <a:endParaRPr lang="en-US" altLang="zh-CN" dirty="0"/>
          </a:p>
        </p:txBody>
      </p:sp>
      <p:sp>
        <p:nvSpPr>
          <p:cNvPr id="1027" name="Text Placeholder 2"/>
          <p:cNvSpPr>
            <a:spLocks noGrp="1"/>
          </p:cNvSpPr>
          <p:nvPr>
            <p:ph type="body"/>
          </p:nvPr>
        </p:nvSpPr>
        <p:spPr>
          <a:xfrm>
            <a:off x="628650" y="1825625"/>
            <a:ext cx="78867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random/>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p:sp>
        <p:nvSpPr>
          <p:cNvPr id="1026" name="Title Placeholder 1"/>
          <p:cNvSpPr>
            <a:spLocks noGrp="1"/>
          </p:cNvSpPr>
          <p:nvPr>
            <p:ph type="title"/>
          </p:nvPr>
        </p:nvSpPr>
        <p:spPr>
          <a:xfrm>
            <a:off x="628650" y="365125"/>
            <a:ext cx="7886700" cy="1325563"/>
          </a:xfrm>
          <a:prstGeom prst="rect">
            <a:avLst/>
          </a:prstGeom>
          <a:noFill/>
          <a:ln w="9525">
            <a:noFill/>
          </a:ln>
        </p:spPr>
        <p:txBody>
          <a:bodyPr anchor="ctr" anchorCtr="0"/>
          <a:p>
            <a:pPr lvl="0"/>
            <a:r>
              <a:rPr lang="zh-CN" altLang="en-US" dirty="0"/>
              <a:t>单击此处编辑母版标题样式</a:t>
            </a:r>
            <a:endParaRPr lang="en-US" altLang="zh-CN" dirty="0"/>
          </a:p>
        </p:txBody>
      </p:sp>
      <p:sp>
        <p:nvSpPr>
          <p:cNvPr id="1027" name="Text Placeholder 2"/>
          <p:cNvSpPr>
            <a:spLocks noGrp="1"/>
          </p:cNvSpPr>
          <p:nvPr>
            <p:ph type="body"/>
          </p:nvPr>
        </p:nvSpPr>
        <p:spPr>
          <a:xfrm>
            <a:off x="628650" y="1825625"/>
            <a:ext cx="78867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spcBef>
                <a:spcPts val="0"/>
              </a:spcBef>
              <a:spcAft>
                <a:spcPts val="0"/>
              </a:spcAft>
              <a:buClrTx/>
              <a:buSzTx/>
              <a:buFontTx/>
              <a:buNone/>
              <a:defRPr/>
            </a:pPr>
            <a:fld id="{281D302F-5E2D-4FF9-A986-02603DCE6FDA}"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二十一冶建设集团有限公司</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p>
            <a:pPr lvl="0" algn="r" fontAlgn="base"/>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random/>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jpeg"/></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jpe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3.png"/><Relationship Id="rId1" Type="http://schemas.openxmlformats.org/officeDocument/2006/relationships/image" Target="../media/image5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3.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wmf"/><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tags" Target="../tags/tag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image" Target="NULL" TargetMode="External"/><Relationship Id="rId1" Type="http://schemas.openxmlformats.org/officeDocument/2006/relationships/image" Target="../media/image2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NULL" TargetMode="External"/><Relationship Id="rId1" Type="http://schemas.openxmlformats.org/officeDocument/2006/relationships/image" Target="../media/image34.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NULL" TargetMode="External"/><Relationship Id="rId1" Type="http://schemas.openxmlformats.org/officeDocument/2006/relationships/image" Target="../media/image36.jpe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2"/>
          <p:cNvGrpSpPr/>
          <p:nvPr/>
        </p:nvGrpSpPr>
        <p:grpSpPr>
          <a:xfrm>
            <a:off x="7945438" y="2089150"/>
            <a:ext cx="1198562" cy="1362075"/>
            <a:chOff x="8564451" y="2716812"/>
            <a:chExt cx="579549" cy="1361673"/>
          </a:xfrm>
        </p:grpSpPr>
        <p:sp>
          <p:nvSpPr>
            <p:cNvPr id="12" name="矩形 11"/>
            <p:cNvSpPr/>
            <p:nvPr/>
          </p:nvSpPr>
          <p:spPr>
            <a:xfrm>
              <a:off x="8564451" y="2716812"/>
              <a:ext cx="579549" cy="993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矩形 30"/>
            <p:cNvSpPr/>
            <p:nvPr/>
          </p:nvSpPr>
          <p:spPr>
            <a:xfrm>
              <a:off x="8564451" y="3805061"/>
              <a:ext cx="579549" cy="2734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 name="组合 1"/>
          <p:cNvGrpSpPr/>
          <p:nvPr/>
        </p:nvGrpSpPr>
        <p:grpSpPr>
          <a:xfrm>
            <a:off x="1588" y="2089150"/>
            <a:ext cx="7518400" cy="1400175"/>
            <a:chOff x="0" y="2716812"/>
            <a:chExt cx="5991142" cy="1399599"/>
          </a:xfrm>
        </p:grpSpPr>
        <p:sp>
          <p:nvSpPr>
            <p:cNvPr id="30" name="矩形 29"/>
            <p:cNvSpPr/>
            <p:nvPr/>
          </p:nvSpPr>
          <p:spPr>
            <a:xfrm>
              <a:off x="0" y="3805061"/>
              <a:ext cx="5991141" cy="2734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0" y="2716812"/>
              <a:ext cx="5991142" cy="993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64" name="文本框 6"/>
            <p:cNvSpPr txBox="1"/>
            <p:nvPr/>
          </p:nvSpPr>
          <p:spPr>
            <a:xfrm>
              <a:off x="1625528" y="2861616"/>
              <a:ext cx="4365614" cy="783268"/>
            </a:xfrm>
            <a:prstGeom prst="rect">
              <a:avLst/>
            </a:prstGeom>
            <a:noFill/>
            <a:ln w="9525">
              <a:noFill/>
              <a:miter/>
            </a:ln>
          </p:spPr>
          <p:txBody>
            <a:bodyPr wrap="square">
              <a:spAutoFit/>
            </a:bodyPr>
            <a:p>
              <a:pPr marR="0" algn="r" defTabSz="914400">
                <a:lnSpc>
                  <a:spcPct val="125000"/>
                </a:lnSpc>
              </a:pPr>
              <a:r>
                <a:rPr lang="zh-CN" altLang="en-US" sz="3600" noProof="1" dirty="0">
                  <a:effectLst>
                    <a:outerShdw blurRad="38100" dist="25400" dir="5400000" algn="ctr" rotWithShape="0">
                      <a:srgbClr val="6E747A">
                        <a:alpha val="43000"/>
                      </a:srgbClr>
                    </a:outerShdw>
                  </a:effectLst>
                  <a:latin typeface="+mj-lt"/>
                  <a:ea typeface="+mj-ea"/>
                  <a:cs typeface="+mj-cs"/>
                  <a:sym typeface="+mn-ea"/>
                </a:rPr>
                <a:t>建筑焊工与切割工</a:t>
              </a:r>
              <a:endParaRPr kumimoji="0" lang="zh-CN" altLang="en-US" sz="3600" b="1" kern="1200" cap="none" spc="0" normalizeH="0" baseline="0" noProof="1" dirty="0">
                <a:effectLst>
                  <a:outerShdw blurRad="38100" dist="25400" dir="5400000" algn="ctr" rotWithShape="0">
                    <a:srgbClr val="6E747A">
                      <a:alpha val="43000"/>
                    </a:srgbClr>
                  </a:outerShdw>
                </a:effectLst>
                <a:latin typeface="+mj-lt"/>
                <a:ea typeface="+mj-ea"/>
                <a:cs typeface="+mj-cs"/>
                <a:sym typeface="+mn-ea"/>
              </a:endParaRPr>
            </a:p>
          </p:txBody>
        </p:sp>
        <p:sp>
          <p:nvSpPr>
            <p:cNvPr id="4104" name="文本框 32"/>
            <p:cNvSpPr txBox="1"/>
            <p:nvPr/>
          </p:nvSpPr>
          <p:spPr>
            <a:xfrm>
              <a:off x="3247352" y="3720144"/>
              <a:ext cx="2743788" cy="396267"/>
            </a:xfrm>
            <a:prstGeom prst="rect">
              <a:avLst/>
            </a:prstGeom>
            <a:noFill/>
            <a:ln w="9525">
              <a:noFill/>
            </a:ln>
          </p:spPr>
          <p:txBody>
            <a:bodyPr anchor="t" anchorCtr="0">
              <a:spAutoFit/>
            </a:bodyPr>
            <a:p>
              <a:pPr algn="r">
                <a:lnSpc>
                  <a:spcPct val="125000"/>
                </a:lnSpc>
              </a:pPr>
              <a:r>
                <a:rPr lang="en-US" altLang="zh-CN" sz="1600">
                  <a:solidFill>
                    <a:schemeClr val="bg1"/>
                  </a:solidFill>
                  <a:latin typeface="Times New Roman" panose="02020603050405020304" pitchFamily="18" charset="0"/>
                  <a:ea typeface="宋体" panose="02010600030101010101" pitchFamily="2" charset="-122"/>
                </a:rPr>
                <a:t> </a:t>
              </a:r>
              <a:endParaRPr lang="zh-CN" altLang="en-US" sz="1600" dirty="0">
                <a:solidFill>
                  <a:schemeClr val="bg1"/>
                </a:solidFill>
                <a:latin typeface="Times New Roman" panose="02020603050405020304" pitchFamily="18" charset="0"/>
                <a:ea typeface="微软雅黑" panose="020B0503020204020204" pitchFamily="34" charset="-122"/>
              </a:endParaRPr>
            </a:p>
          </p:txBody>
        </p:sp>
      </p:grpSp>
      <p:grpSp>
        <p:nvGrpSpPr>
          <p:cNvPr id="4" name="组合 4"/>
          <p:cNvGrpSpPr/>
          <p:nvPr/>
        </p:nvGrpSpPr>
        <p:grpSpPr>
          <a:xfrm>
            <a:off x="222250" y="2160588"/>
            <a:ext cx="1223963" cy="1223962"/>
            <a:chOff x="222586" y="2787385"/>
            <a:chExt cx="1224000" cy="1223998"/>
          </a:xfrm>
        </p:grpSpPr>
        <p:sp>
          <p:nvSpPr>
            <p:cNvPr id="20" name="椭圆 19"/>
            <p:cNvSpPr/>
            <p:nvPr/>
          </p:nvSpPr>
          <p:spPr>
            <a:xfrm>
              <a:off x="222586" y="2787385"/>
              <a:ext cx="1224000" cy="1223998"/>
            </a:xfrm>
            <a:prstGeom prst="ellipse">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07" name="Freeform 5"/>
            <p:cNvSpPr>
              <a:spLocks noEditPoints="1"/>
            </p:cNvSpPr>
            <p:nvPr/>
          </p:nvSpPr>
          <p:spPr>
            <a:xfrm>
              <a:off x="446632" y="3034538"/>
              <a:ext cx="775907" cy="729691"/>
            </a:xfrm>
            <a:custGeom>
              <a:avLst/>
              <a:gdLst/>
              <a:ahLst/>
              <a:cxnLst>
                <a:cxn ang="0">
                  <a:pos x="63992" y="80186"/>
                </a:cxn>
                <a:cxn ang="0">
                  <a:pos x="223973" y="80186"/>
                </a:cxn>
                <a:cxn ang="0">
                  <a:pos x="327961" y="360836"/>
                </a:cxn>
                <a:cxn ang="0">
                  <a:pos x="407951" y="328762"/>
                </a:cxn>
                <a:cxn ang="0">
                  <a:pos x="471943" y="368855"/>
                </a:cxn>
                <a:cxn ang="0">
                  <a:pos x="527937" y="216502"/>
                </a:cxn>
                <a:cxn ang="0">
                  <a:pos x="583930" y="272632"/>
                </a:cxn>
                <a:cxn ang="0">
                  <a:pos x="663920" y="184427"/>
                </a:cxn>
                <a:cxn ang="0">
                  <a:pos x="583930" y="320743"/>
                </a:cxn>
                <a:cxn ang="0">
                  <a:pos x="535936" y="264613"/>
                </a:cxn>
                <a:cxn ang="0">
                  <a:pos x="487941" y="408948"/>
                </a:cxn>
                <a:cxn ang="0">
                  <a:pos x="407951" y="360836"/>
                </a:cxn>
                <a:cxn ang="0">
                  <a:pos x="327961" y="360836"/>
                </a:cxn>
                <a:cxn ang="0">
                  <a:pos x="591929" y="689598"/>
                </a:cxn>
                <a:cxn ang="0">
                  <a:pos x="343959" y="729691"/>
                </a:cxn>
                <a:cxn ang="0">
                  <a:pos x="503940" y="545264"/>
                </a:cxn>
                <a:cxn ang="0">
                  <a:pos x="775907" y="545264"/>
                </a:cxn>
                <a:cxn ang="0">
                  <a:pos x="775907" y="48111"/>
                </a:cxn>
                <a:cxn ang="0">
                  <a:pos x="743911" y="24056"/>
                </a:cxn>
                <a:cxn ang="0">
                  <a:pos x="271967" y="72167"/>
                </a:cxn>
                <a:cxn ang="0">
                  <a:pos x="719914" y="489133"/>
                </a:cxn>
                <a:cxn ang="0">
                  <a:pos x="287966" y="545264"/>
                </a:cxn>
                <a:cxn ang="0">
                  <a:pos x="431948" y="673561"/>
                </a:cxn>
                <a:cxn ang="0">
                  <a:pos x="503940" y="545264"/>
                </a:cxn>
                <a:cxn ang="0">
                  <a:pos x="55993" y="441022"/>
                </a:cxn>
                <a:cxn ang="0">
                  <a:pos x="111987" y="729691"/>
                </a:cxn>
                <a:cxn ang="0">
                  <a:pos x="159981" y="481115"/>
                </a:cxn>
                <a:cxn ang="0">
                  <a:pos x="247970" y="729691"/>
                </a:cxn>
                <a:cxn ang="0">
                  <a:pos x="223973" y="264613"/>
                </a:cxn>
                <a:cxn ang="0">
                  <a:pos x="439947" y="192446"/>
                </a:cxn>
                <a:cxn ang="0">
                  <a:pos x="159981" y="184427"/>
                </a:cxn>
                <a:cxn ang="0">
                  <a:pos x="151982" y="216502"/>
                </a:cxn>
                <a:cxn ang="0">
                  <a:pos x="143983" y="376873"/>
                </a:cxn>
                <a:cxn ang="0">
                  <a:pos x="143983" y="376873"/>
                </a:cxn>
                <a:cxn ang="0">
                  <a:pos x="143983" y="376873"/>
                </a:cxn>
                <a:cxn ang="0">
                  <a:pos x="127985" y="216502"/>
                </a:cxn>
                <a:cxn ang="0">
                  <a:pos x="127985" y="184427"/>
                </a:cxn>
                <a:cxn ang="0">
                  <a:pos x="0" y="400929"/>
                </a:cxn>
              </a:cxnLst>
              <a:pathLst>
                <a:path w="97" h="91">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chemeClr val="bg1"/>
            </a:solidFill>
            <a:ln w="9525">
              <a:noFill/>
            </a:ln>
          </p:spPr>
          <p:txBody>
            <a:bodyPr/>
            <a:p>
              <a:endParaRPr lang="zh-CN" altLang="en-US"/>
            </a:p>
          </p:txBody>
        </p:sp>
      </p:grpSp>
      <p:grpSp>
        <p:nvGrpSpPr>
          <p:cNvPr id="5" name="组合 3"/>
          <p:cNvGrpSpPr/>
          <p:nvPr/>
        </p:nvGrpSpPr>
        <p:grpSpPr>
          <a:xfrm>
            <a:off x="1735138" y="2160588"/>
            <a:ext cx="1223962" cy="1223962"/>
            <a:chOff x="1734969" y="2787385"/>
            <a:chExt cx="1224000" cy="1223998"/>
          </a:xfrm>
        </p:grpSpPr>
        <p:sp>
          <p:nvSpPr>
            <p:cNvPr id="27" name="椭圆 26"/>
            <p:cNvSpPr/>
            <p:nvPr/>
          </p:nvSpPr>
          <p:spPr>
            <a:xfrm>
              <a:off x="1734969" y="2787385"/>
              <a:ext cx="1224000" cy="1223998"/>
            </a:xfrm>
            <a:prstGeom prst="ellipse">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10" name="Freeform 9"/>
            <p:cNvSpPr>
              <a:spLocks noEditPoints="1"/>
            </p:cNvSpPr>
            <p:nvPr/>
          </p:nvSpPr>
          <p:spPr>
            <a:xfrm>
              <a:off x="1945451" y="3091502"/>
              <a:ext cx="803035" cy="615763"/>
            </a:xfrm>
            <a:custGeom>
              <a:avLst/>
              <a:gdLst/>
              <a:ahLst/>
              <a:cxnLst>
                <a:cxn ang="0">
                  <a:pos x="123544" y="15589"/>
                </a:cxn>
                <a:cxn ang="0">
                  <a:pos x="208480" y="31178"/>
                </a:cxn>
                <a:cxn ang="0">
                  <a:pos x="146708" y="374134"/>
                </a:cxn>
                <a:cxn ang="0">
                  <a:pos x="30886" y="350751"/>
                </a:cxn>
                <a:cxn ang="0">
                  <a:pos x="123544" y="15589"/>
                </a:cxn>
                <a:cxn ang="0">
                  <a:pos x="138987" y="506640"/>
                </a:cxn>
                <a:cxn ang="0">
                  <a:pos x="123544" y="561202"/>
                </a:cxn>
                <a:cxn ang="0">
                  <a:pos x="779871" y="561202"/>
                </a:cxn>
                <a:cxn ang="0">
                  <a:pos x="803035" y="561202"/>
                </a:cxn>
                <a:cxn ang="0">
                  <a:pos x="803035" y="530024"/>
                </a:cxn>
                <a:cxn ang="0">
                  <a:pos x="803035" y="202656"/>
                </a:cxn>
                <a:cxn ang="0">
                  <a:pos x="803035" y="187067"/>
                </a:cxn>
                <a:cxn ang="0">
                  <a:pos x="795314" y="179273"/>
                </a:cxn>
                <a:cxn ang="0">
                  <a:pos x="694934" y="77945"/>
                </a:cxn>
                <a:cxn ang="0">
                  <a:pos x="687213" y="70150"/>
                </a:cxn>
                <a:cxn ang="0">
                  <a:pos x="671770" y="70150"/>
                </a:cxn>
                <a:cxn ang="0">
                  <a:pos x="239366" y="70150"/>
                </a:cxn>
                <a:cxn ang="0">
                  <a:pos x="239366" y="132506"/>
                </a:cxn>
                <a:cxn ang="0">
                  <a:pos x="648605" y="132506"/>
                </a:cxn>
                <a:cxn ang="0">
                  <a:pos x="640884" y="218245"/>
                </a:cxn>
                <a:cxn ang="0">
                  <a:pos x="640884" y="233834"/>
                </a:cxn>
                <a:cxn ang="0">
                  <a:pos x="656327" y="233834"/>
                </a:cxn>
                <a:cxn ang="0">
                  <a:pos x="748985" y="226040"/>
                </a:cxn>
                <a:cxn ang="0">
                  <a:pos x="748985" y="506640"/>
                </a:cxn>
                <a:cxn ang="0">
                  <a:pos x="138987" y="506640"/>
                </a:cxn>
                <a:cxn ang="0">
                  <a:pos x="733542" y="202656"/>
                </a:cxn>
                <a:cxn ang="0">
                  <a:pos x="664048" y="202656"/>
                </a:cxn>
                <a:cxn ang="0">
                  <a:pos x="671770" y="140300"/>
                </a:cxn>
                <a:cxn ang="0">
                  <a:pos x="733542" y="202656"/>
                </a:cxn>
                <a:cxn ang="0">
                  <a:pos x="247088" y="335162"/>
                </a:cxn>
                <a:cxn ang="0">
                  <a:pos x="571390" y="335162"/>
                </a:cxn>
                <a:cxn ang="0">
                  <a:pos x="571390" y="350751"/>
                </a:cxn>
                <a:cxn ang="0">
                  <a:pos x="247088" y="350751"/>
                </a:cxn>
                <a:cxn ang="0">
                  <a:pos x="247088" y="335162"/>
                </a:cxn>
                <a:cxn ang="0">
                  <a:pos x="247088" y="249423"/>
                </a:cxn>
                <a:cxn ang="0">
                  <a:pos x="548226" y="249423"/>
                </a:cxn>
                <a:cxn ang="0">
                  <a:pos x="548226" y="272806"/>
                </a:cxn>
                <a:cxn ang="0">
                  <a:pos x="247088" y="272806"/>
                </a:cxn>
                <a:cxn ang="0">
                  <a:pos x="247088" y="249423"/>
                </a:cxn>
                <a:cxn ang="0">
                  <a:pos x="247088" y="171478"/>
                </a:cxn>
                <a:cxn ang="0">
                  <a:pos x="548226" y="171478"/>
                </a:cxn>
                <a:cxn ang="0">
                  <a:pos x="548226" y="194862"/>
                </a:cxn>
                <a:cxn ang="0">
                  <a:pos x="247088" y="194862"/>
                </a:cxn>
                <a:cxn ang="0">
                  <a:pos x="247088" y="171478"/>
                </a:cxn>
                <a:cxn ang="0">
                  <a:pos x="23164" y="514435"/>
                </a:cxn>
                <a:cxn ang="0">
                  <a:pos x="69493" y="530024"/>
                </a:cxn>
                <a:cxn ang="0">
                  <a:pos x="69493" y="576791"/>
                </a:cxn>
                <a:cxn ang="0">
                  <a:pos x="38607" y="615763"/>
                </a:cxn>
                <a:cxn ang="0">
                  <a:pos x="15443" y="607969"/>
                </a:cxn>
                <a:cxn ang="0">
                  <a:pos x="0" y="561202"/>
                </a:cxn>
                <a:cxn ang="0">
                  <a:pos x="23164" y="514435"/>
                </a:cxn>
                <a:cxn ang="0">
                  <a:pos x="30886" y="374134"/>
                </a:cxn>
                <a:cxn ang="0">
                  <a:pos x="15443" y="506640"/>
                </a:cxn>
                <a:cxn ang="0">
                  <a:pos x="92658" y="522229"/>
                </a:cxn>
                <a:cxn ang="0">
                  <a:pos x="131265" y="397518"/>
                </a:cxn>
                <a:cxn ang="0">
                  <a:pos x="30886" y="374134"/>
                </a:cxn>
              </a:cxnLst>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w="9525">
              <a:noFill/>
            </a:ln>
          </p:spPr>
          <p:txBody>
            <a:bodyPr/>
            <a:p>
              <a:endParaRPr lang="zh-CN" altLang="en-US"/>
            </a:p>
          </p:txBody>
        </p:sp>
      </p:grpSp>
      <p:sp>
        <p:nvSpPr>
          <p:cNvPr id="4111" name="矩形 4114"/>
          <p:cNvSpPr/>
          <p:nvPr/>
        </p:nvSpPr>
        <p:spPr>
          <a:xfrm>
            <a:off x="5784850" y="4378325"/>
            <a:ext cx="2160588" cy="603250"/>
          </a:xfrm>
          <a:prstGeom prst="rect">
            <a:avLst/>
          </a:prstGeom>
          <a:solidFill>
            <a:srgbClr val="FFFF66"/>
          </a:solidFill>
          <a:ln w="9525" cap="flat" cmpd="sng">
            <a:solidFill>
              <a:srgbClr val="FFFF66"/>
            </a:solidFill>
            <a:prstDash val="solid"/>
            <a:miter/>
            <a:headEnd type="none" w="med" len="med"/>
            <a:tailEnd type="none" w="med" len="med"/>
          </a:ln>
        </p:spPr>
        <p:txBody>
          <a:bodyPr wrap="none" anchor="ctr" anchorCtr="0"/>
          <a:p>
            <a:pPr algn="ctr"/>
            <a:r>
              <a:rPr lang="zh-CN" altLang="en-US" sz="2800" b="1" dirty="0">
                <a:latin typeface="Calibri" panose="020F0502020204030204" pitchFamily="34" charset="0"/>
                <a:ea typeface="宋体" panose="02010600030101010101" pitchFamily="2" charset="-122"/>
              </a:rPr>
              <a:t>特种作业</a:t>
            </a:r>
            <a:endParaRPr lang="zh-CN" altLang="en-US" sz="2800" b="1" dirty="0">
              <a:latin typeface="Calibri" panose="020F050202020403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par>
                                <p:cTn id="11" presetID="53" presetClass="entr" presetSubtype="16" fill="hold" nodeType="withEffect">
                                  <p:stCondLst>
                                    <p:cond delay="40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000000"/>
                                          </p:val>
                                        </p:tav>
                                        <p:tav tm="100000">
                                          <p:val>
                                            <p:strVal val="#ppt_w"/>
                                          </p:val>
                                        </p:tav>
                                      </p:tavLst>
                                    </p:anim>
                                    <p:anim calcmode="lin" valueType="num">
                                      <p:cBhvr>
                                        <p:cTn id="14" dur="500" fill="hold"/>
                                        <p:tgtEl>
                                          <p:spTgt spid="4"/>
                                        </p:tgtEl>
                                        <p:attrNameLst>
                                          <p:attrName>ppt_h</p:attrName>
                                        </p:attrNameLst>
                                      </p:cBhvr>
                                      <p:tavLst>
                                        <p:tav tm="0">
                                          <p:val>
                                            <p:fltVal val="0.000000"/>
                                          </p:val>
                                        </p:tav>
                                        <p:tav tm="100000">
                                          <p:val>
                                            <p:strVal val="#ppt_h"/>
                                          </p:val>
                                        </p:tav>
                                      </p:tavLst>
                                    </p:anim>
                                    <p:animEffect transition="in" filter="fade">
                                      <p:cBhvr>
                                        <p:cTn id="15" dur="500"/>
                                        <p:tgtEl>
                                          <p:spTgt spid="4"/>
                                        </p:tgtEl>
                                      </p:cBhvr>
                                    </p:animEffect>
                                  </p:childTnLst>
                                </p:cTn>
                              </p:par>
                              <p:par>
                                <p:cTn id="16" presetID="53" presetClass="entr" presetSubtype="16" fill="hold" nodeType="withEffect">
                                  <p:stCondLst>
                                    <p:cond delay="40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000000"/>
                                          </p:val>
                                        </p:tav>
                                        <p:tav tm="100000">
                                          <p:val>
                                            <p:strVal val="#ppt_w"/>
                                          </p:val>
                                        </p:tav>
                                      </p:tavLst>
                                    </p:anim>
                                    <p:anim calcmode="lin" valueType="num">
                                      <p:cBhvr>
                                        <p:cTn id="19" dur="500" fill="hold"/>
                                        <p:tgtEl>
                                          <p:spTgt spid="5"/>
                                        </p:tgtEl>
                                        <p:attrNameLst>
                                          <p:attrName>ppt_h</p:attrName>
                                        </p:attrNameLst>
                                      </p:cBhvr>
                                      <p:tavLst>
                                        <p:tav tm="0">
                                          <p:val>
                                            <p:fltVal val="0.00000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2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244" name="文本框 17"/>
          <p:cNvSpPr>
            <a:spLocks noGrp="1"/>
          </p:cNvSpPr>
          <p:nvPr>
            <p:ph type="title"/>
          </p:nvPr>
        </p:nvSpPr>
        <p:spPr>
          <a:xfrm>
            <a:off x="1403350" y="349250"/>
            <a:ext cx="7112000" cy="560388"/>
          </a:xfrm>
        </p:spPr>
        <p:txBody>
          <a:bodyPr wrap="square" lIns="91440" tIns="45720" rIns="91440" bIns="45720" anchor="ctr" anchorCtr="0"/>
          <a:p>
            <a:pPr defTabSz="914400">
              <a:lnSpc>
                <a:spcPct val="100000"/>
              </a:lnSpc>
              <a:buNone/>
            </a:pPr>
            <a:r>
              <a:rPr lang="zh-CN" altLang="en-US" sz="2400" b="1" kern="1200" dirty="0">
                <a:latin typeface="+mj-lt"/>
                <a:ea typeface="微软雅黑" panose="020B0503020204020204" pitchFamily="34" charset="-122"/>
                <a:cs typeface="+mj-cs"/>
                <a:sym typeface="宋体" panose="02010600030101010101" pitchFamily="2" charset="-122"/>
              </a:rPr>
              <a:t>基础理论知识</a:t>
            </a:r>
            <a:endParaRPr lang="zh-CN" altLang="en-US" sz="2400" b="1" kern="1200" dirty="0">
              <a:latin typeface="+mj-lt"/>
              <a:ea typeface="微软雅黑" panose="020B0503020204020204" pitchFamily="34" charset="-122"/>
              <a:cs typeface="+mj-cs"/>
              <a:sym typeface="宋体" panose="02010600030101010101" pitchFamily="2" charset="-122"/>
            </a:endParaRPr>
          </a:p>
        </p:txBody>
      </p:sp>
      <p:sp>
        <p:nvSpPr>
          <p:cNvPr id="43" name="圆角矩形 42"/>
          <p:cNvSpPr/>
          <p:nvPr/>
        </p:nvSpPr>
        <p:spPr>
          <a:xfrm>
            <a:off x="827088" y="1146175"/>
            <a:ext cx="7200900" cy="4997450"/>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805" tIns="250805" rIns="250805" bIns="250805" numCol="1" spcCol="1270" anchor="ctr" anchorCtr="0">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5p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r>
              <a:rPr lang="en-US" sz="2800" strike="noStrike" noProof="0" dirty="0" smtClean="0">
                <a:ln>
                  <a:noFill/>
                </a:ln>
                <a:solidFill>
                  <a:schemeClr val="bg1"/>
                </a:solidFill>
                <a:effectLst/>
                <a:uLnTx/>
                <a:uFillTx/>
                <a:latin typeface="+mn-lt"/>
                <a:ea typeface="+mn-ea"/>
                <a:sym typeface="+mn-ea"/>
              </a:rPr>
              <a:t>2)</a:t>
            </a:r>
            <a:r>
              <a:rPr lang="en-US" sz="2800" noProof="0" dirty="0" smtClean="0">
                <a:ln>
                  <a:noFill/>
                </a:ln>
                <a:solidFill>
                  <a:schemeClr val="bg1"/>
                </a:solidFill>
                <a:effectLst/>
                <a:uLnTx/>
                <a:uFillTx/>
                <a:latin typeface="+mn-lt"/>
                <a:ea typeface="+mn-ea"/>
                <a:sym typeface="+mn-ea"/>
              </a:rPr>
              <a:t>正火</a:t>
            </a:r>
            <a:endParaRPr kumimoji="0" lang="zh-CN" altLang="en-US" sz="2000" i="0" u="none" strike="noStrike" kern="1200" cap="none" spc="0" normalizeH="0" baseline="0" noProof="0" dirty="0" smtClean="0">
              <a:ln>
                <a:noFill/>
              </a:ln>
              <a:solidFill>
                <a:schemeClr val="bg1"/>
              </a:solidFill>
              <a:effectLst/>
              <a:uLnTx/>
              <a:uFillTx/>
              <a:latin typeface="+mn-lt"/>
              <a:ea typeface="+mn-ea"/>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endParaRPr kumimoji="0" lang="en-US" altLang="zh-CN" sz="2800" b="0" i="0" u="none" strike="noStrike" kern="1200" cap="none" spc="0" normalizeH="0" baseline="0" noProof="0" dirty="0" smtClean="0">
              <a:ln>
                <a:noFill/>
              </a:ln>
              <a:solidFill>
                <a:schemeClr val="bg1"/>
              </a:solidFill>
              <a:effectLst/>
              <a:uLnTx/>
              <a:uFillTx/>
              <a:latin typeface="+mn-lt"/>
              <a:ea typeface="+mn-ea"/>
              <a:cs typeface="+mn-cs"/>
            </a:endParaRPr>
          </a:p>
          <a:p>
            <a:pPr fontAlgn="auto"/>
            <a:r>
              <a:rPr lang="en-US" altLang="zh-CN" sz="2000" noProof="0" dirty="0" smtClean="0">
                <a:ln>
                  <a:noFill/>
                </a:ln>
                <a:solidFill>
                  <a:schemeClr val="bg1"/>
                </a:solidFill>
                <a:effectLst/>
                <a:uLnTx/>
                <a:uFillTx/>
                <a:latin typeface="+mn-lt"/>
                <a:ea typeface="+mn-ea"/>
                <a:sym typeface="+mn-ea"/>
              </a:rPr>
              <a:t>    </a:t>
            </a:r>
            <a:r>
              <a:rPr lang="zh-CN" altLang="en-US" sz="2000" noProof="0" dirty="0" smtClean="0">
                <a:ln>
                  <a:noFill/>
                </a:ln>
                <a:solidFill>
                  <a:schemeClr val="bg1"/>
                </a:solidFill>
                <a:effectLst/>
                <a:uLnTx/>
                <a:uFillTx/>
                <a:latin typeface="+mn-lt"/>
                <a:ea typeface="+mn-ea"/>
                <a:sym typeface="+mn-ea"/>
              </a:rPr>
              <a:t>   </a:t>
            </a:r>
            <a:r>
              <a:rPr lang="zh-CN" altLang="en-US" sz="2000" noProof="0" dirty="0" smtClean="0">
                <a:ln>
                  <a:noFill/>
                </a:ln>
                <a:solidFill>
                  <a:schemeClr val="bg1"/>
                </a:solidFill>
                <a:effectLst/>
                <a:uLnTx/>
                <a:uFillTx/>
                <a:latin typeface="+mn-lt"/>
                <a:ea typeface="+mn-ea"/>
                <a:sym typeface="+mn-ea"/>
              </a:rPr>
              <a:t>所谓正火，其作用与退火相似，就是将钢加热到临界点以上40~60℃或更高的温 体。由度，保温一段时间，然后在空气中冷却的简便、经济的热处理工艺过程。 组成的正火与退火的主要区别在于冷却速度不同。正火时，冷却速度快，得到的组织较 每一个细，所以，同一种钢材正火后的强度和硬度比退火后高，具有更好的力学性能。</a:t>
            </a:r>
            <a:endParaRPr lang="zh-CN" altLang="en-US" sz="2000" noProof="0" dirty="0" smtClean="0">
              <a:ln>
                <a:noFill/>
              </a:ln>
              <a:solidFill>
                <a:schemeClr val="bg1"/>
              </a:solidFill>
              <a:effectLst/>
              <a:uLnTx/>
              <a:uFillTx/>
              <a:latin typeface="+mn-lt"/>
              <a:ea typeface="+mn-ea"/>
              <a:sym typeface="+mn-ea"/>
            </a:endParaRPr>
          </a:p>
        </p:txBody>
      </p:sp>
    </p:spTree>
  </p:cSld>
  <p:clrMapOvr>
    <a:masterClrMapping/>
  </p:clrMapOvr>
  <p:transition>
    <p:random/>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324485" y="980440"/>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lnSpc>
                <a:spcPct val="150000"/>
              </a:lnSpc>
              <a:spcBef>
                <a:spcPts val="400"/>
              </a:spcBef>
              <a:buClr>
                <a:schemeClr val="accent1"/>
              </a:buClr>
              <a:buFont typeface="Wingdings" panose="05000000000000000000" pitchFamily="2" charset="2"/>
              <a:buChar char="u"/>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80745" y="1268730"/>
            <a:ext cx="7658100" cy="953135"/>
          </a:xfrm>
          <a:prstGeom prst="rect">
            <a:avLst/>
          </a:prstGeom>
          <a:noFill/>
        </p:spPr>
        <p:txBody>
          <a:bodyPr wrap="square" rtlCol="0">
            <a:spAutoFit/>
          </a:bodyPr>
          <a:p>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焊机电源线、焊机与焊钳和焊件连接电缆安全要求</a:t>
            </a:r>
            <a:endParaRPr lang="zh-CN" altLang="en-US" sz="2800"/>
          </a:p>
        </p:txBody>
      </p:sp>
      <p:sp>
        <p:nvSpPr>
          <p:cNvPr id="3" name="文本框 2"/>
          <p:cNvSpPr txBox="1"/>
          <p:nvPr/>
        </p:nvSpPr>
        <p:spPr>
          <a:xfrm>
            <a:off x="524510" y="2132965"/>
            <a:ext cx="8094345" cy="4169410"/>
          </a:xfrm>
          <a:prstGeom prst="rect">
            <a:avLst/>
          </a:prstGeom>
          <a:noFill/>
        </p:spPr>
        <p:txBody>
          <a:bodyPr wrap="square" rtlCol="0">
            <a:spAutoFit/>
          </a:bodyPr>
          <a:p>
            <a:pPr marL="533400" indent="-533400" algn="just">
              <a:spcBef>
                <a:spcPts val="600"/>
              </a:spcBef>
              <a:buSzPct val="100000"/>
              <a:buFont typeface="Wingdings" panose="05000000000000000000" pitchFamily="2" charset="2"/>
              <a:buChar char="Ø"/>
            </a:pPr>
            <a:r>
              <a:rPr lang="zh-CN" altLang="en-US" dirty="0">
                <a:solidFill>
                  <a:srgbClr val="0070C0"/>
                </a:solidFill>
                <a:latin typeface="微软雅黑" panose="020B0503020204020204" pitchFamily="34" charset="-122"/>
                <a:ea typeface="微软雅黑" panose="020B0503020204020204" pitchFamily="34" charset="-122"/>
                <a:sym typeface="+mn-ea"/>
              </a:rPr>
              <a:t>焊机电源线长度不超过</a:t>
            </a:r>
            <a:r>
              <a:rPr lang="en-US" altLang="zh-CN" dirty="0">
                <a:solidFill>
                  <a:srgbClr val="FF0000"/>
                </a:solidFill>
                <a:latin typeface="微软雅黑" panose="020B0503020204020204" pitchFamily="34" charset="-122"/>
                <a:ea typeface="微软雅黑" panose="020B0503020204020204" pitchFamily="34" charset="-122"/>
                <a:sym typeface="+mn-ea"/>
              </a:rPr>
              <a:t>2-3m</a:t>
            </a:r>
            <a:r>
              <a:rPr lang="zh-CN" altLang="en-US" dirty="0">
                <a:solidFill>
                  <a:srgbClr val="0070C0"/>
                </a:solidFill>
                <a:latin typeface="微软雅黑" panose="020B0503020204020204" pitchFamily="34" charset="-122"/>
                <a:ea typeface="微软雅黑" panose="020B0503020204020204" pitchFamily="34" charset="-122"/>
                <a:sym typeface="+mn-ea"/>
              </a:rPr>
              <a:t>。当确需延长焊机电源线时（安全规定不得超过</a:t>
            </a:r>
            <a:r>
              <a:rPr lang="en-US" altLang="zh-CN" dirty="0">
                <a:solidFill>
                  <a:srgbClr val="0070C0"/>
                </a:solidFill>
                <a:latin typeface="微软雅黑" panose="020B0503020204020204" pitchFamily="34" charset="-122"/>
                <a:ea typeface="微软雅黑" panose="020B0503020204020204" pitchFamily="34" charset="-122"/>
                <a:sym typeface="+mn-ea"/>
              </a:rPr>
              <a:t>2-3m</a:t>
            </a:r>
            <a:r>
              <a:rPr lang="zh-CN" altLang="en-US" dirty="0">
                <a:solidFill>
                  <a:srgbClr val="0070C0"/>
                </a:solidFill>
                <a:latin typeface="微软雅黑" panose="020B0503020204020204" pitchFamily="34" charset="-122"/>
                <a:ea typeface="微软雅黑" panose="020B0503020204020204" pitchFamily="34" charset="-122"/>
                <a:sym typeface="+mn-ea"/>
              </a:rPr>
              <a:t>），必须离地</a:t>
            </a:r>
            <a:r>
              <a:rPr lang="en-US" altLang="zh-CN" dirty="0">
                <a:solidFill>
                  <a:srgbClr val="FF0000"/>
                </a:solidFill>
                <a:latin typeface="微软雅黑" panose="020B0503020204020204" pitchFamily="34" charset="-122"/>
                <a:ea typeface="微软雅黑" panose="020B0503020204020204" pitchFamily="34" charset="-122"/>
                <a:sym typeface="+mn-ea"/>
              </a:rPr>
              <a:t>2.5m</a:t>
            </a:r>
            <a:r>
              <a:rPr lang="zh-CN" altLang="en-US" dirty="0">
                <a:solidFill>
                  <a:srgbClr val="0070C0"/>
                </a:solidFill>
                <a:latin typeface="微软雅黑" panose="020B0503020204020204" pitchFamily="34" charset="-122"/>
                <a:ea typeface="微软雅黑" panose="020B0503020204020204" pitchFamily="34" charset="-122"/>
                <a:sym typeface="+mn-ea"/>
              </a:rPr>
              <a:t>，沿墙铺设。严禁将电源线拖在现场地面上。</a:t>
            </a:r>
            <a:endParaRPr kumimoji="0" lang="en-US" altLang="zh-CN" b="0" kern="1200" dirty="0">
              <a:solidFill>
                <a:srgbClr val="0070C0"/>
              </a:solidFill>
              <a:latin typeface="微软雅黑" panose="020B0503020204020204" pitchFamily="34" charset="-122"/>
              <a:ea typeface="微软雅黑" panose="020B0503020204020204" pitchFamily="34" charset="-122"/>
              <a:cs typeface="+mn-cs"/>
            </a:endParaRPr>
          </a:p>
          <a:p>
            <a:pPr marL="533400" indent="-533400" algn="just">
              <a:spcBef>
                <a:spcPts val="600"/>
              </a:spcBef>
              <a:buSzPct val="100000"/>
              <a:buFont typeface="Wingdings" panose="05000000000000000000" pitchFamily="2" charset="2"/>
              <a:buChar char="Ø"/>
            </a:pPr>
            <a:r>
              <a:rPr lang="zh-CN" altLang="en-US" dirty="0">
                <a:solidFill>
                  <a:srgbClr val="0070C0"/>
                </a:solidFill>
                <a:latin typeface="微软雅黑" panose="020B0503020204020204" pitchFamily="34" charset="-122"/>
                <a:ea typeface="微软雅黑" panose="020B0503020204020204" pitchFamily="34" charset="-122"/>
                <a:sym typeface="+mn-ea"/>
              </a:rPr>
              <a:t>焊机与焊钳和焊件连接电缆的长度根据具体情况而定，一般以</a:t>
            </a:r>
            <a:r>
              <a:rPr lang="en-US" altLang="zh-CN" dirty="0">
                <a:solidFill>
                  <a:srgbClr val="FF0000"/>
                </a:solidFill>
                <a:latin typeface="微软雅黑" panose="020B0503020204020204" pitchFamily="34" charset="-122"/>
                <a:ea typeface="微软雅黑" panose="020B0503020204020204" pitchFamily="34" charset="-122"/>
                <a:sym typeface="+mn-ea"/>
              </a:rPr>
              <a:t>20-30m</a:t>
            </a:r>
            <a:r>
              <a:rPr lang="zh-CN" altLang="en-US" dirty="0">
                <a:solidFill>
                  <a:srgbClr val="0070C0"/>
                </a:solidFill>
                <a:latin typeface="微软雅黑" panose="020B0503020204020204" pitchFamily="34" charset="-122"/>
                <a:ea typeface="微软雅黑" panose="020B0503020204020204" pitchFamily="34" charset="-122"/>
                <a:sym typeface="+mn-ea"/>
              </a:rPr>
              <a:t>为宜，太长会增大电压降，太短不利于操作。</a:t>
            </a:r>
            <a:endParaRPr kumimoji="0" lang="en-US" altLang="zh-CN" b="0" kern="1200" dirty="0">
              <a:solidFill>
                <a:srgbClr val="0070C0"/>
              </a:solidFill>
              <a:latin typeface="微软雅黑" panose="020B0503020204020204" pitchFamily="34" charset="-122"/>
              <a:ea typeface="微软雅黑" panose="020B0503020204020204" pitchFamily="34" charset="-122"/>
              <a:cs typeface="+mn-cs"/>
            </a:endParaRPr>
          </a:p>
          <a:p>
            <a:pPr marL="533400" indent="-533400" algn="just">
              <a:spcBef>
                <a:spcPts val="600"/>
              </a:spcBef>
              <a:buSzPct val="100000"/>
              <a:buFont typeface="Wingdings" panose="05000000000000000000" pitchFamily="2" charset="2"/>
              <a:buChar char="Ø"/>
            </a:pPr>
            <a:r>
              <a:rPr lang="zh-CN" altLang="en-US" dirty="0">
                <a:solidFill>
                  <a:srgbClr val="0070C0"/>
                </a:solidFill>
                <a:latin typeface="微软雅黑" panose="020B0503020204020204" pitchFamily="34" charset="-122"/>
                <a:ea typeface="微软雅黑" panose="020B0503020204020204" pitchFamily="34" charset="-122"/>
                <a:sym typeface="+mn-ea"/>
              </a:rPr>
              <a:t>焊接电缆应是整根，中间不应有接头。如需短线接长时，则接头不应超过</a:t>
            </a:r>
            <a:r>
              <a:rPr lang="en-US" altLang="zh-CN" dirty="0">
                <a:solidFill>
                  <a:srgbClr val="FF0000"/>
                </a:solidFill>
                <a:latin typeface="微软雅黑" panose="020B0503020204020204" pitchFamily="34" charset="-122"/>
                <a:ea typeface="微软雅黑" panose="020B0503020204020204" pitchFamily="34" charset="-122"/>
                <a:sym typeface="+mn-ea"/>
              </a:rPr>
              <a:t>2</a:t>
            </a:r>
            <a:r>
              <a:rPr lang="zh-CN" altLang="en-US" dirty="0">
                <a:solidFill>
                  <a:srgbClr val="FF0000"/>
                </a:solidFill>
                <a:latin typeface="微软雅黑" panose="020B0503020204020204" pitchFamily="34" charset="-122"/>
                <a:ea typeface="微软雅黑" panose="020B0503020204020204" pitchFamily="34" charset="-122"/>
                <a:sym typeface="+mn-ea"/>
              </a:rPr>
              <a:t>个</a:t>
            </a:r>
            <a:r>
              <a:rPr lang="zh-CN" altLang="en-US" dirty="0">
                <a:solidFill>
                  <a:srgbClr val="0070C0"/>
                </a:solidFill>
                <a:latin typeface="微软雅黑" panose="020B0503020204020204" pitchFamily="34" charset="-122"/>
                <a:ea typeface="微软雅黑" panose="020B0503020204020204" pitchFamily="34" charset="-122"/>
                <a:sym typeface="+mn-ea"/>
              </a:rPr>
              <a:t>，必须连接坚固可靠，保证绝缘良好。</a:t>
            </a:r>
            <a:endParaRPr kumimoji="0" lang="en-US" altLang="zh-CN" b="0" kern="1200" dirty="0">
              <a:solidFill>
                <a:srgbClr val="0070C0"/>
              </a:solidFill>
              <a:latin typeface="微软雅黑" panose="020B0503020204020204" pitchFamily="34" charset="-122"/>
              <a:ea typeface="微软雅黑" panose="020B0503020204020204" pitchFamily="34" charset="-122"/>
              <a:cs typeface="+mn-cs"/>
            </a:endParaRPr>
          </a:p>
          <a:p>
            <a:pPr marL="533400" indent="-533400" algn="just">
              <a:spcBef>
                <a:spcPts val="600"/>
              </a:spcBef>
              <a:buSzPct val="100000"/>
              <a:buFont typeface="Wingdings" panose="05000000000000000000" pitchFamily="2" charset="2"/>
              <a:buChar char="Ø"/>
            </a:pPr>
            <a:r>
              <a:rPr lang="zh-CN" altLang="en-US" dirty="0">
                <a:solidFill>
                  <a:srgbClr val="0070C0"/>
                </a:solidFill>
                <a:latin typeface="微软雅黑" panose="020B0503020204020204" pitchFamily="34" charset="-122"/>
                <a:ea typeface="微软雅黑" panose="020B0503020204020204" pitchFamily="34" charset="-122"/>
                <a:sym typeface="+mn-ea"/>
              </a:rPr>
              <a:t>严禁利于厂房的金属结构、管道、轨道、暖气设施或其他金属物件搭接起来作为导线使用。</a:t>
            </a:r>
            <a:endParaRPr kumimoji="0" lang="en-US" altLang="zh-CN" b="0" kern="1200" dirty="0">
              <a:solidFill>
                <a:srgbClr val="0070C0"/>
              </a:solidFill>
              <a:latin typeface="微软雅黑" panose="020B0503020204020204" pitchFamily="34" charset="-122"/>
              <a:ea typeface="微软雅黑" panose="020B0503020204020204" pitchFamily="34" charset="-122"/>
              <a:cs typeface="+mn-cs"/>
            </a:endParaRPr>
          </a:p>
          <a:p>
            <a:pPr marL="533400" indent="-533400" algn="just">
              <a:spcBef>
                <a:spcPts val="600"/>
              </a:spcBef>
              <a:buSzPct val="100000"/>
              <a:buFont typeface="Wingdings" panose="05000000000000000000" pitchFamily="2" charset="2"/>
              <a:buChar char="Ø"/>
            </a:pPr>
            <a:r>
              <a:rPr lang="zh-CN" altLang="en-US" dirty="0">
                <a:solidFill>
                  <a:srgbClr val="0070C0"/>
                </a:solidFill>
                <a:latin typeface="微软雅黑" panose="020B0503020204020204" pitchFamily="34" charset="-122"/>
                <a:ea typeface="微软雅黑" panose="020B0503020204020204" pitchFamily="34" charset="-122"/>
                <a:sym typeface="+mn-ea"/>
              </a:rPr>
              <a:t>不得将焊接电缆放在电弧附件或炽热的焊缝金属旁。横穿人行、车行路线时，应加护套。</a:t>
            </a:r>
            <a:endParaRPr kumimoji="0" lang="en-US" altLang="zh-CN" b="0" kern="1200" dirty="0">
              <a:solidFill>
                <a:srgbClr val="0070C0"/>
              </a:solidFill>
              <a:latin typeface="微软雅黑" panose="020B0503020204020204" pitchFamily="34" charset="-122"/>
              <a:ea typeface="微软雅黑" panose="020B0503020204020204" pitchFamily="34" charset="-122"/>
              <a:cs typeface="+mn-cs"/>
            </a:endParaRPr>
          </a:p>
          <a:p>
            <a:pPr marL="533400" indent="-533400" algn="just">
              <a:spcBef>
                <a:spcPts val="600"/>
              </a:spcBef>
              <a:buSzPct val="100000"/>
              <a:buFont typeface="Wingdings" panose="05000000000000000000" pitchFamily="2" charset="2"/>
              <a:buChar char="Ø"/>
            </a:pPr>
            <a:r>
              <a:rPr lang="zh-CN" altLang="en-US" dirty="0">
                <a:solidFill>
                  <a:srgbClr val="0070C0"/>
                </a:solidFill>
                <a:latin typeface="微软雅黑" panose="020B0503020204020204" pitchFamily="34" charset="-122"/>
                <a:ea typeface="微软雅黑" panose="020B0503020204020204" pitchFamily="34" charset="-122"/>
                <a:sym typeface="+mn-ea"/>
              </a:rPr>
              <a:t>焊接电缆绝缘一般</a:t>
            </a:r>
            <a:r>
              <a:rPr lang="zh-CN" altLang="en-US" dirty="0">
                <a:solidFill>
                  <a:srgbClr val="FF0000"/>
                </a:solidFill>
                <a:latin typeface="微软雅黑" panose="020B0503020204020204" pitchFamily="34" charset="-122"/>
                <a:ea typeface="微软雅黑" panose="020B0503020204020204" pitchFamily="34" charset="-122"/>
                <a:sym typeface="+mn-ea"/>
              </a:rPr>
              <a:t>每半年检查一次</a:t>
            </a:r>
            <a:r>
              <a:rPr lang="zh-CN" altLang="en-US" dirty="0">
                <a:solidFill>
                  <a:srgbClr val="0070C0"/>
                </a:solidFill>
                <a:latin typeface="微软雅黑" panose="020B0503020204020204" pitchFamily="34" charset="-122"/>
                <a:ea typeface="微软雅黑" panose="020B0503020204020204" pitchFamily="34" charset="-122"/>
                <a:sym typeface="+mn-ea"/>
              </a:rPr>
              <a:t>。</a:t>
            </a:r>
            <a:endParaRPr lang="zh-CN" altLang="en-US"/>
          </a:p>
        </p:txBody>
      </p:sp>
    </p:spTree>
  </p:cSld>
  <p:clrMapOvr>
    <a:masterClrMapping/>
  </p:clrMapOvr>
  <p:transition>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324485" y="980440"/>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lnSpc>
                <a:spcPct val="150000"/>
              </a:lnSpc>
              <a:spcBef>
                <a:spcPts val="400"/>
              </a:spcBef>
              <a:buClr>
                <a:schemeClr val="accent1"/>
              </a:buClr>
              <a:buFont typeface="Wingdings" panose="05000000000000000000" pitchFamily="2" charset="2"/>
              <a:buChar char="u"/>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80745" y="1268730"/>
            <a:ext cx="7658100" cy="521970"/>
          </a:xfrm>
          <a:prstGeom prst="rect">
            <a:avLst/>
          </a:prstGeom>
          <a:noFill/>
        </p:spPr>
        <p:txBody>
          <a:bodyPr wrap="square" rtlCol="0">
            <a:spAutoFit/>
          </a:bodyPr>
          <a:p>
            <a:pPr algn="ctr" fontAlgn="auto">
              <a:defRPr/>
            </a:pPr>
            <a:r>
              <a:rPr lang="zh-CN" altLang="en-US" sz="28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案例</a:t>
            </a:r>
            <a:r>
              <a:rPr lang="en-US" altLang="zh-CN" sz="28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8</a:t>
            </a: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：电源</a:t>
            </a:r>
            <a:r>
              <a:rPr lang="zh-CN" altLang="en-US" sz="28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线过</a:t>
            </a: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长存隐患，致电击身亡</a:t>
            </a:r>
            <a:endParaRPr lang="zh-CN" altLang="en-US" sz="2800"/>
          </a:p>
        </p:txBody>
      </p:sp>
      <p:sp>
        <p:nvSpPr>
          <p:cNvPr id="3" name="文本框 2"/>
          <p:cNvSpPr txBox="1"/>
          <p:nvPr/>
        </p:nvSpPr>
        <p:spPr>
          <a:xfrm>
            <a:off x="755650" y="1916430"/>
            <a:ext cx="5475605" cy="4323080"/>
          </a:xfrm>
          <a:prstGeom prst="rect">
            <a:avLst/>
          </a:prstGeom>
          <a:noFill/>
        </p:spPr>
        <p:txBody>
          <a:bodyPr wrap="square" rtlCol="0">
            <a:spAutoFit/>
          </a:bodyPr>
          <a:p>
            <a:pPr marL="533400" indent="-533400" algn="just">
              <a:lnSpc>
                <a:spcPct val="150000"/>
              </a:lnSpc>
              <a:spcBef>
                <a:spcPts val="600"/>
              </a:spcBef>
              <a:buClr>
                <a:schemeClr val="accent1"/>
              </a:buClr>
              <a:buFont typeface="Wingdings" panose="05000000000000000000" pitchFamily="2" charset="2"/>
              <a:buChar char="Ø"/>
            </a:pPr>
            <a:r>
              <a:rPr lang="zh-CN" altLang="en-US" dirty="0">
                <a:solidFill>
                  <a:srgbClr val="0070C0"/>
                </a:solidFill>
                <a:latin typeface="微软雅黑" panose="020B0503020204020204" pitchFamily="34" charset="-122"/>
                <a:ea typeface="微软雅黑" panose="020B0503020204020204" pitchFamily="34" charset="-122"/>
                <a:sym typeface="+mn-ea"/>
              </a:rPr>
              <a:t>某企业一电焊工，因焊接工作地点距离插座较远，违反安全规定，让很长的电源线拖在地面上，并通过铁门（如图）。在关门时，电源线的绝缘外皮被铁门挤破而漏电，电流通过铁门，将焊工的手和人体构成回路，焊工遭电击身亡。</a:t>
            </a:r>
            <a:endParaRPr lang="en-US" altLang="zh-CN" dirty="0">
              <a:solidFill>
                <a:srgbClr val="0070C0"/>
              </a:solidFill>
              <a:latin typeface="微软雅黑" panose="020B0503020204020204" pitchFamily="34" charset="-122"/>
              <a:ea typeface="微软雅黑" panose="020B0503020204020204" pitchFamily="34" charset="-122"/>
            </a:endParaRPr>
          </a:p>
          <a:p>
            <a:pPr marL="533400" indent="-533400" algn="just">
              <a:lnSpc>
                <a:spcPct val="150000"/>
              </a:lnSpc>
              <a:spcBef>
                <a:spcPts val="600"/>
              </a:spcBef>
              <a:buClr>
                <a:schemeClr val="accent1"/>
              </a:buClr>
              <a:buFont typeface="Wingdings" panose="05000000000000000000" pitchFamily="2" charset="2"/>
              <a:buChar char="Ø"/>
            </a:pPr>
            <a:r>
              <a:rPr lang="zh-CN" altLang="en-US" dirty="0">
                <a:solidFill>
                  <a:srgbClr val="0070C0"/>
                </a:solidFill>
                <a:latin typeface="微软雅黑" panose="020B0503020204020204" pitchFamily="34" charset="-122"/>
                <a:ea typeface="微软雅黑" panose="020B0503020204020204" pitchFamily="34" charset="-122"/>
                <a:sym typeface="+mn-ea"/>
              </a:rPr>
              <a:t>提示：焊机一次电源线不得超过</a:t>
            </a:r>
            <a:r>
              <a:rPr lang="en-US" altLang="zh-CN" dirty="0">
                <a:solidFill>
                  <a:srgbClr val="0070C0"/>
                </a:solidFill>
                <a:latin typeface="微软雅黑" panose="020B0503020204020204" pitchFamily="34" charset="-122"/>
                <a:ea typeface="微软雅黑" panose="020B0503020204020204" pitchFamily="34" charset="-122"/>
                <a:sym typeface="+mn-ea"/>
              </a:rPr>
              <a:t>3</a:t>
            </a:r>
            <a:r>
              <a:rPr lang="zh-CN" altLang="en-US" dirty="0">
                <a:solidFill>
                  <a:srgbClr val="0070C0"/>
                </a:solidFill>
                <a:latin typeface="微软雅黑" panose="020B0503020204020204" pitchFamily="34" charset="-122"/>
                <a:ea typeface="微软雅黑" panose="020B0503020204020204" pitchFamily="34" charset="-122"/>
                <a:sym typeface="+mn-ea"/>
              </a:rPr>
              <a:t>米，如确需延长，应离地面</a:t>
            </a:r>
            <a:r>
              <a:rPr lang="en-US" altLang="zh-CN" dirty="0">
                <a:solidFill>
                  <a:srgbClr val="0070C0"/>
                </a:solidFill>
                <a:latin typeface="微软雅黑" panose="020B0503020204020204" pitchFamily="34" charset="-122"/>
                <a:ea typeface="微软雅黑" panose="020B0503020204020204" pitchFamily="34" charset="-122"/>
                <a:sym typeface="+mn-ea"/>
              </a:rPr>
              <a:t>2.5</a:t>
            </a:r>
            <a:r>
              <a:rPr lang="zh-CN" altLang="en-US" dirty="0">
                <a:solidFill>
                  <a:srgbClr val="0070C0"/>
                </a:solidFill>
                <a:latin typeface="微软雅黑" panose="020B0503020204020204" pitchFamily="34" charset="-122"/>
                <a:ea typeface="微软雅黑" panose="020B0503020204020204" pitchFamily="34" charset="-122"/>
                <a:sym typeface="+mn-ea"/>
              </a:rPr>
              <a:t>米，沿墙或立柱用瓷瓶布设，严禁将电源线拖在地面上。</a:t>
            </a:r>
            <a:endParaRPr lang="zh-CN" altLang="en-US"/>
          </a:p>
        </p:txBody>
      </p:sp>
      <p:pic>
        <p:nvPicPr>
          <p:cNvPr id="4" name="图片 3"/>
          <p:cNvPicPr>
            <a:picLocks noChangeAspect="1"/>
          </p:cNvPicPr>
          <p:nvPr/>
        </p:nvPicPr>
        <p:blipFill>
          <a:blip r:embed="rId1"/>
          <a:stretch>
            <a:fillRect/>
          </a:stretch>
        </p:blipFill>
        <p:spPr>
          <a:xfrm>
            <a:off x="6231255" y="2924810"/>
            <a:ext cx="2617470" cy="1778000"/>
          </a:xfrm>
          <a:prstGeom prst="rect">
            <a:avLst/>
          </a:prstGeom>
          <a:ln>
            <a:noFill/>
          </a:ln>
          <a:effectLst>
            <a:outerShdw blurRad="190500" algn="tl" rotWithShape="0">
              <a:srgbClr val="000000">
                <a:alpha val="70000"/>
              </a:srgbClr>
            </a:outerShdw>
          </a:effectLst>
        </p:spPr>
      </p:pic>
    </p:spTree>
  </p:cSld>
  <p:clrMapOvr>
    <a:masterClrMapping/>
  </p:clrMapOvr>
  <p:transition>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324485" y="980440"/>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lnSpc>
                <a:spcPct val="150000"/>
              </a:lnSpc>
              <a:spcBef>
                <a:spcPts val="400"/>
              </a:spcBef>
              <a:buClr>
                <a:schemeClr val="accent1"/>
              </a:buClr>
              <a:buFont typeface="Wingdings" panose="05000000000000000000" pitchFamily="2" charset="2"/>
              <a:buChar char="u"/>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80745" y="1268730"/>
            <a:ext cx="7658100" cy="521970"/>
          </a:xfrm>
          <a:prstGeom prst="rect">
            <a:avLst/>
          </a:prstGeom>
          <a:noFill/>
        </p:spPr>
        <p:txBody>
          <a:bodyPr wrap="square" rtlCol="0">
            <a:spAutoFit/>
          </a:bodyPr>
          <a:p>
            <a:pPr algn="ctr" fontAlgn="auto">
              <a:defRPr/>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焊钳安全要求</a:t>
            </a:r>
            <a:endParaRPr lang="zh-CN" altLang="en-US" sz="2800"/>
          </a:p>
        </p:txBody>
      </p:sp>
      <p:sp>
        <p:nvSpPr>
          <p:cNvPr id="3" name="文本框 2"/>
          <p:cNvSpPr txBox="1"/>
          <p:nvPr/>
        </p:nvSpPr>
        <p:spPr>
          <a:xfrm>
            <a:off x="755650" y="1916430"/>
            <a:ext cx="5475605" cy="1630045"/>
          </a:xfrm>
          <a:prstGeom prst="rect">
            <a:avLst/>
          </a:prstGeom>
          <a:noFill/>
        </p:spPr>
        <p:txBody>
          <a:bodyPr wrap="square" rtlCol="0">
            <a:spAutoFit/>
          </a:bodyPr>
          <a:p>
            <a:pPr marL="533400" indent="-533400">
              <a:buSzPct val="100000"/>
              <a:buFont typeface="Wingdings" panose="05000000000000000000" pitchFamily="2" charset="2"/>
              <a:buChar char="Ø"/>
            </a:pPr>
            <a:r>
              <a:rPr lang="zh-CN" altLang="en-US" dirty="0">
                <a:solidFill>
                  <a:srgbClr val="0070C0"/>
                </a:solidFill>
                <a:latin typeface="微软雅黑" panose="020B0503020204020204" pitchFamily="34" charset="-122"/>
                <a:ea typeface="微软雅黑" panose="020B0503020204020204" pitchFamily="34" charset="-122"/>
                <a:sym typeface="+mn-ea"/>
              </a:rPr>
              <a:t>焊钳与电缆连接必须简便，连接可靠，接触良好。</a:t>
            </a:r>
            <a:endParaRPr kumimoji="0" lang="en-US" altLang="zh-CN" b="0" kern="1200" dirty="0">
              <a:solidFill>
                <a:srgbClr val="0070C0"/>
              </a:solidFill>
              <a:latin typeface="微软雅黑" panose="020B0503020204020204" pitchFamily="34" charset="-122"/>
              <a:ea typeface="微软雅黑" panose="020B0503020204020204" pitchFamily="34" charset="-122"/>
              <a:cs typeface="+mn-cs"/>
            </a:endParaRPr>
          </a:p>
          <a:p>
            <a:pPr marL="533400" indent="-533400">
              <a:buSzPct val="100000"/>
              <a:buFont typeface="Wingdings" panose="05000000000000000000" pitchFamily="2" charset="2"/>
              <a:buChar char="Ø"/>
            </a:pPr>
            <a:r>
              <a:rPr lang="zh-CN" altLang="en-US" dirty="0">
                <a:solidFill>
                  <a:srgbClr val="0070C0"/>
                </a:solidFill>
                <a:latin typeface="微软雅黑" panose="020B0503020204020204" pitchFamily="34" charset="-122"/>
                <a:ea typeface="微软雅黑" panose="020B0503020204020204" pitchFamily="34" charset="-122"/>
                <a:sym typeface="+mn-ea"/>
              </a:rPr>
              <a:t>要有良好的绝缘性能和隔热能力。</a:t>
            </a:r>
            <a:endParaRPr kumimoji="0" lang="en-US" altLang="zh-CN" b="0" kern="1200" dirty="0">
              <a:solidFill>
                <a:srgbClr val="0070C0"/>
              </a:solidFill>
              <a:latin typeface="微软雅黑" panose="020B0503020204020204" pitchFamily="34" charset="-122"/>
              <a:ea typeface="微软雅黑" panose="020B0503020204020204" pitchFamily="34" charset="-122"/>
              <a:cs typeface="+mn-cs"/>
            </a:endParaRPr>
          </a:p>
          <a:p>
            <a:pPr marL="533400" indent="-533400">
              <a:buSzPct val="100000"/>
              <a:buFont typeface="Wingdings" panose="05000000000000000000" pitchFamily="2" charset="2"/>
              <a:buChar char="Ø"/>
            </a:pPr>
            <a:r>
              <a:rPr lang="zh-CN" altLang="en-US" dirty="0">
                <a:solidFill>
                  <a:srgbClr val="0070C0"/>
                </a:solidFill>
                <a:latin typeface="微软雅黑" panose="020B0503020204020204" pitchFamily="34" charset="-122"/>
                <a:ea typeface="微软雅黑" panose="020B0503020204020204" pitchFamily="34" charset="-122"/>
                <a:sym typeface="+mn-ea"/>
              </a:rPr>
              <a:t>结构轻便、易于操作。</a:t>
            </a:r>
            <a:endParaRPr kumimoji="0" lang="en-US" altLang="zh-CN" b="0" kern="1200" dirty="0">
              <a:solidFill>
                <a:srgbClr val="0070C0"/>
              </a:solidFill>
              <a:latin typeface="微软雅黑" panose="020B0503020204020204" pitchFamily="34" charset="-122"/>
              <a:ea typeface="微软雅黑" panose="020B0503020204020204" pitchFamily="34" charset="-122"/>
              <a:cs typeface="+mn-cs"/>
            </a:endParaRPr>
          </a:p>
          <a:p>
            <a:pPr marL="533400" indent="-533400">
              <a:buSzPct val="100000"/>
              <a:buFont typeface="Wingdings" panose="05000000000000000000" pitchFamily="2" charset="2"/>
              <a:buChar char="Ø"/>
            </a:pPr>
            <a:r>
              <a:rPr lang="zh-CN" altLang="en-US" dirty="0">
                <a:solidFill>
                  <a:srgbClr val="0070C0"/>
                </a:solidFill>
                <a:latin typeface="微软雅黑" panose="020B0503020204020204" pitchFamily="34" charset="-122"/>
                <a:ea typeface="微软雅黑" panose="020B0503020204020204" pitchFamily="34" charset="-122"/>
                <a:sym typeface="+mn-ea"/>
              </a:rPr>
              <a:t>焊钳过热不得在水中冷却后使用。</a:t>
            </a:r>
            <a:endParaRPr lang="zh-CN" altLang="en-US"/>
          </a:p>
        </p:txBody>
      </p:sp>
      <p:pic>
        <p:nvPicPr>
          <p:cNvPr id="3074" name="Picture 2" descr="https://timgsa.baidu.com/timg?image&amp;quality=80&amp;size=b9999_10000&amp;sec=1523427453641&amp;di=8036cf60eb4a7bb3cb1172797a057142&amp;imgtype=0&amp;src=http%3A%2F%2Fimage.big5.made-in-china.com%2F2f0j01DCdEYFMfAeci%2F%25E5%25BE%25B7%25E5%25BC%258F%25E7%2594%25B5%25E7%2584%258A%25E9%2592%25B3.jpg"/>
          <p:cNvPicPr>
            <a:picLocks noChangeAspect="1" noChangeArrowheads="1"/>
          </p:cNvPicPr>
          <p:nvPr/>
        </p:nvPicPr>
        <p:blipFill>
          <a:blip r:embed="rId1"/>
          <a:srcRect/>
          <a:stretch>
            <a:fillRect/>
          </a:stretch>
        </p:blipFill>
        <p:spPr bwMode="auto">
          <a:xfrm>
            <a:off x="3851910" y="3716655"/>
            <a:ext cx="4380865" cy="26657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324485" y="980440"/>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lnSpc>
                <a:spcPct val="150000"/>
              </a:lnSpc>
              <a:spcBef>
                <a:spcPts val="400"/>
              </a:spcBef>
              <a:buClr>
                <a:schemeClr val="accent1"/>
              </a:buClr>
              <a:buFont typeface="Wingdings" panose="05000000000000000000" pitchFamily="2" charset="2"/>
              <a:buChar char="u"/>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80745" y="1268730"/>
            <a:ext cx="7658100" cy="521970"/>
          </a:xfrm>
          <a:prstGeom prst="rect">
            <a:avLst/>
          </a:prstGeom>
          <a:noFill/>
        </p:spPr>
        <p:txBody>
          <a:bodyPr wrap="square" rtlCol="0">
            <a:spAutoFit/>
          </a:bodyPr>
          <a:p>
            <a:pPr algn="ctr" fontAlgn="auto">
              <a:defRPr/>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电焊操作前安全检查</a:t>
            </a:r>
            <a:r>
              <a:rPr lang="zh-CN" altLang="en-US" sz="28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内容</a:t>
            </a:r>
            <a:endParaRPr lang="zh-CN" altLang="en-US" sz="2800"/>
          </a:p>
        </p:txBody>
      </p:sp>
      <p:sp>
        <p:nvSpPr>
          <p:cNvPr id="3" name="文本框 2"/>
          <p:cNvSpPr txBox="1"/>
          <p:nvPr/>
        </p:nvSpPr>
        <p:spPr>
          <a:xfrm>
            <a:off x="755650" y="1916430"/>
            <a:ext cx="5475605" cy="3540760"/>
          </a:xfrm>
          <a:prstGeom prst="rect">
            <a:avLst/>
          </a:prstGeom>
          <a:noFill/>
        </p:spPr>
        <p:txBody>
          <a:bodyPr wrap="square" rtlCol="0">
            <a:spAutoFit/>
          </a:bodyPr>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sym typeface="+mn-ea"/>
              </a:rPr>
              <a:t>检查焊机设备和工具是够安全可靠</a:t>
            </a:r>
            <a:endParaRPr kumimoji="0" lang="en-US" altLang="zh-CN" b="0" i="0" u="none" strike="noStrike" kern="1200" cap="none" spc="0" normalizeH="0" baseline="0" noProof="1" dirty="0" smtClean="0">
              <a:solidFill>
                <a:schemeClr val="tx1"/>
              </a:solidFill>
              <a:latin typeface="微软雅黑" panose="020B0503020204020204" pitchFamily="34" charset="-122"/>
              <a:ea typeface="微软雅黑" panose="020B0503020204020204" pitchFamily="34" charset="-122"/>
              <a:cs typeface="+mn-cs"/>
            </a:endParaRPr>
          </a:p>
          <a:p>
            <a:pPr marL="533400" marR="0" lvl="1" indent="-533400" algn="just" defTabSz="914400" rtl="0" eaLnBrk="1" fontAlgn="auto" latinLnBrk="0" hangingPunct="1">
              <a:lnSpc>
                <a:spcPct val="150000"/>
              </a:lnSpc>
              <a:spcBef>
                <a:spcPts val="325"/>
              </a:spcBef>
              <a:spcAft>
                <a:spcPct val="0"/>
              </a:spcAft>
              <a:buClr>
                <a:schemeClr val="accent1"/>
              </a:buClr>
              <a:buSzTx/>
              <a:buFont typeface="Wingdings" panose="05000000000000000000" pitchFamily="2" charset="2"/>
              <a:buChar char="Ø"/>
            </a:pPr>
            <a:r>
              <a:rPr lang="zh-CN" altLang="en-US" dirty="0" smtClean="0">
                <a:solidFill>
                  <a:srgbClr val="0070C0"/>
                </a:solidFill>
                <a:latin typeface="微软雅黑" panose="020B0503020204020204" pitchFamily="34" charset="-122"/>
                <a:ea typeface="微软雅黑" panose="020B0503020204020204" pitchFamily="34" charset="-122"/>
                <a:sym typeface="+mn-ea"/>
              </a:rPr>
              <a:t>焊接外壳的接地</a:t>
            </a:r>
            <a:endParaRPr kumimoji="0" lang="en-US" altLang="zh-CN" b="0" i="0" u="none" strike="noStrike" kern="1200" cap="none" spc="0" normalizeH="0" baseline="0" noProof="1" dirty="0" smtClean="0">
              <a:solidFill>
                <a:srgbClr val="0070C0"/>
              </a:solidFill>
              <a:latin typeface="微软雅黑" panose="020B0503020204020204" pitchFamily="34" charset="-122"/>
              <a:ea typeface="微软雅黑" panose="020B0503020204020204" pitchFamily="34" charset="-122"/>
              <a:cs typeface="+mn-cs"/>
            </a:endParaRPr>
          </a:p>
          <a:p>
            <a:pPr marL="533400" marR="0" lvl="1" indent="-533400" algn="just" defTabSz="914400" rtl="0" eaLnBrk="1" fontAlgn="auto" latinLnBrk="0" hangingPunct="1">
              <a:lnSpc>
                <a:spcPct val="150000"/>
              </a:lnSpc>
              <a:spcBef>
                <a:spcPts val="325"/>
              </a:spcBef>
              <a:spcAft>
                <a:spcPct val="0"/>
              </a:spcAft>
              <a:buClr>
                <a:schemeClr val="accent1"/>
              </a:buClr>
              <a:buSzTx/>
              <a:buFont typeface="Wingdings" panose="05000000000000000000" pitchFamily="2" charset="2"/>
              <a:buChar char="Ø"/>
            </a:pPr>
            <a:r>
              <a:rPr lang="zh-CN" altLang="en-US" dirty="0" smtClean="0">
                <a:solidFill>
                  <a:srgbClr val="0070C0"/>
                </a:solidFill>
                <a:latin typeface="微软雅黑" panose="020B0503020204020204" pitchFamily="34" charset="-122"/>
                <a:ea typeface="微软雅黑" panose="020B0503020204020204" pitchFamily="34" charset="-122"/>
                <a:sym typeface="+mn-ea"/>
              </a:rPr>
              <a:t>焊机各接线点接触是否良好</a:t>
            </a:r>
            <a:endParaRPr kumimoji="0" lang="en-US" altLang="zh-CN" b="0" i="0" u="none" strike="noStrike" kern="1200" cap="none" spc="0" normalizeH="0" baseline="0" noProof="1" dirty="0" smtClean="0">
              <a:solidFill>
                <a:srgbClr val="0070C0"/>
              </a:solidFill>
              <a:latin typeface="微软雅黑" panose="020B0503020204020204" pitchFamily="34" charset="-122"/>
              <a:ea typeface="微软雅黑" panose="020B0503020204020204" pitchFamily="34" charset="-122"/>
              <a:cs typeface="+mn-cs"/>
            </a:endParaRPr>
          </a:p>
          <a:p>
            <a:pPr marL="533400" marR="0" lvl="1" indent="-533400" algn="just" defTabSz="914400" rtl="0" eaLnBrk="1" fontAlgn="auto" latinLnBrk="0" hangingPunct="1">
              <a:lnSpc>
                <a:spcPct val="150000"/>
              </a:lnSpc>
              <a:spcBef>
                <a:spcPts val="325"/>
              </a:spcBef>
              <a:spcAft>
                <a:spcPct val="0"/>
              </a:spcAft>
              <a:buClr>
                <a:schemeClr val="accent1"/>
              </a:buClr>
              <a:buSzTx/>
              <a:buFont typeface="Wingdings" panose="05000000000000000000" pitchFamily="2" charset="2"/>
              <a:buChar char="Ø"/>
            </a:pPr>
            <a:r>
              <a:rPr lang="zh-CN" altLang="en-US" dirty="0" smtClean="0">
                <a:solidFill>
                  <a:srgbClr val="0070C0"/>
                </a:solidFill>
                <a:latin typeface="微软雅黑" panose="020B0503020204020204" pitchFamily="34" charset="-122"/>
                <a:ea typeface="微软雅黑" panose="020B0503020204020204" pitchFamily="34" charset="-122"/>
                <a:sym typeface="+mn-ea"/>
              </a:rPr>
              <a:t>焊接电缆绝缘是否损坏等</a:t>
            </a:r>
            <a:endParaRPr kumimoji="0" lang="en-US" altLang="zh-CN" b="0" i="0" u="none" strike="noStrike" kern="1200" cap="none" spc="0" normalizeH="0" baseline="0" noProof="1" dirty="0" smtClean="0">
              <a:solidFill>
                <a:srgbClr val="0070C0"/>
              </a:solidFill>
              <a:latin typeface="微软雅黑" panose="020B0503020204020204" pitchFamily="34" charset="-122"/>
              <a:ea typeface="微软雅黑" panose="020B0503020204020204" pitchFamily="34" charset="-122"/>
              <a:cs typeface="+mn-cs"/>
            </a:endParaRPr>
          </a:p>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sym typeface="+mn-ea"/>
              </a:rPr>
              <a:t>检查作业环境是够满足电焊作业的要求</a:t>
            </a:r>
            <a:endParaRPr kumimoji="0" lang="en-US" altLang="zh-CN" b="0" i="0" u="none" strike="noStrike" kern="1200" cap="none" spc="0" normalizeH="0" baseline="0" noProof="1" dirty="0" smtClean="0">
              <a:solidFill>
                <a:schemeClr val="tx1"/>
              </a:solidFill>
              <a:latin typeface="微软雅黑" panose="020B0503020204020204" pitchFamily="34" charset="-122"/>
              <a:ea typeface="微软雅黑" panose="020B0503020204020204" pitchFamily="34" charset="-122"/>
              <a:cs typeface="+mn-cs"/>
            </a:endParaRPr>
          </a:p>
          <a:p>
            <a:pPr marL="533400" marR="0" lvl="1" indent="-533400" algn="just" defTabSz="914400" rtl="0" eaLnBrk="1" fontAlgn="auto" latinLnBrk="0" hangingPunct="1">
              <a:lnSpc>
                <a:spcPct val="150000"/>
              </a:lnSpc>
              <a:spcBef>
                <a:spcPts val="325"/>
              </a:spcBef>
              <a:spcAft>
                <a:spcPct val="0"/>
              </a:spcAft>
              <a:buClr>
                <a:schemeClr val="accent1"/>
              </a:buClr>
              <a:buSzTx/>
              <a:buFont typeface="Wingdings" panose="05000000000000000000" pitchFamily="2" charset="2"/>
              <a:buChar char="Ø"/>
            </a:pPr>
            <a:r>
              <a:rPr lang="zh-CN" altLang="en-US" dirty="0" smtClean="0">
                <a:solidFill>
                  <a:srgbClr val="0070C0"/>
                </a:solidFill>
                <a:latin typeface="微软雅黑" panose="020B0503020204020204" pitchFamily="34" charset="-122"/>
                <a:ea typeface="微软雅黑" panose="020B0503020204020204" pitchFamily="34" charset="-122"/>
                <a:sym typeface="+mn-ea"/>
              </a:rPr>
              <a:t>是否易爆易爆场所，是需要考虑易燃易爆环境安全要求</a:t>
            </a:r>
            <a:endParaRPr lang="zh-CN" altLang="en-US"/>
          </a:p>
        </p:txBody>
      </p:sp>
      <p:pic>
        <p:nvPicPr>
          <p:cNvPr id="5" name="图片 4"/>
          <p:cNvPicPr>
            <a:picLocks noChangeAspect="1"/>
          </p:cNvPicPr>
          <p:nvPr/>
        </p:nvPicPr>
        <p:blipFill>
          <a:blip r:embed="rId1"/>
          <a:stretch>
            <a:fillRect/>
          </a:stretch>
        </p:blipFill>
        <p:spPr>
          <a:xfrm>
            <a:off x="5799455" y="2132965"/>
            <a:ext cx="3084830" cy="2181860"/>
          </a:xfrm>
          <a:prstGeom prst="rect">
            <a:avLst/>
          </a:prstGeom>
          <a:ln>
            <a:noFill/>
          </a:ln>
          <a:effectLst>
            <a:outerShdw blurRad="190500" algn="tl" rotWithShape="0">
              <a:srgbClr val="000000">
                <a:alpha val="70000"/>
              </a:srgbClr>
            </a:outerShdw>
          </a:effectLst>
        </p:spPr>
      </p:pic>
    </p:spTree>
  </p:cSld>
  <p:clrMapOvr>
    <a:masterClrMapping/>
  </p:clrMapOvr>
  <p:transition>
    <p:rand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324485" y="980440"/>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lnSpc>
                <a:spcPct val="150000"/>
              </a:lnSpc>
              <a:spcBef>
                <a:spcPts val="400"/>
              </a:spcBef>
              <a:buClr>
                <a:schemeClr val="accent1"/>
              </a:buClr>
              <a:buFont typeface="Wingdings" panose="05000000000000000000" pitchFamily="2" charset="2"/>
              <a:buChar char="u"/>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80745" y="1268730"/>
            <a:ext cx="7658100" cy="521970"/>
          </a:xfrm>
          <a:prstGeom prst="rect">
            <a:avLst/>
          </a:prstGeom>
          <a:noFill/>
        </p:spPr>
        <p:txBody>
          <a:bodyPr wrap="square" rtlCol="0">
            <a:spAutoFit/>
          </a:bodyPr>
          <a:p>
            <a:pPr algn="ctr" fontAlgn="auto">
              <a:defRPr/>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案例</a:t>
            </a:r>
            <a:r>
              <a:rPr lang="en-US" altLang="zh-CN"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9</a:t>
            </a: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：焊接前不检查设备，电击身亡</a:t>
            </a:r>
            <a:endParaRPr lang="zh-CN" altLang="en-US" sz="2800"/>
          </a:p>
        </p:txBody>
      </p:sp>
      <p:sp>
        <p:nvSpPr>
          <p:cNvPr id="3" name="文本框 2"/>
          <p:cNvSpPr txBox="1"/>
          <p:nvPr/>
        </p:nvSpPr>
        <p:spPr>
          <a:xfrm>
            <a:off x="755650" y="1916430"/>
            <a:ext cx="7600950" cy="2938145"/>
          </a:xfrm>
          <a:prstGeom prst="rect">
            <a:avLst/>
          </a:prstGeom>
          <a:noFill/>
        </p:spPr>
        <p:txBody>
          <a:bodyPr wrap="square" rtlCol="0">
            <a:spAutoFit/>
          </a:bodyPr>
          <a:p>
            <a:pPr marL="533400" indent="-533400" algn="just">
              <a:lnSpc>
                <a:spcPct val="150000"/>
              </a:lnSpc>
              <a:spcBef>
                <a:spcPts val="600"/>
              </a:spcBef>
              <a:buClr>
                <a:schemeClr val="accent1"/>
              </a:buClr>
              <a:buFont typeface="Wingdings" panose="05000000000000000000" pitchFamily="2" charset="2"/>
              <a:buChar char="Ø"/>
            </a:pPr>
            <a:r>
              <a:rPr lang="zh-CN" altLang="en-US" dirty="0">
                <a:solidFill>
                  <a:srgbClr val="0070C0"/>
                </a:solidFill>
                <a:latin typeface="微软雅黑" panose="020B0503020204020204" pitchFamily="34" charset="-122"/>
                <a:ea typeface="微软雅黑" panose="020B0503020204020204" pitchFamily="34" charset="-122"/>
                <a:sym typeface="+mn-ea"/>
              </a:rPr>
              <a:t>某企业一高级电焊工，上班后对焊机和工具未进行检查就开始作业。由于焊机在检修后电工汉有把接地线接在外壳上，又因为工作期间维护不到位，致使焊机绝缘损坏造成外壳带电。当这名电焊工握住摇把调节焊接电流时，遭电击身亡。</a:t>
            </a:r>
            <a:endParaRPr lang="en-US" altLang="zh-CN" dirty="0">
              <a:solidFill>
                <a:srgbClr val="0070C0"/>
              </a:solidFill>
              <a:latin typeface="微软雅黑" panose="020B0503020204020204" pitchFamily="34" charset="-122"/>
              <a:ea typeface="微软雅黑" panose="020B0503020204020204" pitchFamily="34" charset="-122"/>
            </a:endParaRPr>
          </a:p>
          <a:p>
            <a:pPr marL="533400" indent="-533400" algn="just">
              <a:lnSpc>
                <a:spcPct val="150000"/>
              </a:lnSpc>
              <a:spcBef>
                <a:spcPts val="600"/>
              </a:spcBef>
              <a:buClr>
                <a:schemeClr val="accent1"/>
              </a:buClr>
              <a:buFont typeface="Wingdings" panose="05000000000000000000" pitchFamily="2" charset="2"/>
              <a:buChar char="Ø"/>
            </a:pPr>
            <a:r>
              <a:rPr lang="zh-CN" altLang="en-US" dirty="0">
                <a:solidFill>
                  <a:srgbClr val="0070C0"/>
                </a:solidFill>
                <a:latin typeface="微软雅黑" panose="020B0503020204020204" pitchFamily="34" charset="-122"/>
                <a:ea typeface="微软雅黑" panose="020B0503020204020204" pitchFamily="34" charset="-122"/>
                <a:sym typeface="+mn-ea"/>
              </a:rPr>
              <a:t>提示：开始工作前，应首先检查焊机有无接地或接零装置，以及电线否牢固可靠，确保安全后再行作业。</a:t>
            </a:r>
            <a:endParaRPr lang="zh-CN" altLang="en-US"/>
          </a:p>
        </p:txBody>
      </p:sp>
    </p:spTree>
  </p:cSld>
  <p:clrMapOvr>
    <a:masterClrMapping/>
  </p:clrMapOvr>
  <p:transition>
    <p:random/>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324485" y="980440"/>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lnSpc>
                <a:spcPct val="150000"/>
              </a:lnSpc>
              <a:spcBef>
                <a:spcPts val="400"/>
              </a:spcBef>
              <a:buClr>
                <a:schemeClr val="accent1"/>
              </a:buClr>
              <a:buFont typeface="Wingdings" panose="05000000000000000000" pitchFamily="2" charset="2"/>
              <a:buChar char="u"/>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80745" y="1268730"/>
            <a:ext cx="7658100" cy="521970"/>
          </a:xfrm>
          <a:prstGeom prst="rect">
            <a:avLst/>
          </a:prstGeom>
          <a:noFill/>
        </p:spPr>
        <p:txBody>
          <a:bodyPr wrap="square" rtlCol="0">
            <a:spAutoFit/>
          </a:bodyPr>
          <a:p>
            <a:pPr algn="ctr" fontAlgn="auto">
              <a:defRPr/>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焊工操作安全要求</a:t>
            </a:r>
            <a:endParaRPr lang="zh-CN" altLang="en-US" sz="2800"/>
          </a:p>
        </p:txBody>
      </p:sp>
      <p:sp>
        <p:nvSpPr>
          <p:cNvPr id="3" name="文本框 2"/>
          <p:cNvSpPr txBox="1"/>
          <p:nvPr/>
        </p:nvSpPr>
        <p:spPr>
          <a:xfrm>
            <a:off x="755650" y="1916430"/>
            <a:ext cx="7600950" cy="4044315"/>
          </a:xfrm>
          <a:prstGeom prst="rect">
            <a:avLst/>
          </a:prstGeom>
          <a:noFill/>
        </p:spPr>
        <p:txBody>
          <a:bodyPr wrap="square" rtlCol="0">
            <a:spAutoFit/>
          </a:bodyPr>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sym typeface="+mn-ea"/>
              </a:rPr>
              <a:t>焊工更换焊条和调节电流等，一般都是带电操作。但是必须做好绝缘防护，严禁赤手更换焊条。</a:t>
            </a:r>
            <a:endParaRPr kumimoji="0" lang="en-US" altLang="zh-CN" b="0" i="0" u="none" strike="noStrike" kern="1200" cap="none" spc="0" normalizeH="0" baseline="0" noProof="1" dirty="0" smtClean="0">
              <a:solidFill>
                <a:schemeClr val="tx1"/>
              </a:solidFill>
              <a:latin typeface="微软雅黑" panose="020B0503020204020204" pitchFamily="34" charset="-122"/>
              <a:ea typeface="微软雅黑" panose="020B0503020204020204" pitchFamily="34" charset="-122"/>
              <a:cs typeface="+mn-cs"/>
            </a:endParaRPr>
          </a:p>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sym typeface="+mn-ea"/>
              </a:rPr>
              <a:t>以下操作应切断电源才能进行：</a:t>
            </a:r>
            <a:endParaRPr kumimoji="0" lang="en-US" altLang="zh-CN" b="0" i="0" u="none" strike="noStrike" kern="1200" cap="none" spc="0" normalizeH="0" baseline="0" noProof="1" dirty="0" smtClean="0">
              <a:solidFill>
                <a:schemeClr val="tx1"/>
              </a:solidFill>
              <a:latin typeface="微软雅黑" panose="020B0503020204020204" pitchFamily="34" charset="-122"/>
              <a:ea typeface="微软雅黑" panose="020B0503020204020204" pitchFamily="34" charset="-122"/>
              <a:cs typeface="+mn-cs"/>
            </a:endParaRPr>
          </a:p>
          <a:p>
            <a:pPr marL="533400" marR="0" lvl="1" indent="-533400" algn="just" defTabSz="914400" rtl="0" eaLnBrk="1" fontAlgn="auto" latinLnBrk="0" hangingPunct="1">
              <a:lnSpc>
                <a:spcPct val="150000"/>
              </a:lnSpc>
              <a:spcBef>
                <a:spcPts val="325"/>
              </a:spcBef>
              <a:spcAft>
                <a:spcPct val="0"/>
              </a:spcAft>
              <a:buClr>
                <a:schemeClr val="accent1"/>
              </a:buClr>
              <a:buSzTx/>
              <a:buFont typeface="Wingdings" panose="05000000000000000000" pitchFamily="2" charset="2"/>
              <a:buChar char="Ø"/>
            </a:pPr>
            <a:r>
              <a:rPr lang="zh-CN" altLang="en-US" dirty="0" smtClean="0">
                <a:solidFill>
                  <a:srgbClr val="0070C0"/>
                </a:solidFill>
                <a:latin typeface="微软雅黑" panose="020B0503020204020204" pitchFamily="34" charset="-122"/>
                <a:ea typeface="微软雅黑" panose="020B0503020204020204" pitchFamily="34" charset="-122"/>
                <a:sym typeface="+mn-ea"/>
              </a:rPr>
              <a:t>转移工作地点搬动焊机</a:t>
            </a:r>
            <a:endParaRPr kumimoji="0" lang="en-US" altLang="zh-CN" b="0" i="0" u="none" strike="noStrike" kern="1200" cap="none" spc="0" normalizeH="0" baseline="0" noProof="1" dirty="0" smtClean="0">
              <a:solidFill>
                <a:srgbClr val="0070C0"/>
              </a:solidFill>
              <a:latin typeface="微软雅黑" panose="020B0503020204020204" pitchFamily="34" charset="-122"/>
              <a:ea typeface="微软雅黑" panose="020B0503020204020204" pitchFamily="34" charset="-122"/>
              <a:cs typeface="+mn-cs"/>
            </a:endParaRPr>
          </a:p>
          <a:p>
            <a:pPr marL="533400" marR="0" lvl="1" indent="-533400" algn="just" defTabSz="914400" rtl="0" eaLnBrk="1" fontAlgn="auto" latinLnBrk="0" hangingPunct="1">
              <a:lnSpc>
                <a:spcPct val="150000"/>
              </a:lnSpc>
              <a:spcBef>
                <a:spcPts val="325"/>
              </a:spcBef>
              <a:spcAft>
                <a:spcPct val="0"/>
              </a:spcAft>
              <a:buClr>
                <a:schemeClr val="accent1"/>
              </a:buClr>
              <a:buSzTx/>
              <a:buFont typeface="Wingdings" panose="05000000000000000000" pitchFamily="2" charset="2"/>
              <a:buChar char="Ø"/>
            </a:pPr>
            <a:r>
              <a:rPr lang="zh-CN" altLang="en-US" dirty="0" smtClean="0">
                <a:solidFill>
                  <a:srgbClr val="0070C0"/>
                </a:solidFill>
                <a:latin typeface="微软雅黑" panose="020B0503020204020204" pitchFamily="34" charset="-122"/>
                <a:ea typeface="微软雅黑" panose="020B0503020204020204" pitchFamily="34" charset="-122"/>
                <a:sym typeface="+mn-ea"/>
              </a:rPr>
              <a:t>更换熔丝</a:t>
            </a:r>
            <a:endParaRPr kumimoji="0" lang="en-US" altLang="zh-CN" b="0" i="0" u="none" strike="noStrike" kern="1200" cap="none" spc="0" normalizeH="0" baseline="0" noProof="1" dirty="0" smtClean="0">
              <a:solidFill>
                <a:srgbClr val="0070C0"/>
              </a:solidFill>
              <a:latin typeface="微软雅黑" panose="020B0503020204020204" pitchFamily="34" charset="-122"/>
              <a:ea typeface="微软雅黑" panose="020B0503020204020204" pitchFamily="34" charset="-122"/>
              <a:cs typeface="+mn-cs"/>
            </a:endParaRPr>
          </a:p>
          <a:p>
            <a:pPr marL="533400" marR="0" lvl="1" indent="-533400" algn="just" defTabSz="914400" rtl="0" eaLnBrk="1" fontAlgn="auto" latinLnBrk="0" hangingPunct="1">
              <a:lnSpc>
                <a:spcPct val="150000"/>
              </a:lnSpc>
              <a:spcBef>
                <a:spcPts val="325"/>
              </a:spcBef>
              <a:spcAft>
                <a:spcPct val="0"/>
              </a:spcAft>
              <a:buClr>
                <a:schemeClr val="accent1"/>
              </a:buClr>
              <a:buSzTx/>
              <a:buFont typeface="Wingdings" panose="05000000000000000000" pitchFamily="2" charset="2"/>
              <a:buChar char="Ø"/>
            </a:pPr>
            <a:r>
              <a:rPr lang="zh-CN" altLang="en-US" dirty="0" smtClean="0">
                <a:solidFill>
                  <a:srgbClr val="0070C0"/>
                </a:solidFill>
                <a:latin typeface="微软雅黑" panose="020B0503020204020204" pitchFamily="34" charset="-122"/>
                <a:ea typeface="微软雅黑" panose="020B0503020204020204" pitchFamily="34" charset="-122"/>
                <a:sym typeface="+mn-ea"/>
              </a:rPr>
              <a:t>焊机发生故障检修</a:t>
            </a:r>
            <a:endParaRPr kumimoji="0" lang="en-US" altLang="zh-CN" b="0" i="0" u="none" strike="noStrike" kern="1200" cap="none" spc="0" normalizeH="0" baseline="0" noProof="1" dirty="0" smtClean="0">
              <a:solidFill>
                <a:srgbClr val="0070C0"/>
              </a:solidFill>
              <a:latin typeface="微软雅黑" panose="020B0503020204020204" pitchFamily="34" charset="-122"/>
              <a:ea typeface="微软雅黑" panose="020B0503020204020204" pitchFamily="34" charset="-122"/>
              <a:cs typeface="+mn-cs"/>
            </a:endParaRPr>
          </a:p>
          <a:p>
            <a:pPr marL="533400" marR="0" lvl="1" indent="-533400" algn="just" defTabSz="914400" rtl="0" eaLnBrk="1" fontAlgn="auto" latinLnBrk="0" hangingPunct="1">
              <a:lnSpc>
                <a:spcPct val="150000"/>
              </a:lnSpc>
              <a:spcBef>
                <a:spcPts val="325"/>
              </a:spcBef>
              <a:spcAft>
                <a:spcPct val="0"/>
              </a:spcAft>
              <a:buClr>
                <a:schemeClr val="accent1"/>
              </a:buClr>
              <a:buSzTx/>
              <a:buFont typeface="Wingdings" panose="05000000000000000000" pitchFamily="2" charset="2"/>
              <a:buChar char="Ø"/>
            </a:pPr>
            <a:r>
              <a:rPr lang="zh-CN" altLang="en-US" dirty="0" smtClean="0">
                <a:solidFill>
                  <a:srgbClr val="0070C0"/>
                </a:solidFill>
                <a:latin typeface="微软雅黑" panose="020B0503020204020204" pitchFamily="34" charset="-122"/>
                <a:ea typeface="微软雅黑" panose="020B0503020204020204" pitchFamily="34" charset="-122"/>
                <a:sym typeface="+mn-ea"/>
              </a:rPr>
              <a:t>改变焊机接头</a:t>
            </a:r>
            <a:endParaRPr kumimoji="0" lang="en-US" altLang="zh-CN" b="0" i="0" u="none" strike="noStrike" kern="1200" cap="none" spc="0" normalizeH="0" baseline="0" noProof="1" dirty="0" smtClean="0">
              <a:solidFill>
                <a:srgbClr val="0070C0"/>
              </a:solidFill>
              <a:latin typeface="微软雅黑" panose="020B0503020204020204" pitchFamily="34" charset="-122"/>
              <a:ea typeface="微软雅黑" panose="020B0503020204020204" pitchFamily="34" charset="-122"/>
              <a:cs typeface="+mn-cs"/>
            </a:endParaRPr>
          </a:p>
          <a:p>
            <a:pPr marL="533400" marR="0" lvl="1" indent="-533400" algn="just" defTabSz="914400" rtl="0" eaLnBrk="1" fontAlgn="auto" latinLnBrk="0" hangingPunct="1">
              <a:lnSpc>
                <a:spcPct val="150000"/>
              </a:lnSpc>
              <a:spcBef>
                <a:spcPts val="325"/>
              </a:spcBef>
              <a:spcAft>
                <a:spcPct val="0"/>
              </a:spcAft>
              <a:buClr>
                <a:schemeClr val="accent1"/>
              </a:buClr>
              <a:buSzTx/>
              <a:buFont typeface="Wingdings" panose="05000000000000000000" pitchFamily="2" charset="2"/>
              <a:buChar char="Ø"/>
            </a:pPr>
            <a:r>
              <a:rPr lang="zh-CN" altLang="en-US" dirty="0" smtClean="0">
                <a:solidFill>
                  <a:srgbClr val="0070C0"/>
                </a:solidFill>
                <a:latin typeface="微软雅黑" panose="020B0503020204020204" pitchFamily="34" charset="-122"/>
                <a:ea typeface="微软雅黑" panose="020B0503020204020204" pitchFamily="34" charset="-122"/>
                <a:sym typeface="+mn-ea"/>
              </a:rPr>
              <a:t>更换焊件而需改装二次回路的布设等</a:t>
            </a:r>
            <a:endParaRPr lang="zh-CN" altLang="en-US"/>
          </a:p>
        </p:txBody>
      </p:sp>
      <p:pic>
        <p:nvPicPr>
          <p:cNvPr id="160772" name="图片 4"/>
          <p:cNvPicPr>
            <a:picLocks noChangeAspect="1"/>
          </p:cNvPicPr>
          <p:nvPr/>
        </p:nvPicPr>
        <p:blipFill>
          <a:blip r:embed="rId1"/>
          <a:stretch>
            <a:fillRect/>
          </a:stretch>
        </p:blipFill>
        <p:spPr>
          <a:xfrm>
            <a:off x="5795645" y="2636520"/>
            <a:ext cx="2905125" cy="3181350"/>
          </a:xfrm>
          <a:prstGeom prst="rect">
            <a:avLst/>
          </a:prstGeom>
          <a:noFill/>
          <a:ln w="9525">
            <a:noFill/>
          </a:ln>
        </p:spPr>
      </p:pic>
    </p:spTree>
  </p:cSld>
  <p:clrMapOvr>
    <a:masterClrMapping/>
  </p:clrMapOvr>
  <p:transition>
    <p:random/>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324485" y="980440"/>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lnSpc>
                <a:spcPct val="150000"/>
              </a:lnSpc>
              <a:spcBef>
                <a:spcPts val="400"/>
              </a:spcBef>
              <a:buClr>
                <a:schemeClr val="accent1"/>
              </a:buClr>
              <a:buFont typeface="Wingdings" panose="05000000000000000000" pitchFamily="2" charset="2"/>
              <a:buChar char="u"/>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80745" y="1268730"/>
            <a:ext cx="7658100" cy="521970"/>
          </a:xfrm>
          <a:prstGeom prst="rect">
            <a:avLst/>
          </a:prstGeom>
          <a:noFill/>
        </p:spPr>
        <p:txBody>
          <a:bodyPr wrap="square" rtlCol="0">
            <a:spAutoFit/>
          </a:bodyPr>
          <a:p>
            <a:pPr algn="ctr" fontAlgn="auto">
              <a:defRPr/>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容器或地沟内焊接作业安全要求</a:t>
            </a:r>
            <a:endParaRPr lang="zh-CN" altLang="en-US" sz="2800"/>
          </a:p>
        </p:txBody>
      </p:sp>
      <p:sp>
        <p:nvSpPr>
          <p:cNvPr id="3" name="文本框 2"/>
          <p:cNvSpPr txBox="1"/>
          <p:nvPr/>
        </p:nvSpPr>
        <p:spPr>
          <a:xfrm>
            <a:off x="755650" y="1916430"/>
            <a:ext cx="7600950" cy="2501900"/>
          </a:xfrm>
          <a:prstGeom prst="rect">
            <a:avLst/>
          </a:prstGeom>
          <a:noFill/>
        </p:spPr>
        <p:txBody>
          <a:bodyPr wrap="square" rtlCol="0">
            <a:spAutoFit/>
          </a:bodyPr>
          <a:p>
            <a:pPr marL="533400" marR="0" indent="-533400" algn="just"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sym typeface="+mn-ea"/>
              </a:rPr>
              <a:t>采用橡皮垫、带皮手套、穿绝缘鞋等保证焊工身体和焊件间的绝缘。</a:t>
            </a:r>
            <a:endParaRPr kumimoji="0" lang="en-US" altLang="zh-CN" b="0" i="0" u="none" strike="noStrike" kern="1200" cap="none" spc="0" normalizeH="0" baseline="0" noProof="1" dirty="0" smtClean="0">
              <a:solidFill>
                <a:schemeClr val="tx1"/>
              </a:solidFill>
              <a:latin typeface="微软雅黑" panose="020B0503020204020204" pitchFamily="34" charset="-122"/>
              <a:ea typeface="微软雅黑" panose="020B0503020204020204" pitchFamily="34" charset="-122"/>
              <a:cs typeface="+mn-cs"/>
            </a:endParaRPr>
          </a:p>
          <a:p>
            <a:pPr marL="533400" marR="0" indent="-533400" algn="just"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sym typeface="+mn-ea"/>
              </a:rPr>
              <a:t>采取两人轮换工作制度或设一名监护人，遇危险可直接切断电源，进行抢救。</a:t>
            </a:r>
            <a:endParaRPr kumimoji="0" lang="en-US" altLang="zh-CN" b="0" i="0" u="none" strike="noStrike" kern="1200" cap="none" spc="0" normalizeH="0" baseline="0" noProof="1" dirty="0" smtClean="0">
              <a:solidFill>
                <a:schemeClr val="tx1"/>
              </a:solidFill>
              <a:latin typeface="微软雅黑" panose="020B0503020204020204" pitchFamily="34" charset="-122"/>
              <a:ea typeface="微软雅黑" panose="020B0503020204020204" pitchFamily="34" charset="-122"/>
              <a:cs typeface="+mn-cs"/>
            </a:endParaRPr>
          </a:p>
          <a:p>
            <a:pPr marL="533400" marR="0" indent="-533400" algn="just"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sym typeface="+mn-ea"/>
              </a:rPr>
              <a:t>使用的行灯电压不超过</a:t>
            </a:r>
            <a:r>
              <a:rPr lang="en-US" altLang="zh-CN" dirty="0" smtClean="0">
                <a:latin typeface="微软雅黑" panose="020B0503020204020204" pitchFamily="34" charset="-122"/>
                <a:ea typeface="微软雅黑" panose="020B0503020204020204" pitchFamily="34" charset="-122"/>
                <a:sym typeface="+mn-ea"/>
              </a:rPr>
              <a:t>36v</a:t>
            </a:r>
            <a:r>
              <a:rPr lang="zh-CN" altLang="en-US" dirty="0" smtClean="0">
                <a:latin typeface="微软雅黑" panose="020B0503020204020204" pitchFamily="34" charset="-122"/>
                <a:ea typeface="微软雅黑" panose="020B0503020204020204" pitchFamily="34" charset="-122"/>
                <a:sym typeface="+mn-ea"/>
              </a:rPr>
              <a:t>，易燃易爆、潮湿环境</a:t>
            </a:r>
            <a:r>
              <a:rPr lang="en-US" altLang="zh-CN" dirty="0" smtClean="0">
                <a:latin typeface="微软雅黑" panose="020B0503020204020204" pitchFamily="34" charset="-122"/>
                <a:ea typeface="微软雅黑" panose="020B0503020204020204" pitchFamily="34" charset="-122"/>
                <a:sym typeface="+mn-ea"/>
              </a:rPr>
              <a:t>12V</a:t>
            </a:r>
            <a:r>
              <a:rPr lang="zh-CN" altLang="en-US" dirty="0" smtClean="0">
                <a:latin typeface="微软雅黑" panose="020B0503020204020204" pitchFamily="34" charset="-122"/>
                <a:ea typeface="微软雅黑" panose="020B0503020204020204" pitchFamily="34" charset="-122"/>
                <a:sym typeface="+mn-ea"/>
              </a:rPr>
              <a:t>。</a:t>
            </a:r>
            <a:endParaRPr lang="zh-CN" altLang="en-US"/>
          </a:p>
        </p:txBody>
      </p:sp>
    </p:spTree>
  </p:cSld>
  <p:clrMapOvr>
    <a:masterClrMapping/>
  </p:clrMapOvr>
  <p:transition>
    <p:random/>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324485" y="980440"/>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lnSpc>
                <a:spcPct val="150000"/>
              </a:lnSpc>
              <a:spcBef>
                <a:spcPts val="400"/>
              </a:spcBef>
              <a:buClr>
                <a:schemeClr val="accent1"/>
              </a:buClr>
              <a:buFont typeface="Wingdings" panose="05000000000000000000" pitchFamily="2" charset="2"/>
              <a:buChar char="u"/>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80745" y="1268730"/>
            <a:ext cx="7658100" cy="521970"/>
          </a:xfrm>
          <a:prstGeom prst="rect">
            <a:avLst/>
          </a:prstGeom>
          <a:noFill/>
        </p:spPr>
        <p:txBody>
          <a:bodyPr wrap="square" rtlCol="0">
            <a:spAutoFit/>
          </a:bodyPr>
          <a:p>
            <a:pPr algn="ctr" fontAlgn="auto">
              <a:defRPr/>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案例</a:t>
            </a:r>
            <a:r>
              <a:rPr lang="en-US" altLang="zh-CN"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10</a:t>
            </a: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：地沟作业，触电身亡</a:t>
            </a:r>
            <a:endParaRPr lang="zh-CN" altLang="en-US" sz="2800"/>
          </a:p>
        </p:txBody>
      </p:sp>
      <p:sp>
        <p:nvSpPr>
          <p:cNvPr id="3" name="文本框 2"/>
          <p:cNvSpPr txBox="1"/>
          <p:nvPr/>
        </p:nvSpPr>
        <p:spPr>
          <a:xfrm>
            <a:off x="755650" y="1916430"/>
            <a:ext cx="7600950" cy="4836160"/>
          </a:xfrm>
          <a:prstGeom prst="rect">
            <a:avLst/>
          </a:prstGeom>
          <a:noFill/>
        </p:spPr>
        <p:txBody>
          <a:bodyPr wrap="square" rtlCol="0">
            <a:spAutoFit/>
          </a:bodyPr>
          <a:p>
            <a:pPr marL="533400" indent="-533400" algn="just">
              <a:lnSpc>
                <a:spcPct val="150000"/>
              </a:lnSpc>
              <a:spcBef>
                <a:spcPts val="600"/>
              </a:spcBef>
              <a:buClr>
                <a:schemeClr val="accent1"/>
              </a:buClr>
              <a:buFont typeface="Wingdings" panose="05000000000000000000" pitchFamily="2" charset="2"/>
              <a:buChar char="Ø"/>
            </a:pPr>
            <a:r>
              <a:rPr lang="zh-CN" altLang="en-US" dirty="0">
                <a:solidFill>
                  <a:srgbClr val="0070C0"/>
                </a:solidFill>
                <a:latin typeface="微软雅黑" panose="020B0503020204020204" pitchFamily="34" charset="-122"/>
                <a:ea typeface="微软雅黑" panose="020B0503020204020204" pitchFamily="34" charset="-122"/>
                <a:sym typeface="+mn-ea"/>
              </a:rPr>
              <a:t>某建筑施工公司一电焊工，在宽</a:t>
            </a:r>
            <a:r>
              <a:rPr lang="en-US" altLang="zh-CN" dirty="0">
                <a:solidFill>
                  <a:srgbClr val="0070C0"/>
                </a:solidFill>
                <a:latin typeface="微软雅黑" panose="020B0503020204020204" pitchFamily="34" charset="-122"/>
                <a:ea typeface="微软雅黑" panose="020B0503020204020204" pitchFamily="34" charset="-122"/>
                <a:sym typeface="+mn-ea"/>
              </a:rPr>
              <a:t>80</a:t>
            </a:r>
            <a:r>
              <a:rPr lang="zh-CN" altLang="en-US" dirty="0">
                <a:solidFill>
                  <a:srgbClr val="0070C0"/>
                </a:solidFill>
                <a:latin typeface="微软雅黑" panose="020B0503020204020204" pitchFamily="34" charset="-122"/>
                <a:ea typeface="微软雅黑" panose="020B0503020204020204" pitchFamily="34" charset="-122"/>
                <a:sym typeface="+mn-ea"/>
              </a:rPr>
              <a:t>厘米，高</a:t>
            </a:r>
            <a:r>
              <a:rPr lang="en-US" altLang="zh-CN" dirty="0">
                <a:solidFill>
                  <a:srgbClr val="0070C0"/>
                </a:solidFill>
                <a:latin typeface="微软雅黑" panose="020B0503020204020204" pitchFamily="34" charset="-122"/>
                <a:ea typeface="微软雅黑" panose="020B0503020204020204" pitchFamily="34" charset="-122"/>
                <a:sym typeface="+mn-ea"/>
              </a:rPr>
              <a:t>80</a:t>
            </a:r>
            <a:r>
              <a:rPr lang="zh-CN" altLang="en-US" dirty="0">
                <a:solidFill>
                  <a:srgbClr val="0070C0"/>
                </a:solidFill>
                <a:latin typeface="微软雅黑" panose="020B0503020204020204" pitchFamily="34" charset="-122"/>
                <a:ea typeface="微软雅黑" panose="020B0503020204020204" pitchFamily="34" charset="-122"/>
                <a:sym typeface="+mn-ea"/>
              </a:rPr>
              <a:t>厘米的地沟里安装</a:t>
            </a:r>
            <a:r>
              <a:rPr lang="en-US" altLang="zh-CN" dirty="0">
                <a:solidFill>
                  <a:srgbClr val="0070C0"/>
                </a:solidFill>
                <a:latin typeface="微软雅黑" panose="020B0503020204020204" pitchFamily="34" charset="-122"/>
                <a:ea typeface="微软雅黑" panose="020B0503020204020204" pitchFamily="34" charset="-122"/>
                <a:sym typeface="+mn-ea"/>
              </a:rPr>
              <a:t>200</a:t>
            </a:r>
            <a:r>
              <a:rPr lang="zh-CN" altLang="en-US" dirty="0">
                <a:solidFill>
                  <a:srgbClr val="0070C0"/>
                </a:solidFill>
                <a:latin typeface="微软雅黑" panose="020B0503020204020204" pitchFamily="34" charset="-122"/>
                <a:ea typeface="微软雅黑" panose="020B0503020204020204" pitchFamily="34" charset="-122"/>
                <a:sym typeface="+mn-ea"/>
              </a:rPr>
              <a:t>米长的回水管。当他在更换焊条时，由于手套已经磨破，脚下是烂泥地，造成触电事故，经抢救无效死亡。事故现场检查结果，焊机电源电压</a:t>
            </a:r>
            <a:r>
              <a:rPr lang="en-US" altLang="zh-CN" dirty="0">
                <a:solidFill>
                  <a:srgbClr val="0070C0"/>
                </a:solidFill>
                <a:latin typeface="微软雅黑" panose="020B0503020204020204" pitchFamily="34" charset="-122"/>
                <a:ea typeface="微软雅黑" panose="020B0503020204020204" pitchFamily="34" charset="-122"/>
                <a:sym typeface="+mn-ea"/>
              </a:rPr>
              <a:t>380</a:t>
            </a:r>
            <a:r>
              <a:rPr lang="zh-CN" altLang="en-US" dirty="0">
                <a:solidFill>
                  <a:srgbClr val="0070C0"/>
                </a:solidFill>
                <a:latin typeface="微软雅黑" panose="020B0503020204020204" pitchFamily="34" charset="-122"/>
                <a:ea typeface="微软雅黑" panose="020B0503020204020204" pitchFamily="34" charset="-122"/>
                <a:sym typeface="+mn-ea"/>
              </a:rPr>
              <a:t>伏，二次回路空载电压</a:t>
            </a:r>
            <a:r>
              <a:rPr lang="en-US" altLang="zh-CN" dirty="0">
                <a:solidFill>
                  <a:srgbClr val="0070C0"/>
                </a:solidFill>
                <a:latin typeface="微软雅黑" panose="020B0503020204020204" pitchFamily="34" charset="-122"/>
                <a:ea typeface="微软雅黑" panose="020B0503020204020204" pitchFamily="34" charset="-122"/>
                <a:sym typeface="+mn-ea"/>
              </a:rPr>
              <a:t>70</a:t>
            </a:r>
            <a:r>
              <a:rPr lang="zh-CN" altLang="en-US" dirty="0">
                <a:solidFill>
                  <a:srgbClr val="0070C0"/>
                </a:solidFill>
                <a:latin typeface="微软雅黑" panose="020B0503020204020204" pitchFamily="34" charset="-122"/>
                <a:ea typeface="微软雅黑" panose="020B0503020204020204" pitchFamily="34" charset="-122"/>
                <a:sym typeface="+mn-ea"/>
              </a:rPr>
              <a:t>伏，经现场鉴定属于触电死亡事故。该焊工持有高压焊工证，焊接技术较高，但终因安全意识淡泊，焊机电源的空载电压却使其死于潮湿而又空间狭小的地沟中。</a:t>
            </a:r>
            <a:endParaRPr lang="en-US" altLang="zh-CN" dirty="0">
              <a:solidFill>
                <a:srgbClr val="0070C0"/>
              </a:solidFill>
              <a:latin typeface="微软雅黑" panose="020B0503020204020204" pitchFamily="34" charset="-122"/>
              <a:ea typeface="微软雅黑" panose="020B0503020204020204" pitchFamily="34" charset="-122"/>
            </a:endParaRPr>
          </a:p>
          <a:p>
            <a:pPr marL="533400" indent="-533400" algn="just">
              <a:lnSpc>
                <a:spcPct val="150000"/>
              </a:lnSpc>
              <a:spcBef>
                <a:spcPts val="600"/>
              </a:spcBef>
              <a:buClr>
                <a:schemeClr val="accent1"/>
              </a:buClr>
              <a:buFont typeface="Wingdings" panose="05000000000000000000" pitchFamily="2" charset="2"/>
              <a:buChar char="Ø"/>
            </a:pPr>
            <a:r>
              <a:rPr lang="zh-CN" altLang="en-US" dirty="0">
                <a:solidFill>
                  <a:srgbClr val="0070C0"/>
                </a:solidFill>
                <a:latin typeface="微软雅黑" panose="020B0503020204020204" pitchFamily="34" charset="-122"/>
                <a:ea typeface="微软雅黑" panose="020B0503020204020204" pitchFamily="34" charset="-122"/>
                <a:sym typeface="+mn-ea"/>
              </a:rPr>
              <a:t>提示：在有限空间或地沟焊接作业时，焊机必须安装空载自动断电保护装置，并加强个人防护。</a:t>
            </a:r>
            <a:endParaRPr lang="en-US" altLang="zh-CN" dirty="0">
              <a:solidFill>
                <a:srgbClr val="0070C0"/>
              </a:solidFill>
              <a:latin typeface="微软雅黑" panose="020B0503020204020204" pitchFamily="34" charset="-122"/>
              <a:ea typeface="微软雅黑" panose="020B0503020204020204" pitchFamily="34" charset="-122"/>
            </a:endParaRPr>
          </a:p>
          <a:p>
            <a:pPr marL="533400" marR="0" indent="-533400" algn="just"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buChar char="u"/>
            </a:pPr>
            <a:endParaRPr lang="zh-CN" altLang="en-US"/>
          </a:p>
        </p:txBody>
      </p:sp>
    </p:spTree>
  </p:cSld>
  <p:clrMapOvr>
    <a:masterClrMapping/>
  </p:clrMapOvr>
  <p:transition>
    <p:random/>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324485" y="980440"/>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lnSpc>
                <a:spcPct val="150000"/>
              </a:lnSpc>
              <a:spcBef>
                <a:spcPts val="400"/>
              </a:spcBef>
              <a:buClr>
                <a:schemeClr val="accent1"/>
              </a:buClr>
              <a:buFont typeface="Wingdings" panose="05000000000000000000" pitchFamily="2" charset="2"/>
              <a:buChar char="u"/>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80745" y="1268730"/>
            <a:ext cx="7658100" cy="521970"/>
          </a:xfrm>
          <a:prstGeom prst="rect">
            <a:avLst/>
          </a:prstGeom>
          <a:noFill/>
        </p:spPr>
        <p:txBody>
          <a:bodyPr wrap="square" rtlCol="0">
            <a:spAutoFit/>
          </a:bodyPr>
          <a:p>
            <a:pPr algn="ctr" fontAlgn="auto">
              <a:defRPr/>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焊接作业的其他安全注意事项</a:t>
            </a:r>
            <a:endParaRPr lang="zh-CN" altLang="en-US" sz="2800"/>
          </a:p>
        </p:txBody>
      </p:sp>
      <p:sp>
        <p:nvSpPr>
          <p:cNvPr id="3" name="文本框 2"/>
          <p:cNvSpPr txBox="1"/>
          <p:nvPr/>
        </p:nvSpPr>
        <p:spPr>
          <a:xfrm>
            <a:off x="755650" y="1916430"/>
            <a:ext cx="7600950" cy="4989830"/>
          </a:xfrm>
          <a:prstGeom prst="rect">
            <a:avLst/>
          </a:prstGeom>
          <a:noFill/>
        </p:spPr>
        <p:txBody>
          <a:bodyPr wrap="square" rtlCol="0">
            <a:spAutoFit/>
          </a:bodyPr>
          <a:p>
            <a:pPr marL="533400" marR="0" indent="-533400" algn="just"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sym typeface="+mn-ea"/>
              </a:rPr>
              <a:t>氩弧焊，氩气瓶属于高压容器，满罐压力未</a:t>
            </a:r>
            <a:r>
              <a:rPr lang="en-US" altLang="zh-CN" dirty="0" smtClean="0">
                <a:latin typeface="微软雅黑" panose="020B0503020204020204" pitchFamily="34" charset="-122"/>
                <a:ea typeface="微软雅黑" panose="020B0503020204020204" pitchFamily="34" charset="-122"/>
                <a:sym typeface="+mn-ea"/>
              </a:rPr>
              <a:t>14.7Mpa</a:t>
            </a:r>
            <a:r>
              <a:rPr lang="zh-CN" altLang="en-US" dirty="0" smtClean="0">
                <a:latin typeface="微软雅黑" panose="020B0503020204020204" pitchFamily="34" charset="-122"/>
                <a:ea typeface="微软雅黑" panose="020B0503020204020204" pitchFamily="34" charset="-122"/>
                <a:sym typeface="+mn-ea"/>
              </a:rPr>
              <a:t>，直接受热或撞击有发生爆炸的危险，应轻卸轻装，使用是竖立固定，防止倾倒。原离热源，避免曝晒。</a:t>
            </a:r>
            <a:endParaRPr kumimoji="0" lang="en-US" altLang="zh-CN" b="0" i="0" u="none" strike="noStrike" kern="1200" cap="none" spc="0" normalizeH="0" baseline="0" noProof="1" dirty="0" smtClean="0">
              <a:solidFill>
                <a:schemeClr val="tx1"/>
              </a:solidFill>
              <a:latin typeface="微软雅黑" panose="020B0503020204020204" pitchFamily="34" charset="-122"/>
              <a:ea typeface="微软雅黑" panose="020B0503020204020204" pitchFamily="34" charset="-122"/>
              <a:cs typeface="+mn-cs"/>
            </a:endParaRPr>
          </a:p>
          <a:p>
            <a:pPr marL="533400" marR="0" indent="-533400" algn="just"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sym typeface="+mn-ea"/>
              </a:rPr>
              <a:t>二氧化碳焊接气瓶不能靠近热源，焊接区域应通风良好。</a:t>
            </a:r>
            <a:endParaRPr kumimoji="0" lang="en-US" altLang="zh-CN" b="0" i="0" u="none" strike="noStrike" kern="1200" cap="none" spc="0" normalizeH="0" baseline="0" noProof="1" dirty="0" smtClean="0">
              <a:solidFill>
                <a:schemeClr val="tx1"/>
              </a:solidFill>
              <a:latin typeface="微软雅黑" panose="020B0503020204020204" pitchFamily="34" charset="-122"/>
              <a:ea typeface="微软雅黑" panose="020B0503020204020204" pitchFamily="34" charset="-122"/>
              <a:cs typeface="+mn-cs"/>
            </a:endParaRPr>
          </a:p>
          <a:p>
            <a:pPr marL="533400" marR="0" indent="-533400" algn="just"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sym typeface="+mn-ea"/>
              </a:rPr>
              <a:t>易燃易爆场所、火灾危险性场所从事焊接作业，必须严格遵守动火作业制度，办理动火作业许可证。</a:t>
            </a:r>
            <a:endParaRPr kumimoji="0" lang="en-US" altLang="zh-CN" b="0" i="0" u="none" strike="noStrike" kern="1200" cap="none" spc="0" normalizeH="0" baseline="0" noProof="1" dirty="0" smtClean="0">
              <a:solidFill>
                <a:schemeClr val="tx1"/>
              </a:solidFill>
              <a:latin typeface="微软雅黑" panose="020B0503020204020204" pitchFamily="34" charset="-122"/>
              <a:ea typeface="微软雅黑" panose="020B0503020204020204" pitchFamily="34" charset="-122"/>
              <a:cs typeface="+mn-cs"/>
            </a:endParaRPr>
          </a:p>
          <a:p>
            <a:pPr marL="533400" marR="0" indent="-533400" algn="just"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sym typeface="+mn-ea"/>
              </a:rPr>
              <a:t>登高焊接应防止人员高处坠落和焊渣飞溅的安全措施，</a:t>
            </a:r>
            <a:r>
              <a:rPr lang="en-US" altLang="zh-CN" dirty="0" smtClean="0">
                <a:latin typeface="微软雅黑" panose="020B0503020204020204" pitchFamily="34" charset="-122"/>
                <a:ea typeface="微软雅黑" panose="020B0503020204020204" pitchFamily="34" charset="-122"/>
                <a:sym typeface="+mn-ea"/>
              </a:rPr>
              <a:t>2m</a:t>
            </a:r>
            <a:r>
              <a:rPr lang="zh-CN" altLang="en-US" dirty="0" smtClean="0">
                <a:latin typeface="微软雅黑" panose="020B0503020204020204" pitchFamily="34" charset="-122"/>
                <a:ea typeface="微软雅黑" panose="020B0503020204020204" pitchFamily="34" charset="-122"/>
                <a:sym typeface="+mn-ea"/>
              </a:rPr>
              <a:t>以上的高处作业，还需办理登高作业证。</a:t>
            </a:r>
            <a:endParaRPr kumimoji="0" lang="zh-CN" altLang="en-US" b="0" i="0" u="none" strike="noStrike" kern="1200" cap="none" spc="0" normalizeH="0" baseline="0" noProof="1" dirty="0">
              <a:solidFill>
                <a:schemeClr val="tx1"/>
              </a:solidFill>
              <a:latin typeface="微软雅黑" panose="020B0503020204020204" pitchFamily="34" charset="-122"/>
              <a:ea typeface="微软雅黑" panose="020B0503020204020204" pitchFamily="34" charset="-122"/>
              <a:cs typeface="+mn-cs"/>
            </a:endParaRPr>
          </a:p>
          <a:p>
            <a:pPr marL="533400" indent="-533400" algn="just">
              <a:lnSpc>
                <a:spcPct val="150000"/>
              </a:lnSpc>
              <a:spcBef>
                <a:spcPts val="600"/>
              </a:spcBef>
              <a:buClr>
                <a:schemeClr val="accent1"/>
              </a:buClr>
              <a:buFont typeface="Wingdings" panose="05000000000000000000" pitchFamily="2" charset="2"/>
              <a:buChar char="Ø"/>
            </a:pPr>
            <a:endParaRPr lang="en-US" altLang="zh-CN" dirty="0">
              <a:solidFill>
                <a:srgbClr val="0070C0"/>
              </a:solidFill>
              <a:latin typeface="微软雅黑" panose="020B0503020204020204" pitchFamily="34" charset="-122"/>
              <a:ea typeface="微软雅黑" panose="020B0503020204020204" pitchFamily="34" charset="-122"/>
            </a:endParaRPr>
          </a:p>
          <a:p>
            <a:pPr marL="533400" marR="0" indent="-533400" algn="just"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buChar char="u"/>
            </a:pPr>
            <a:endParaRPr lang="zh-CN" altLang="en-US"/>
          </a:p>
        </p:txBody>
      </p:sp>
    </p:spTree>
  </p:cSld>
  <p:clrMapOvr>
    <a:masterClrMapping/>
  </p:clrMapOvr>
  <p:transition>
    <p:random/>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324485" y="980440"/>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lnSpc>
                <a:spcPct val="150000"/>
              </a:lnSpc>
              <a:spcBef>
                <a:spcPts val="400"/>
              </a:spcBef>
              <a:buClr>
                <a:schemeClr val="accent1"/>
              </a:buClr>
              <a:buFont typeface="Wingdings" panose="05000000000000000000" pitchFamily="2" charset="2"/>
              <a:buChar char="u"/>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80745" y="1268730"/>
            <a:ext cx="7658100" cy="521970"/>
          </a:xfrm>
          <a:prstGeom prst="rect">
            <a:avLst/>
          </a:prstGeom>
          <a:noFill/>
        </p:spPr>
        <p:txBody>
          <a:bodyPr wrap="square" rtlCol="0">
            <a:spAutoFit/>
          </a:bodyPr>
          <a:p>
            <a:pPr algn="ctr" fontAlgn="auto">
              <a:defRPr/>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案例</a:t>
            </a:r>
            <a:r>
              <a:rPr lang="en-US" altLang="zh-CN"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10</a:t>
            </a: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：高处电焊作业，防坠落防触电</a:t>
            </a:r>
            <a:endParaRPr lang="zh-CN" altLang="en-US" sz="2800"/>
          </a:p>
        </p:txBody>
      </p:sp>
      <p:sp>
        <p:nvSpPr>
          <p:cNvPr id="3" name="文本框 2"/>
          <p:cNvSpPr txBox="1"/>
          <p:nvPr/>
        </p:nvSpPr>
        <p:spPr>
          <a:xfrm>
            <a:off x="341630" y="1790700"/>
            <a:ext cx="8574405" cy="5621020"/>
          </a:xfrm>
          <a:prstGeom prst="rect">
            <a:avLst/>
          </a:prstGeom>
          <a:noFill/>
        </p:spPr>
        <p:txBody>
          <a:bodyPr wrap="square" rtlCol="0">
            <a:spAutoFit/>
          </a:bodyPr>
          <a:p>
            <a:pPr marL="533400" indent="-533400" algn="just" fontAlgn="auto">
              <a:lnSpc>
                <a:spcPct val="150000"/>
              </a:lnSpc>
              <a:buClr>
                <a:schemeClr val="accent1"/>
              </a:buClr>
              <a:buFont typeface="Wingdings" panose="05000000000000000000" pitchFamily="2" charset="2"/>
              <a:buChar char="Ø"/>
            </a:pPr>
            <a:r>
              <a:rPr lang="zh-CN" altLang="en-US" sz="1800" dirty="0" smtClean="0">
                <a:latin typeface="微软雅黑" panose="020B0503020204020204" pitchFamily="34" charset="-122"/>
                <a:ea typeface="微软雅黑" panose="020B0503020204020204" pitchFamily="34" charset="-122"/>
                <a:sym typeface="+mn-ea"/>
              </a:rPr>
              <a:t>某企业在焊补锅炉水箱，焊工启动焊机后，登着钢梯爬到样子顶端时，把焊钳来做在腋下，顿时遭电击，身体痉挛，从高处摔下身亡。</a:t>
            </a:r>
            <a:endParaRPr lang="en-US" altLang="zh-CN" sz="1800" noProof="1" dirty="0" smtClean="0">
              <a:latin typeface="微软雅黑" panose="020B0503020204020204" pitchFamily="34" charset="-122"/>
              <a:ea typeface="微软雅黑" panose="020B0503020204020204" pitchFamily="34" charset="-122"/>
            </a:endParaRPr>
          </a:p>
          <a:p>
            <a:pPr marL="533400" indent="-533400" algn="just" fontAlgn="auto">
              <a:lnSpc>
                <a:spcPct val="150000"/>
              </a:lnSpc>
              <a:buClr>
                <a:schemeClr val="accent1"/>
              </a:buClr>
              <a:buFont typeface="Wingdings" panose="05000000000000000000" pitchFamily="2" charset="2"/>
              <a:buChar char="Ø"/>
            </a:pPr>
            <a:r>
              <a:rPr lang="zh-CN" altLang="en-US" sz="1800" dirty="0" smtClean="0">
                <a:latin typeface="微软雅黑" panose="020B0503020204020204" pitchFamily="34" charset="-122"/>
                <a:ea typeface="微软雅黑" panose="020B0503020204020204" pitchFamily="34" charset="-122"/>
                <a:sym typeface="+mn-ea"/>
              </a:rPr>
              <a:t>某化工厂一电焊工在高空安装设备时，因天气火热未带手套，把手套放在一边，在更换焊条时，手触及焊钳口遭电击，一时惊慌，从高处坠落，当场摔死。</a:t>
            </a:r>
            <a:endParaRPr lang="en-US" altLang="zh-CN" sz="1800" noProof="1" dirty="0" smtClean="0">
              <a:latin typeface="微软雅黑" panose="020B0503020204020204" pitchFamily="34" charset="-122"/>
              <a:ea typeface="微软雅黑" panose="020B0503020204020204" pitchFamily="34" charset="-122"/>
            </a:endParaRPr>
          </a:p>
          <a:p>
            <a:pPr marL="533400" indent="-533400" algn="just" fontAlgn="auto">
              <a:lnSpc>
                <a:spcPct val="150000"/>
              </a:lnSpc>
              <a:buClr>
                <a:schemeClr val="accent1"/>
              </a:buClr>
              <a:buFont typeface="Wingdings" panose="05000000000000000000" pitchFamily="2" charset="2"/>
              <a:buChar char="Ø"/>
            </a:pPr>
            <a:r>
              <a:rPr lang="zh-CN" altLang="en-US" sz="1800" dirty="0" smtClean="0">
                <a:latin typeface="微软雅黑" panose="020B0503020204020204" pitchFamily="34" charset="-122"/>
                <a:ea typeface="微软雅黑" panose="020B0503020204020204" pitchFamily="34" charset="-122"/>
                <a:sym typeface="+mn-ea"/>
              </a:rPr>
              <a:t>提示：登高的电焊作业者会因触电发生痉挛，麻木和惊慌等，从高处跌落，造成二次事故，以及水下电焊因触电造成溺水二次事故，时有发生，安全规程规定，登高和水下电焊作业时，焊机必须安装空载断电保护装置，并加强个人防护。</a:t>
            </a:r>
            <a:endParaRPr lang="en-US" altLang="zh-CN" sz="1800" noProof="1" dirty="0" smtClean="0">
              <a:latin typeface="微软雅黑" panose="020B0503020204020204" pitchFamily="34" charset="-122"/>
              <a:ea typeface="微软雅黑" panose="020B0503020204020204" pitchFamily="34" charset="-122"/>
            </a:endParaRPr>
          </a:p>
          <a:p>
            <a:pPr marL="533400" indent="-533400" algn="just" fontAlgn="auto">
              <a:lnSpc>
                <a:spcPct val="150000"/>
              </a:lnSpc>
              <a:buClr>
                <a:schemeClr val="accent1"/>
              </a:buClr>
              <a:buFont typeface="Wingdings" panose="05000000000000000000" pitchFamily="2" charset="2"/>
              <a:buChar char="Ø"/>
            </a:pPr>
            <a:r>
              <a:rPr lang="zh-CN" altLang="en-US" sz="1800" dirty="0" smtClean="0">
                <a:solidFill>
                  <a:schemeClr val="accent6">
                    <a:lumMod val="60000"/>
                    <a:lumOff val="40000"/>
                  </a:schemeClr>
                </a:solidFill>
                <a:latin typeface="微软雅黑" panose="020B0503020204020204" pitchFamily="34" charset="-122"/>
                <a:ea typeface="微软雅黑" panose="020B0503020204020204" pitchFamily="34" charset="-122"/>
                <a:sym typeface="+mn-ea"/>
              </a:rPr>
              <a:t>应</a:t>
            </a:r>
            <a:r>
              <a:rPr lang="zh-CN" altLang="en-US" sz="1800" dirty="0">
                <a:solidFill>
                  <a:schemeClr val="accent6">
                    <a:lumMod val="60000"/>
                    <a:lumOff val="40000"/>
                  </a:schemeClr>
                </a:solidFill>
                <a:latin typeface="微软雅黑" panose="020B0503020204020204" pitchFamily="34" charset="-122"/>
                <a:ea typeface="微软雅黑" panose="020B0503020204020204" pitchFamily="34" charset="-122"/>
                <a:sym typeface="+mn-ea"/>
              </a:rPr>
              <a:t>办理登高作业证，采取安全防护措施，例如：安全带、安全帽、安全绳等</a:t>
            </a:r>
            <a:r>
              <a:rPr lang="zh-CN" altLang="en-US" sz="1800" dirty="0" smtClean="0">
                <a:solidFill>
                  <a:schemeClr val="accent6">
                    <a:lumMod val="60000"/>
                    <a:lumOff val="40000"/>
                  </a:schemeClr>
                </a:solidFill>
                <a:latin typeface="微软雅黑" panose="020B0503020204020204" pitchFamily="34" charset="-122"/>
                <a:ea typeface="微软雅黑" panose="020B0503020204020204" pitchFamily="34" charset="-122"/>
                <a:sym typeface="+mn-ea"/>
              </a:rPr>
              <a:t>。</a:t>
            </a:r>
            <a:endParaRPr lang="en-US" altLang="zh-CN" sz="1800" noProof="1" dirty="0" smtClean="0">
              <a:solidFill>
                <a:schemeClr val="accent6">
                  <a:lumMod val="60000"/>
                  <a:lumOff val="40000"/>
                </a:schemeClr>
              </a:solidFill>
              <a:latin typeface="微软雅黑" panose="020B0503020204020204" pitchFamily="34" charset="-122"/>
              <a:ea typeface="微软雅黑" panose="020B0503020204020204" pitchFamily="34" charset="-122"/>
            </a:endParaRPr>
          </a:p>
          <a:p>
            <a:pPr marL="533400" indent="-533400" algn="just" fontAlgn="auto">
              <a:lnSpc>
                <a:spcPct val="150000"/>
              </a:lnSpc>
              <a:buClr>
                <a:schemeClr val="accent1"/>
              </a:buClr>
              <a:buFont typeface="Wingdings" panose="05000000000000000000" pitchFamily="2" charset="2"/>
              <a:buChar char="Ø"/>
            </a:pPr>
            <a:r>
              <a:rPr lang="zh-CN" altLang="en-US" sz="1800" dirty="0" smtClean="0">
                <a:solidFill>
                  <a:schemeClr val="accent6">
                    <a:lumMod val="60000"/>
                    <a:lumOff val="40000"/>
                  </a:schemeClr>
                </a:solidFill>
                <a:latin typeface="微软雅黑" panose="020B0503020204020204" pitchFamily="34" charset="-122"/>
                <a:ea typeface="微软雅黑" panose="020B0503020204020204" pitchFamily="34" charset="-122"/>
                <a:sym typeface="+mn-ea"/>
              </a:rPr>
              <a:t>高处</a:t>
            </a:r>
            <a:r>
              <a:rPr lang="zh-CN" altLang="en-US" sz="1800" dirty="0">
                <a:solidFill>
                  <a:schemeClr val="accent6">
                    <a:lumMod val="60000"/>
                    <a:lumOff val="40000"/>
                  </a:schemeClr>
                </a:solidFill>
                <a:latin typeface="微软雅黑" panose="020B0503020204020204" pitchFamily="34" charset="-122"/>
                <a:ea typeface="微软雅黑" panose="020B0503020204020204" pitchFamily="34" charset="-122"/>
                <a:sym typeface="+mn-ea"/>
              </a:rPr>
              <a:t>电焊时，还应有防止焊渣飞溅的措施，防止火灾爆炸事故发生</a:t>
            </a:r>
            <a:r>
              <a:rPr lang="zh-CN" altLang="en-US" sz="1800" dirty="0" smtClean="0">
                <a:solidFill>
                  <a:schemeClr val="accent6">
                    <a:lumMod val="60000"/>
                    <a:lumOff val="40000"/>
                  </a:schemeClr>
                </a:solidFill>
                <a:latin typeface="微软雅黑" panose="020B0503020204020204" pitchFamily="34" charset="-122"/>
                <a:ea typeface="微软雅黑" panose="020B0503020204020204" pitchFamily="34" charset="-122"/>
                <a:sym typeface="+mn-ea"/>
              </a:rPr>
              <a:t>。</a:t>
            </a:r>
            <a:endParaRPr lang="en-US" altLang="zh-CN" sz="1800" noProof="1" dirty="0" smtClean="0">
              <a:solidFill>
                <a:schemeClr val="accent6">
                  <a:lumMod val="60000"/>
                  <a:lumOff val="40000"/>
                </a:schemeClr>
              </a:solidFill>
              <a:latin typeface="微软雅黑" panose="020B0503020204020204" pitchFamily="34" charset="-122"/>
              <a:ea typeface="微软雅黑" panose="020B0503020204020204" pitchFamily="34" charset="-122"/>
            </a:endParaRPr>
          </a:p>
          <a:p>
            <a:pPr marL="533400" indent="-533400" algn="just" fontAlgn="auto">
              <a:lnSpc>
                <a:spcPct val="150000"/>
              </a:lnSpc>
              <a:buClr>
                <a:schemeClr val="accent1"/>
              </a:buClr>
              <a:buFont typeface="Wingdings" panose="05000000000000000000" pitchFamily="2" charset="2"/>
              <a:buChar char="Ø"/>
            </a:pPr>
            <a:r>
              <a:rPr lang="zh-CN" altLang="en-US" sz="1800" dirty="0" smtClean="0">
                <a:solidFill>
                  <a:schemeClr val="accent6">
                    <a:lumMod val="60000"/>
                    <a:lumOff val="40000"/>
                  </a:schemeClr>
                </a:solidFill>
                <a:latin typeface="微软雅黑" panose="020B0503020204020204" pitchFamily="34" charset="-122"/>
                <a:ea typeface="微软雅黑" panose="020B0503020204020204" pitchFamily="34" charset="-122"/>
                <a:sym typeface="+mn-ea"/>
              </a:rPr>
              <a:t>高处</a:t>
            </a:r>
            <a:r>
              <a:rPr lang="zh-CN" altLang="en-US" sz="1800" dirty="0">
                <a:solidFill>
                  <a:schemeClr val="accent6">
                    <a:lumMod val="60000"/>
                    <a:lumOff val="40000"/>
                  </a:schemeClr>
                </a:solidFill>
                <a:latin typeface="微软雅黑" panose="020B0503020204020204" pitchFamily="34" charset="-122"/>
                <a:ea typeface="微软雅黑" panose="020B0503020204020204" pitchFamily="34" charset="-122"/>
                <a:sym typeface="+mn-ea"/>
              </a:rPr>
              <a:t>作业必须加强个人防护，防止触电事故和高处坠落事故发生。</a:t>
            </a:r>
            <a:endParaRPr lang="zh-CN" altLang="en-US" sz="1800" noProof="1" dirty="0">
              <a:solidFill>
                <a:schemeClr val="accent6">
                  <a:lumMod val="60000"/>
                  <a:lumOff val="40000"/>
                </a:schemeClr>
              </a:solidFill>
              <a:latin typeface="微软雅黑" panose="020B0503020204020204" pitchFamily="34" charset="-122"/>
              <a:ea typeface="微软雅黑" panose="020B0503020204020204" pitchFamily="34" charset="-122"/>
            </a:endParaRPr>
          </a:p>
          <a:p>
            <a:pPr marL="533400" indent="-533400" algn="just">
              <a:lnSpc>
                <a:spcPct val="150000"/>
              </a:lnSpc>
              <a:spcBef>
                <a:spcPts val="600"/>
              </a:spcBef>
              <a:buClr>
                <a:schemeClr val="accent1"/>
              </a:buClr>
              <a:buFont typeface="Wingdings" panose="05000000000000000000" pitchFamily="2" charset="2"/>
              <a:buChar char="Ø"/>
            </a:pPr>
            <a:endParaRPr lang="en-US" altLang="zh-CN" sz="1800" dirty="0">
              <a:solidFill>
                <a:srgbClr val="0070C0"/>
              </a:solidFill>
              <a:latin typeface="微软雅黑" panose="020B0503020204020204" pitchFamily="34" charset="-122"/>
              <a:ea typeface="微软雅黑" panose="020B0503020204020204" pitchFamily="34" charset="-122"/>
            </a:endParaRPr>
          </a:p>
          <a:p>
            <a:pPr marL="533400" marR="0" indent="-533400" algn="just"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buChar char="u"/>
            </a:pPr>
            <a:endParaRPr lang="zh-CN" altLang="en-US" sz="1800"/>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2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244" name="文本框 17"/>
          <p:cNvSpPr>
            <a:spLocks noGrp="1"/>
          </p:cNvSpPr>
          <p:nvPr>
            <p:ph type="title"/>
          </p:nvPr>
        </p:nvSpPr>
        <p:spPr>
          <a:xfrm>
            <a:off x="1403350" y="349250"/>
            <a:ext cx="7112000" cy="560388"/>
          </a:xfrm>
        </p:spPr>
        <p:txBody>
          <a:bodyPr wrap="square" lIns="91440" tIns="45720" rIns="91440" bIns="45720" anchor="ctr" anchorCtr="0"/>
          <a:p>
            <a:pPr defTabSz="914400">
              <a:lnSpc>
                <a:spcPct val="100000"/>
              </a:lnSpc>
              <a:buNone/>
            </a:pPr>
            <a:r>
              <a:rPr lang="zh-CN" altLang="en-US" sz="2400" b="1" kern="1200" dirty="0">
                <a:latin typeface="+mj-lt"/>
                <a:ea typeface="微软雅黑" panose="020B0503020204020204" pitchFamily="34" charset="-122"/>
                <a:cs typeface="+mj-cs"/>
                <a:sym typeface="宋体" panose="02010600030101010101" pitchFamily="2" charset="-122"/>
              </a:rPr>
              <a:t>基础理论知识</a:t>
            </a:r>
            <a:endParaRPr lang="zh-CN" altLang="en-US" sz="2400" b="1" kern="1200" dirty="0">
              <a:latin typeface="+mj-lt"/>
              <a:ea typeface="微软雅黑" panose="020B0503020204020204" pitchFamily="34" charset="-122"/>
              <a:cs typeface="+mj-cs"/>
              <a:sym typeface="宋体" panose="02010600030101010101" pitchFamily="2" charset="-122"/>
            </a:endParaRPr>
          </a:p>
        </p:txBody>
      </p:sp>
      <p:sp>
        <p:nvSpPr>
          <p:cNvPr id="43" name="圆角矩形 42"/>
          <p:cNvSpPr/>
          <p:nvPr/>
        </p:nvSpPr>
        <p:spPr>
          <a:xfrm>
            <a:off x="827088" y="1146175"/>
            <a:ext cx="7200900" cy="4997450"/>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805" tIns="250805" rIns="250805" bIns="250805" numCol="1" spcCol="1270" anchor="ctr" anchorCtr="0">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5p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r>
              <a:rPr lang="en-US" sz="2800" strike="noStrike" noProof="0" dirty="0" smtClean="0">
                <a:ln>
                  <a:noFill/>
                </a:ln>
                <a:solidFill>
                  <a:schemeClr val="bg1"/>
                </a:solidFill>
                <a:effectLst/>
                <a:uLnTx/>
                <a:uFillTx/>
                <a:latin typeface="+mn-lt"/>
                <a:ea typeface="+mn-ea"/>
                <a:sym typeface="+mn-ea"/>
              </a:rPr>
              <a:t>3)</a:t>
            </a:r>
            <a:r>
              <a:rPr lang="zh-CN" altLang="en-US" sz="2800" noProof="0" dirty="0" smtClean="0">
                <a:ln>
                  <a:noFill/>
                </a:ln>
                <a:solidFill>
                  <a:schemeClr val="bg1"/>
                </a:solidFill>
                <a:effectLst/>
                <a:uLnTx/>
                <a:uFillTx/>
                <a:latin typeface="+mn-lt"/>
                <a:ea typeface="+mn-ea"/>
                <a:sym typeface="+mn-ea"/>
              </a:rPr>
              <a:t>淬火</a:t>
            </a:r>
            <a:endParaRPr kumimoji="0" lang="zh-CN" altLang="en-US" sz="2000" i="0" u="none" strike="noStrike" kern="1200" cap="none" spc="0" normalizeH="0" baseline="0" noProof="0" dirty="0" smtClean="0">
              <a:ln>
                <a:noFill/>
              </a:ln>
              <a:solidFill>
                <a:schemeClr val="bg1"/>
              </a:solidFill>
              <a:effectLst/>
              <a:uLnTx/>
              <a:uFillTx/>
              <a:latin typeface="+mn-lt"/>
              <a:ea typeface="+mn-ea"/>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endParaRPr kumimoji="0" lang="en-US" altLang="zh-CN" sz="2800" b="0" i="0" u="none" strike="noStrike" kern="1200" cap="none" spc="0" normalizeH="0" baseline="0" noProof="0" dirty="0" smtClean="0">
              <a:ln>
                <a:noFill/>
              </a:ln>
              <a:solidFill>
                <a:schemeClr val="bg1"/>
              </a:solidFill>
              <a:effectLst/>
              <a:uLnTx/>
              <a:uFillTx/>
              <a:latin typeface="+mn-lt"/>
              <a:ea typeface="+mn-ea"/>
              <a:cs typeface="+mn-cs"/>
            </a:endParaRPr>
          </a:p>
          <a:p>
            <a:pPr fontAlgn="auto"/>
            <a:r>
              <a:rPr lang="zh-CN" altLang="en-US" sz="2000" noProof="0" dirty="0" smtClean="0">
                <a:ln>
                  <a:noFill/>
                </a:ln>
                <a:solidFill>
                  <a:schemeClr val="bg1"/>
                </a:solidFill>
                <a:effectLst/>
                <a:uLnTx/>
                <a:uFillTx/>
                <a:latin typeface="+mn-lt"/>
                <a:ea typeface="+mn-ea"/>
                <a:sym typeface="+mn-ea"/>
              </a:rPr>
              <a:t>所谓淬火，就是把钢件加热到临界温度以上 30~50℃，并保温一段时间，使钢组 材料都织全部转变为奥氏体，然后在油或水中急冷的工艺过程。 一般情况下，当焊接含谈量较高的钢件时，热影响区容易产生马氏体组织，促使 列方向机产生裂纹。在焊接有淬火倾向的钢材时，常采用预热和焊后保温缓冷等措施，其目的 其力学就是避免产生这种既硬又脆的马氏体组织</a:t>
            </a:r>
            <a:endParaRPr lang="zh-CN" altLang="en-US" sz="2000" noProof="0" dirty="0" smtClean="0">
              <a:ln>
                <a:noFill/>
              </a:ln>
              <a:solidFill>
                <a:schemeClr val="bg1"/>
              </a:solidFill>
              <a:effectLst/>
              <a:uLnTx/>
              <a:uFillTx/>
              <a:latin typeface="+mn-lt"/>
              <a:ea typeface="+mn-ea"/>
              <a:sym typeface="+mn-ea"/>
            </a:endParaRPr>
          </a:p>
        </p:txBody>
      </p:sp>
    </p:spTree>
  </p:cSld>
  <p:clrMapOvr>
    <a:masterClrMapping/>
  </p:clrMapOvr>
  <p:transition>
    <p:random/>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341630" y="1052830"/>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lnSpc>
                <a:spcPct val="150000"/>
              </a:lnSpc>
              <a:spcBef>
                <a:spcPts val="400"/>
              </a:spcBef>
              <a:buClr>
                <a:schemeClr val="accent1"/>
              </a:buClr>
              <a:buFont typeface="Wingdings" panose="05000000000000000000" pitchFamily="2" charset="2"/>
              <a:buChar char="u"/>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80745" y="1268730"/>
            <a:ext cx="7658100" cy="521970"/>
          </a:xfrm>
          <a:prstGeom prst="rect">
            <a:avLst/>
          </a:prstGeom>
          <a:noFill/>
        </p:spPr>
        <p:txBody>
          <a:bodyPr wrap="square" rtlCol="0">
            <a:spAutoFit/>
          </a:bodyPr>
          <a:p>
            <a:pPr algn="ctr" fontAlgn="auto">
              <a:defRPr/>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气焊与气割作业中的危险因素</a:t>
            </a:r>
            <a:endParaRPr lang="zh-CN" altLang="en-US" sz="2800"/>
          </a:p>
        </p:txBody>
      </p:sp>
      <p:sp>
        <p:nvSpPr>
          <p:cNvPr id="3" name="文本框 2"/>
          <p:cNvSpPr txBox="1"/>
          <p:nvPr/>
        </p:nvSpPr>
        <p:spPr>
          <a:xfrm>
            <a:off x="341630" y="1790700"/>
            <a:ext cx="4467860" cy="2173605"/>
          </a:xfrm>
          <a:prstGeom prst="rect">
            <a:avLst/>
          </a:prstGeom>
          <a:noFill/>
        </p:spPr>
        <p:txBody>
          <a:bodyPr wrap="square" rtlCol="0">
            <a:spAutoFit/>
          </a:bodyPr>
          <a:p>
            <a:pPr marL="533400" indent="-533400">
              <a:buSzPct val="68000"/>
              <a:buFont typeface="Wingdings" panose="05000000000000000000" pitchFamily="2" charset="2"/>
              <a:buChar char="u"/>
            </a:pPr>
            <a:r>
              <a:rPr lang="zh-CN" altLang="en-US" sz="2400" dirty="0">
                <a:latin typeface="微软雅黑" panose="020B0503020204020204" pitchFamily="34" charset="-122"/>
                <a:ea typeface="微软雅黑" panose="020B0503020204020204" pitchFamily="34" charset="-122"/>
                <a:sym typeface="+mn-ea"/>
              </a:rPr>
              <a:t>火灾爆炸</a:t>
            </a:r>
            <a:endParaRPr kumimoji="0" lang="en-US" altLang="zh-CN" sz="2400" b="0" kern="1200" dirty="0">
              <a:latin typeface="微软雅黑" panose="020B0503020204020204" pitchFamily="34" charset="-122"/>
              <a:ea typeface="微软雅黑" panose="020B0503020204020204" pitchFamily="34" charset="-122"/>
              <a:cs typeface="+mn-cs"/>
            </a:endParaRPr>
          </a:p>
          <a:p>
            <a:pPr marL="533400" indent="-533400">
              <a:buSzPct val="68000"/>
              <a:buFont typeface="Wingdings" panose="05000000000000000000" pitchFamily="2" charset="2"/>
              <a:buChar char="u"/>
            </a:pPr>
            <a:r>
              <a:rPr lang="zh-CN" altLang="en-US" sz="2400" dirty="0">
                <a:latin typeface="微软雅黑" panose="020B0503020204020204" pitchFamily="34" charset="-122"/>
                <a:ea typeface="微软雅黑" panose="020B0503020204020204" pitchFamily="34" charset="-122"/>
                <a:sym typeface="+mn-ea"/>
              </a:rPr>
              <a:t>烧伤和灼烫</a:t>
            </a:r>
            <a:endParaRPr kumimoji="0" lang="en-US" altLang="zh-CN" sz="2400" b="0" kern="1200" dirty="0">
              <a:latin typeface="微软雅黑" panose="020B0503020204020204" pitchFamily="34" charset="-122"/>
              <a:ea typeface="微软雅黑" panose="020B0503020204020204" pitchFamily="34" charset="-122"/>
              <a:cs typeface="+mn-cs"/>
            </a:endParaRPr>
          </a:p>
          <a:p>
            <a:pPr marL="533400" indent="-533400">
              <a:buSzPct val="68000"/>
              <a:buFont typeface="Wingdings" panose="05000000000000000000" pitchFamily="2" charset="2"/>
              <a:buChar char="u"/>
            </a:pPr>
            <a:r>
              <a:rPr lang="zh-CN" altLang="en-US" sz="2400" dirty="0">
                <a:latin typeface="微软雅黑" panose="020B0503020204020204" pitchFamily="34" charset="-122"/>
                <a:ea typeface="微软雅黑" panose="020B0503020204020204" pitchFamily="34" charset="-122"/>
                <a:sym typeface="+mn-ea"/>
              </a:rPr>
              <a:t>金属蒸汽或金属烟尘造成急性中毒</a:t>
            </a:r>
            <a:endParaRPr kumimoji="0" lang="en-US" altLang="zh-CN" sz="2400" b="0" kern="1200" dirty="0">
              <a:latin typeface="微软雅黑" panose="020B0503020204020204" pitchFamily="34" charset="-122"/>
              <a:ea typeface="微软雅黑" panose="020B0503020204020204" pitchFamily="34" charset="-122"/>
              <a:cs typeface="+mn-cs"/>
            </a:endParaRPr>
          </a:p>
          <a:p>
            <a:pPr marL="533400" marR="0" indent="-533400" algn="just"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buChar char="u"/>
            </a:pPr>
            <a:endParaRPr lang="zh-CN" altLang="en-US" sz="2400"/>
          </a:p>
        </p:txBody>
      </p:sp>
      <p:pic>
        <p:nvPicPr>
          <p:cNvPr id="7170" name="Picture 2" descr="https://timgsa.baidu.com/timg?image&amp;quality=80&amp;size=b9999_10000&amp;sec=1523430552082&amp;di=8cf983a10db602494923aa37c37b3572&amp;imgtype=0&amp;src=http%3A%2F%2Fimg.ppkao.com%2Fuploadfiles%2F2016-09%2F14736742901908124.jpg"/>
          <p:cNvPicPr>
            <a:picLocks noChangeAspect="1" noChangeArrowheads="1"/>
          </p:cNvPicPr>
          <p:nvPr/>
        </p:nvPicPr>
        <p:blipFill>
          <a:blip r:embed="rId1"/>
          <a:srcRect/>
          <a:stretch>
            <a:fillRect/>
          </a:stretch>
        </p:blipFill>
        <p:spPr bwMode="auto">
          <a:xfrm>
            <a:off x="4427855" y="3068955"/>
            <a:ext cx="3902075" cy="30241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341630" y="1052830"/>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lnSpc>
                <a:spcPct val="150000"/>
              </a:lnSpc>
              <a:spcBef>
                <a:spcPts val="400"/>
              </a:spcBef>
              <a:buClr>
                <a:schemeClr val="accent1"/>
              </a:buClr>
              <a:buFont typeface="Wingdings" panose="05000000000000000000" pitchFamily="2" charset="2"/>
              <a:buChar char="u"/>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80745" y="1268730"/>
            <a:ext cx="7658100" cy="521970"/>
          </a:xfrm>
          <a:prstGeom prst="rect">
            <a:avLst/>
          </a:prstGeom>
          <a:noFill/>
        </p:spPr>
        <p:txBody>
          <a:bodyPr wrap="square" rtlCol="0">
            <a:spAutoFit/>
          </a:bodyPr>
          <a:p>
            <a:pPr algn="ctr" fontAlgn="auto">
              <a:defRPr/>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压缩纯氧危险性及安全要求</a:t>
            </a:r>
            <a:endParaRPr lang="zh-CN" altLang="en-US" sz="2800"/>
          </a:p>
        </p:txBody>
      </p:sp>
      <p:sp>
        <p:nvSpPr>
          <p:cNvPr id="3" name="文本框 2"/>
          <p:cNvSpPr txBox="1"/>
          <p:nvPr/>
        </p:nvSpPr>
        <p:spPr>
          <a:xfrm>
            <a:off x="393065" y="2204720"/>
            <a:ext cx="8519160" cy="1938020"/>
          </a:xfrm>
          <a:prstGeom prst="rect">
            <a:avLst/>
          </a:prstGeom>
          <a:noFill/>
        </p:spPr>
        <p:txBody>
          <a:bodyPr wrap="square" rtlCol="0">
            <a:spAutoFit/>
          </a:bodyPr>
          <a:p>
            <a:pPr marL="533400" indent="-533400">
              <a:buSzPct val="100000"/>
              <a:buFont typeface="Wingdings" panose="05000000000000000000" pitchFamily="2" charset="2"/>
              <a:buChar char="u"/>
            </a:pPr>
            <a:r>
              <a:rPr lang="zh-CN" altLang="en-US" sz="2400" dirty="0">
                <a:latin typeface="微软雅黑" panose="020B0503020204020204" pitchFamily="34" charset="-122"/>
                <a:ea typeface="微软雅黑" panose="020B0503020204020204" pitchFamily="34" charset="-122"/>
                <a:sym typeface="+mn-ea"/>
              </a:rPr>
              <a:t>压缩纯氧是强烈氧化剂，会加速氧化反应速度。</a:t>
            </a:r>
            <a:endParaRPr kumimoji="0" lang="en-US" altLang="zh-CN" sz="2400" b="0" kern="1200" dirty="0">
              <a:latin typeface="微软雅黑" panose="020B0503020204020204" pitchFamily="34" charset="-122"/>
              <a:ea typeface="微软雅黑" panose="020B0503020204020204" pitchFamily="34" charset="-122"/>
              <a:cs typeface="+mn-cs"/>
            </a:endParaRPr>
          </a:p>
          <a:p>
            <a:pPr marL="533400" indent="-533400">
              <a:buSzPct val="100000"/>
              <a:buFont typeface="Wingdings" panose="05000000000000000000" pitchFamily="2" charset="2"/>
              <a:buChar char="u"/>
            </a:pPr>
            <a:r>
              <a:rPr lang="zh-CN" altLang="en-US" sz="2400" dirty="0">
                <a:latin typeface="微软雅黑" panose="020B0503020204020204" pitchFamily="34" charset="-122"/>
                <a:ea typeface="微软雅黑" panose="020B0503020204020204" pitchFamily="34" charset="-122"/>
                <a:sym typeface="+mn-ea"/>
              </a:rPr>
              <a:t>不得与油脂、有机物及其他可燃物质接触。</a:t>
            </a:r>
            <a:endParaRPr kumimoji="0" lang="en-US" altLang="zh-CN" sz="2400" b="0" kern="1200" dirty="0">
              <a:latin typeface="微软雅黑" panose="020B0503020204020204" pitchFamily="34" charset="-122"/>
              <a:ea typeface="微软雅黑" panose="020B0503020204020204" pitchFamily="34" charset="-122"/>
              <a:cs typeface="+mn-cs"/>
            </a:endParaRPr>
          </a:p>
          <a:p>
            <a:pPr marL="533400" indent="-533400">
              <a:buSzPct val="100000"/>
              <a:buFont typeface="Wingdings" panose="05000000000000000000" pitchFamily="2" charset="2"/>
              <a:buChar char="u"/>
            </a:pPr>
            <a:r>
              <a:rPr lang="zh-CN" altLang="en-US" sz="2400" dirty="0">
                <a:latin typeface="微软雅黑" panose="020B0503020204020204" pitchFamily="34" charset="-122"/>
                <a:ea typeface="微软雅黑" panose="020B0503020204020204" pitchFamily="34" charset="-122"/>
                <a:sym typeface="+mn-ea"/>
              </a:rPr>
              <a:t>禁止用压缩纯氧做空气置换。</a:t>
            </a:r>
            <a:endParaRPr kumimoji="0" lang="en-US" altLang="zh-CN" sz="2400" b="0" kern="1200" dirty="0">
              <a:latin typeface="微软雅黑" panose="020B0503020204020204" pitchFamily="34" charset="-122"/>
              <a:ea typeface="微软雅黑" panose="020B0503020204020204" pitchFamily="34" charset="-122"/>
              <a:cs typeface="+mn-cs"/>
            </a:endParaRPr>
          </a:p>
          <a:p>
            <a:pPr marL="533400" indent="-533400">
              <a:buSzPct val="100000"/>
              <a:buFont typeface="Wingdings" panose="05000000000000000000" pitchFamily="2" charset="2"/>
              <a:buChar char="u"/>
            </a:pPr>
            <a:r>
              <a:rPr lang="zh-CN" altLang="en-US" sz="2400" dirty="0">
                <a:latin typeface="微软雅黑" panose="020B0503020204020204" pitchFamily="34" charset="-122"/>
                <a:ea typeface="微软雅黑" panose="020B0503020204020204" pitchFamily="34" charset="-122"/>
                <a:sym typeface="+mn-ea"/>
              </a:rPr>
              <a:t>严禁用纯氧吹扫乙炔管道堵塞物。</a:t>
            </a:r>
            <a:endParaRPr kumimoji="0" lang="en-US" altLang="zh-CN" sz="2400" b="0" kern="1200" dirty="0">
              <a:latin typeface="微软雅黑" panose="020B0503020204020204" pitchFamily="34" charset="-122"/>
              <a:ea typeface="微软雅黑" panose="020B0503020204020204" pitchFamily="34" charset="-122"/>
              <a:cs typeface="+mn-cs"/>
            </a:endParaRPr>
          </a:p>
          <a:p>
            <a:pPr marL="533400" indent="-533400">
              <a:buSzPct val="100000"/>
              <a:buFont typeface="Wingdings" panose="05000000000000000000" pitchFamily="2" charset="2"/>
              <a:buChar char="u"/>
            </a:pPr>
            <a:r>
              <a:rPr lang="zh-CN" altLang="en-US" sz="2400" dirty="0">
                <a:latin typeface="微软雅黑" panose="020B0503020204020204" pitchFamily="34" charset="-122"/>
                <a:ea typeface="微软雅黑" panose="020B0503020204020204" pitchFamily="34" charset="-122"/>
                <a:sym typeface="+mn-ea"/>
              </a:rPr>
              <a:t>严禁用纯氧吹扫工作服上的尘屑。</a:t>
            </a:r>
            <a:endParaRPr lang="zh-CN" altLang="en-US" sz="2400"/>
          </a:p>
        </p:txBody>
      </p:sp>
    </p:spTree>
  </p:cSld>
  <p:clrMapOvr>
    <a:masterClrMapping/>
  </p:clrMapOvr>
  <p:transition>
    <p:random/>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341630" y="1052830"/>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lnSpc>
                <a:spcPct val="150000"/>
              </a:lnSpc>
              <a:spcBef>
                <a:spcPts val="400"/>
              </a:spcBef>
              <a:buClr>
                <a:schemeClr val="accent1"/>
              </a:buClr>
              <a:buFont typeface="Wingdings" panose="05000000000000000000" pitchFamily="2" charset="2"/>
              <a:buChar char="u"/>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80745" y="1268730"/>
            <a:ext cx="7658100" cy="521970"/>
          </a:xfrm>
          <a:prstGeom prst="rect">
            <a:avLst/>
          </a:prstGeom>
          <a:noFill/>
        </p:spPr>
        <p:txBody>
          <a:bodyPr wrap="square" rtlCol="0">
            <a:spAutoFit/>
          </a:bodyPr>
          <a:p>
            <a:pPr algn="ctr" fontAlgn="auto">
              <a:defRPr/>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氧气瓶发生爆炸原因</a:t>
            </a:r>
            <a:endParaRPr lang="zh-CN" altLang="en-US" sz="2800"/>
          </a:p>
        </p:txBody>
      </p:sp>
      <p:sp>
        <p:nvSpPr>
          <p:cNvPr id="3" name="文本框 2"/>
          <p:cNvSpPr txBox="1"/>
          <p:nvPr/>
        </p:nvSpPr>
        <p:spPr>
          <a:xfrm>
            <a:off x="396240" y="1844675"/>
            <a:ext cx="8578850" cy="4236085"/>
          </a:xfrm>
          <a:prstGeom prst="rect">
            <a:avLst/>
          </a:prstGeom>
          <a:noFill/>
        </p:spPr>
        <p:txBody>
          <a:bodyPr wrap="square" rtlCol="0">
            <a:spAutoFit/>
          </a:bodyPr>
          <a:p>
            <a:pPr marL="571500" marR="0" indent="-571500" algn="l"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sym typeface="+mn-ea"/>
              </a:rPr>
              <a:t>混入可燃气体；</a:t>
            </a:r>
            <a:endParaRPr kumimoji="0" lang="en-US" altLang="zh-CN" b="0" i="0" u="none" strike="noStrike" kern="1200" cap="none" spc="0" normalizeH="0" baseline="0" noProof="1" dirty="0" smtClean="0">
              <a:solidFill>
                <a:schemeClr val="tx1"/>
              </a:solidFill>
              <a:latin typeface="微软雅黑" panose="020B0503020204020204" pitchFamily="34" charset="-122"/>
              <a:ea typeface="微软雅黑" panose="020B0503020204020204" pitchFamily="34" charset="-122"/>
              <a:cs typeface="+mn-cs"/>
            </a:endParaRPr>
          </a:p>
          <a:p>
            <a:pPr marL="571500" marR="0" indent="-571500" algn="l"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sym typeface="+mn-ea"/>
              </a:rPr>
              <a:t>瓶阀等处沾染油脂；</a:t>
            </a:r>
            <a:endParaRPr kumimoji="0" lang="en-US" altLang="zh-CN" b="0" i="0" u="none" strike="noStrike" kern="1200" cap="none" spc="0" normalizeH="0" baseline="0" noProof="1" dirty="0" smtClean="0">
              <a:solidFill>
                <a:schemeClr val="tx1"/>
              </a:solidFill>
              <a:latin typeface="微软雅黑" panose="020B0503020204020204" pitchFamily="34" charset="-122"/>
              <a:ea typeface="微软雅黑" panose="020B0503020204020204" pitchFamily="34" charset="-122"/>
              <a:cs typeface="+mn-cs"/>
            </a:endParaRPr>
          </a:p>
          <a:p>
            <a:pPr marL="571500" marR="0" indent="-571500" algn="l"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sym typeface="+mn-ea"/>
              </a:rPr>
              <a:t>瓶阀损坏，高压气流冲出；</a:t>
            </a:r>
            <a:endParaRPr kumimoji="0" lang="en-US" altLang="zh-CN" b="0" i="0" u="none" strike="noStrike" kern="1200" cap="none" spc="0" normalizeH="0" baseline="0" noProof="1" dirty="0" smtClean="0">
              <a:solidFill>
                <a:schemeClr val="tx1"/>
              </a:solidFill>
              <a:latin typeface="微软雅黑" panose="020B0503020204020204" pitchFamily="34" charset="-122"/>
              <a:ea typeface="微软雅黑" panose="020B0503020204020204" pitchFamily="34" charset="-122"/>
              <a:cs typeface="+mn-cs"/>
            </a:endParaRPr>
          </a:p>
          <a:p>
            <a:pPr marL="571500" marR="0" indent="-571500" algn="l"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sym typeface="+mn-ea"/>
              </a:rPr>
              <a:t>运输装卸或使用时，从高处坠落或倾倒或滚动，受剧烈冲击碰撞；</a:t>
            </a:r>
            <a:endParaRPr kumimoji="0" lang="en-US" altLang="zh-CN" b="0" i="0" u="none" strike="noStrike" kern="1200" cap="none" spc="0" normalizeH="0" baseline="0" noProof="1" dirty="0" smtClean="0">
              <a:solidFill>
                <a:schemeClr val="tx1"/>
              </a:solidFill>
              <a:latin typeface="微软雅黑" panose="020B0503020204020204" pitchFamily="34" charset="-122"/>
              <a:ea typeface="微软雅黑" panose="020B0503020204020204" pitchFamily="34" charset="-122"/>
              <a:cs typeface="+mn-cs"/>
            </a:endParaRPr>
          </a:p>
          <a:p>
            <a:pPr marL="571500" marR="0" indent="-571500" algn="l"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sym typeface="+mn-ea"/>
              </a:rPr>
              <a:t>气瓶直接受热；</a:t>
            </a:r>
            <a:endParaRPr kumimoji="0" lang="en-US" altLang="zh-CN" b="0" i="0" u="none" strike="noStrike" kern="1200" cap="none" spc="0" normalizeH="0" baseline="0" noProof="1" dirty="0" smtClean="0">
              <a:solidFill>
                <a:schemeClr val="tx1"/>
              </a:solidFill>
              <a:latin typeface="微软雅黑" panose="020B0503020204020204" pitchFamily="34" charset="-122"/>
              <a:ea typeface="微软雅黑" panose="020B0503020204020204" pitchFamily="34" charset="-122"/>
              <a:cs typeface="+mn-cs"/>
            </a:endParaRPr>
          </a:p>
          <a:p>
            <a:pPr marL="571500" marR="0" indent="-571500" algn="l"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sym typeface="+mn-ea"/>
              </a:rPr>
              <a:t>解冻方法不合理，用火烤或铁器敲打。</a:t>
            </a:r>
            <a:endParaRPr kumimoji="0" lang="en-US" altLang="zh-CN" b="0" i="0" u="none" strike="noStrike" kern="1200" cap="none" spc="0" normalizeH="0" baseline="0" noProof="1" dirty="0" smtClean="0">
              <a:solidFill>
                <a:schemeClr val="tx1"/>
              </a:solidFill>
              <a:latin typeface="微软雅黑" panose="020B0503020204020204" pitchFamily="34" charset="-122"/>
              <a:ea typeface="微软雅黑" panose="020B0503020204020204" pitchFamily="34" charset="-122"/>
              <a:cs typeface="+mn-cs"/>
            </a:endParaRPr>
          </a:p>
          <a:p>
            <a:pPr marL="571500" marR="0" indent="-571500" algn="l"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sym typeface="+mn-ea"/>
              </a:rPr>
              <a:t>未按规定检测</a:t>
            </a:r>
            <a:endParaRPr kumimoji="0" lang="en-US" altLang="zh-CN" b="0" i="0" u="none" strike="noStrike" kern="1200" cap="none" spc="0" normalizeH="0" baseline="0" noProof="1" dirty="0" smtClean="0">
              <a:solidFill>
                <a:schemeClr val="tx1"/>
              </a:solidFill>
              <a:latin typeface="微软雅黑" panose="020B0503020204020204" pitchFamily="34" charset="-122"/>
              <a:ea typeface="微软雅黑" panose="020B0503020204020204" pitchFamily="34" charset="-122"/>
              <a:cs typeface="+mn-cs"/>
            </a:endParaRPr>
          </a:p>
          <a:p>
            <a:pPr marL="571500" marR="0" indent="-571500" algn="l"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sym typeface="+mn-ea"/>
              </a:rPr>
              <a:t>放气速度过快，产生静电火花</a:t>
            </a:r>
            <a:r>
              <a:rPr lang="zh-CN" altLang="en-US" sz="2400" dirty="0" smtClean="0">
                <a:latin typeface="微软雅黑" panose="020B0503020204020204" pitchFamily="34" charset="-122"/>
                <a:ea typeface="微软雅黑" panose="020B0503020204020204" pitchFamily="34" charset="-122"/>
                <a:sym typeface="+mn-ea"/>
              </a:rPr>
              <a:t>。</a:t>
            </a:r>
            <a:endParaRPr lang="zh-CN" altLang="en-US" sz="2400"/>
          </a:p>
        </p:txBody>
      </p:sp>
    </p:spTree>
  </p:cSld>
  <p:clrMapOvr>
    <a:masterClrMapping/>
  </p:clrMapOvr>
  <p:transition>
    <p:random/>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341630" y="1052830"/>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lnSpc>
                <a:spcPct val="150000"/>
              </a:lnSpc>
              <a:spcBef>
                <a:spcPts val="400"/>
              </a:spcBef>
              <a:buClr>
                <a:schemeClr val="accent1"/>
              </a:buClr>
              <a:buFont typeface="Wingdings" panose="05000000000000000000" pitchFamily="2" charset="2"/>
              <a:buChar char="u"/>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80745" y="1268730"/>
            <a:ext cx="7658100" cy="521970"/>
          </a:xfrm>
          <a:prstGeom prst="rect">
            <a:avLst/>
          </a:prstGeom>
          <a:noFill/>
        </p:spPr>
        <p:txBody>
          <a:bodyPr wrap="square" rtlCol="0">
            <a:spAutoFit/>
          </a:bodyPr>
          <a:p>
            <a:pPr algn="ctr" fontAlgn="auto">
              <a:defRPr/>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氧气瓶使用安全要求</a:t>
            </a:r>
            <a:endParaRPr lang="zh-CN" altLang="en-US" sz="2800"/>
          </a:p>
        </p:txBody>
      </p:sp>
      <p:sp>
        <p:nvSpPr>
          <p:cNvPr id="3" name="文本框 2"/>
          <p:cNvSpPr txBox="1"/>
          <p:nvPr/>
        </p:nvSpPr>
        <p:spPr>
          <a:xfrm>
            <a:off x="396240" y="1844675"/>
            <a:ext cx="8578850" cy="4746625"/>
          </a:xfrm>
          <a:prstGeom prst="rect">
            <a:avLst/>
          </a:prstGeom>
          <a:noFill/>
        </p:spPr>
        <p:txBody>
          <a:bodyPr wrap="square" rtlCol="0">
            <a:spAutoFit/>
          </a:bodyPr>
          <a:p>
            <a:pPr marL="533400" indent="-533400" algn="just">
              <a:lnSpc>
                <a:spcPts val="3300"/>
              </a:lnSpc>
              <a:buSzPct val="10000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sym typeface="+mn-ea"/>
              </a:rPr>
              <a:t>轻装轻卸，用小车运输，严禁人抬、肩扛或在地上滚动。禁止直接吊运。</a:t>
            </a:r>
            <a:endParaRPr kumimoji="0" lang="en-US" altLang="zh-CN" b="0" kern="1200" dirty="0">
              <a:latin typeface="微软雅黑" panose="020B0503020204020204" pitchFamily="34" charset="-122"/>
              <a:ea typeface="微软雅黑" panose="020B0503020204020204" pitchFamily="34" charset="-122"/>
              <a:cs typeface="+mn-cs"/>
            </a:endParaRPr>
          </a:p>
          <a:p>
            <a:pPr marL="533400" indent="-533400" algn="just">
              <a:lnSpc>
                <a:spcPts val="3300"/>
              </a:lnSpc>
              <a:buSzPct val="10000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sym typeface="+mn-ea"/>
              </a:rPr>
              <a:t>距火源、高温、熔融金属飞溅物应在</a:t>
            </a:r>
            <a:r>
              <a:rPr lang="en-US" altLang="zh-CN" dirty="0">
                <a:solidFill>
                  <a:srgbClr val="FF0000"/>
                </a:solidFill>
                <a:latin typeface="微软雅黑" panose="020B0503020204020204" pitchFamily="34" charset="-122"/>
                <a:ea typeface="微软雅黑" panose="020B0503020204020204" pitchFamily="34" charset="-122"/>
                <a:sym typeface="+mn-ea"/>
              </a:rPr>
              <a:t>10m</a:t>
            </a:r>
            <a:r>
              <a:rPr lang="zh-CN" altLang="en-US" dirty="0">
                <a:latin typeface="微软雅黑" panose="020B0503020204020204" pitchFamily="34" charset="-122"/>
                <a:ea typeface="微软雅黑" panose="020B0503020204020204" pitchFamily="34" charset="-122"/>
                <a:sym typeface="+mn-ea"/>
              </a:rPr>
              <a:t>以上，据乙炔、液化石油气瓶</a:t>
            </a:r>
            <a:r>
              <a:rPr lang="en-US" altLang="zh-CN" dirty="0">
                <a:solidFill>
                  <a:srgbClr val="FF0000"/>
                </a:solidFill>
                <a:latin typeface="微软雅黑" panose="020B0503020204020204" pitchFamily="34" charset="-122"/>
                <a:ea typeface="微软雅黑" panose="020B0503020204020204" pitchFamily="34" charset="-122"/>
                <a:sym typeface="+mn-ea"/>
              </a:rPr>
              <a:t>5m</a:t>
            </a:r>
            <a:r>
              <a:rPr lang="zh-CN" altLang="en-US" dirty="0">
                <a:latin typeface="微软雅黑" panose="020B0503020204020204" pitchFamily="34" charset="-122"/>
                <a:ea typeface="微软雅黑" panose="020B0503020204020204" pitchFamily="34" charset="-122"/>
                <a:sym typeface="+mn-ea"/>
              </a:rPr>
              <a:t>以上，不得烈日曝晒。</a:t>
            </a:r>
            <a:endParaRPr kumimoji="0" lang="en-US" altLang="zh-CN" b="0" kern="1200" dirty="0">
              <a:latin typeface="微软雅黑" panose="020B0503020204020204" pitchFamily="34" charset="-122"/>
              <a:ea typeface="微软雅黑" panose="020B0503020204020204" pitchFamily="34" charset="-122"/>
              <a:cs typeface="+mn-cs"/>
            </a:endParaRPr>
          </a:p>
          <a:p>
            <a:pPr marL="533400" indent="-533400" algn="just">
              <a:lnSpc>
                <a:spcPts val="3300"/>
              </a:lnSpc>
              <a:buSzPct val="10000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sym typeface="+mn-ea"/>
              </a:rPr>
              <a:t>开气必须</a:t>
            </a:r>
            <a:r>
              <a:rPr lang="zh-CN" altLang="en-US" dirty="0">
                <a:solidFill>
                  <a:schemeClr val="accent1"/>
                </a:solidFill>
                <a:latin typeface="微软雅黑" panose="020B0503020204020204" pitchFamily="34" charset="-122"/>
                <a:ea typeface="微软雅黑" panose="020B0503020204020204" pitchFamily="34" charset="-122"/>
                <a:sym typeface="+mn-ea"/>
              </a:rPr>
              <a:t>缓慢</a:t>
            </a:r>
            <a:r>
              <a:rPr lang="zh-CN" altLang="en-US" dirty="0">
                <a:latin typeface="微软雅黑" panose="020B0503020204020204" pitchFamily="34" charset="-122"/>
                <a:ea typeface="微软雅黑" panose="020B0503020204020204" pitchFamily="34" charset="-122"/>
                <a:sym typeface="+mn-ea"/>
              </a:rPr>
              <a:t>，防止静电和绝热压缩。</a:t>
            </a:r>
            <a:endParaRPr kumimoji="0" lang="en-US" altLang="zh-CN" b="0" kern="1200" dirty="0">
              <a:latin typeface="微软雅黑" panose="020B0503020204020204" pitchFamily="34" charset="-122"/>
              <a:ea typeface="微软雅黑" panose="020B0503020204020204" pitchFamily="34" charset="-122"/>
              <a:cs typeface="+mn-cs"/>
            </a:endParaRPr>
          </a:p>
          <a:p>
            <a:pPr marL="533400" indent="-533400" algn="just">
              <a:lnSpc>
                <a:spcPts val="3300"/>
              </a:lnSpc>
              <a:buSzPct val="10000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sym typeface="+mn-ea"/>
              </a:rPr>
              <a:t>不能全部用尽，</a:t>
            </a:r>
            <a:r>
              <a:rPr lang="zh-CN" altLang="en-US" dirty="0">
                <a:solidFill>
                  <a:schemeClr val="accent1"/>
                </a:solidFill>
                <a:latin typeface="微软雅黑" panose="020B0503020204020204" pitchFamily="34" charset="-122"/>
                <a:ea typeface="微软雅黑" panose="020B0503020204020204" pitchFamily="34" charset="-122"/>
                <a:sym typeface="+mn-ea"/>
              </a:rPr>
              <a:t>留余气</a:t>
            </a:r>
            <a:r>
              <a:rPr lang="en-US" altLang="zh-CN" dirty="0">
                <a:solidFill>
                  <a:schemeClr val="accent1"/>
                </a:solidFill>
                <a:latin typeface="微软雅黑" panose="020B0503020204020204" pitchFamily="34" charset="-122"/>
                <a:ea typeface="微软雅黑" panose="020B0503020204020204" pitchFamily="34" charset="-122"/>
                <a:sym typeface="+mn-ea"/>
              </a:rPr>
              <a:t>0.1-0.2MPa</a:t>
            </a:r>
            <a:r>
              <a:rPr lang="zh-CN" altLang="en-US" dirty="0">
                <a:latin typeface="微软雅黑" panose="020B0503020204020204" pitchFamily="34" charset="-122"/>
                <a:ea typeface="微软雅黑" panose="020B0503020204020204" pitchFamily="34" charset="-122"/>
                <a:sym typeface="+mn-ea"/>
              </a:rPr>
              <a:t>。</a:t>
            </a:r>
            <a:endParaRPr kumimoji="0" lang="en-US" altLang="zh-CN" b="0" kern="1200" dirty="0">
              <a:latin typeface="微软雅黑" panose="020B0503020204020204" pitchFamily="34" charset="-122"/>
              <a:ea typeface="微软雅黑" panose="020B0503020204020204" pitchFamily="34" charset="-122"/>
              <a:cs typeface="+mn-cs"/>
            </a:endParaRPr>
          </a:p>
          <a:p>
            <a:pPr marL="533400" indent="-533400" algn="just">
              <a:lnSpc>
                <a:spcPts val="3300"/>
              </a:lnSpc>
              <a:buSzPct val="10000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sym typeface="+mn-ea"/>
              </a:rPr>
              <a:t>气瓶三年进行安全检测。</a:t>
            </a:r>
            <a:endParaRPr kumimoji="0" lang="en-US" altLang="zh-CN" b="0" kern="1200" dirty="0">
              <a:latin typeface="微软雅黑" panose="020B0503020204020204" pitchFamily="34" charset="-122"/>
              <a:ea typeface="微软雅黑" panose="020B0503020204020204" pitchFamily="34" charset="-122"/>
              <a:cs typeface="+mn-cs"/>
            </a:endParaRPr>
          </a:p>
          <a:p>
            <a:pPr marL="533400" indent="-533400" algn="just">
              <a:lnSpc>
                <a:spcPts val="3300"/>
              </a:lnSpc>
              <a:buSzPct val="10000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sym typeface="+mn-ea"/>
              </a:rPr>
              <a:t>只能用热水和蒸汽解冻。</a:t>
            </a:r>
            <a:endParaRPr kumimoji="0" lang="en-US" altLang="zh-CN" b="0" kern="1200" dirty="0">
              <a:latin typeface="微软雅黑" panose="020B0503020204020204" pitchFamily="34" charset="-122"/>
              <a:ea typeface="微软雅黑" panose="020B0503020204020204" pitchFamily="34" charset="-122"/>
              <a:cs typeface="+mn-cs"/>
            </a:endParaRPr>
          </a:p>
          <a:p>
            <a:pPr marL="533400" indent="-533400" algn="just">
              <a:lnSpc>
                <a:spcPts val="3300"/>
              </a:lnSpc>
              <a:buSzPct val="10000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sym typeface="+mn-ea"/>
              </a:rPr>
              <a:t>（以上</a:t>
            </a:r>
            <a:r>
              <a:rPr lang="zh-CN" altLang="en-US" dirty="0">
                <a:solidFill>
                  <a:schemeClr val="accent1"/>
                </a:solidFill>
                <a:latin typeface="微软雅黑" panose="020B0503020204020204" pitchFamily="34" charset="-122"/>
                <a:ea typeface="微软雅黑" panose="020B0503020204020204" pitchFamily="34" charset="-122"/>
                <a:sym typeface="+mn-ea"/>
              </a:rPr>
              <a:t>同样基本适用于氩气瓶和氮气瓶</a:t>
            </a:r>
            <a:r>
              <a:rPr lang="zh-CN" altLang="en-US" dirty="0">
                <a:latin typeface="微软雅黑" panose="020B0503020204020204" pitchFamily="34" charset="-122"/>
                <a:ea typeface="微软雅黑" panose="020B0503020204020204" pitchFamily="34" charset="-122"/>
                <a:sym typeface="+mn-ea"/>
              </a:rPr>
              <a:t>等）</a:t>
            </a:r>
            <a:endParaRPr kumimoji="0" lang="en-US" altLang="zh-CN" b="0" kern="1200" dirty="0">
              <a:latin typeface="微软雅黑" panose="020B0503020204020204" pitchFamily="34" charset="-122"/>
              <a:ea typeface="微软雅黑" panose="020B0503020204020204" pitchFamily="34" charset="-122"/>
              <a:cs typeface="+mn-cs"/>
            </a:endParaRPr>
          </a:p>
          <a:p>
            <a:pPr marL="533400" indent="-533400" algn="just">
              <a:lnSpc>
                <a:spcPts val="3300"/>
              </a:lnSpc>
              <a:buSzPct val="10000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sym typeface="+mn-ea"/>
              </a:rPr>
              <a:t>气瓶瓶阀不得沾染油脂，不得用沾染油脂的工具、手套、工作服等接触瓶阀和减压器。</a:t>
            </a:r>
            <a:endParaRPr lang="zh-CN" altLang="en-US" sz="2400"/>
          </a:p>
        </p:txBody>
      </p:sp>
    </p:spTree>
  </p:cSld>
  <p:clrMapOvr>
    <a:masterClrMapping/>
  </p:clrMapOvr>
  <p:transition>
    <p:rand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341630" y="1052830"/>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lnSpc>
                <a:spcPct val="150000"/>
              </a:lnSpc>
              <a:spcBef>
                <a:spcPts val="400"/>
              </a:spcBef>
              <a:buClr>
                <a:schemeClr val="accent1"/>
              </a:buClr>
              <a:buFont typeface="Wingdings" panose="05000000000000000000" pitchFamily="2" charset="2"/>
              <a:buChar char="u"/>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80745" y="1268730"/>
            <a:ext cx="7658100" cy="521970"/>
          </a:xfrm>
          <a:prstGeom prst="rect">
            <a:avLst/>
          </a:prstGeom>
          <a:noFill/>
        </p:spPr>
        <p:txBody>
          <a:bodyPr wrap="square" rtlCol="0">
            <a:spAutoFit/>
          </a:bodyPr>
          <a:p>
            <a:pPr algn="ctr" fontAlgn="auto">
              <a:defRPr/>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气焊与气割其他安全要求</a:t>
            </a:r>
            <a:endParaRPr lang="zh-CN" altLang="en-US" sz="2800"/>
          </a:p>
        </p:txBody>
      </p:sp>
      <p:sp>
        <p:nvSpPr>
          <p:cNvPr id="3" name="文本框 2"/>
          <p:cNvSpPr txBox="1"/>
          <p:nvPr/>
        </p:nvSpPr>
        <p:spPr>
          <a:xfrm>
            <a:off x="396240" y="1844675"/>
            <a:ext cx="8578850" cy="4451350"/>
          </a:xfrm>
          <a:prstGeom prst="rect">
            <a:avLst/>
          </a:prstGeom>
          <a:noFill/>
        </p:spPr>
        <p:txBody>
          <a:bodyPr wrap="square" rtlCol="0">
            <a:spAutoFit/>
          </a:bodyPr>
          <a:p>
            <a:pPr marL="533400" marR="0" indent="-533400" algn="just" rtl="0" eaLnBrk="1" fontAlgn="auto" latinLnBrk="0" hangingPunct="1">
              <a:lnSpc>
                <a:spcPct val="150000"/>
              </a:lnSpc>
              <a:spcBef>
                <a:spcPts val="400"/>
              </a:spcBef>
              <a:spcAft>
                <a:spcPts val="0"/>
              </a:spcAft>
              <a:buClr>
                <a:schemeClr val="accent1"/>
              </a:buClr>
              <a:buSzTx/>
              <a:buFont typeface="Wingdings" panose="05000000000000000000" pitchFamily="2" charset="2"/>
              <a:buChar char="Ø"/>
              <a:tabLst>
                <a:tab pos="533400" algn="l"/>
              </a:tabLst>
            </a:pPr>
            <a:r>
              <a:rPr lang="zh-CN" altLang="en-US" dirty="0" smtClean="0">
                <a:solidFill>
                  <a:srgbClr val="0070C0"/>
                </a:solidFill>
                <a:latin typeface="微软雅黑" panose="020B0503020204020204" pitchFamily="34" charset="-122"/>
                <a:ea typeface="微软雅黑" panose="020B0503020204020204" pitchFamily="34" charset="-122"/>
                <a:sym typeface="+mn-ea"/>
              </a:rPr>
              <a:t>氧气胶管为蓝色、乙炔胶管为红色，不得混用和代用。</a:t>
            </a:r>
            <a:endParaRPr kumimoji="0" lang="en-US" altLang="zh-CN" b="0" i="0" u="none" strike="noStrike" kern="1200" cap="none" spc="0" normalizeH="0" baseline="0" noProof="1" dirty="0" smtClean="0">
              <a:solidFill>
                <a:srgbClr val="0070C0"/>
              </a:solidFill>
              <a:latin typeface="微软雅黑" panose="020B0503020204020204" pitchFamily="34" charset="-122"/>
              <a:ea typeface="微软雅黑" panose="020B0503020204020204" pitchFamily="34" charset="-122"/>
              <a:cs typeface="+mn-cs"/>
            </a:endParaRPr>
          </a:p>
          <a:p>
            <a:pPr marL="533400" marR="0" indent="-533400" algn="just" rtl="0" eaLnBrk="1" fontAlgn="auto" latinLnBrk="0" hangingPunct="1">
              <a:lnSpc>
                <a:spcPct val="150000"/>
              </a:lnSpc>
              <a:spcBef>
                <a:spcPts val="400"/>
              </a:spcBef>
              <a:spcAft>
                <a:spcPts val="0"/>
              </a:spcAft>
              <a:buClr>
                <a:schemeClr val="accent1"/>
              </a:buClr>
              <a:buSzTx/>
              <a:buFont typeface="Wingdings" panose="05000000000000000000" pitchFamily="2" charset="2"/>
              <a:buChar char="Ø"/>
              <a:tabLst>
                <a:tab pos="533400" algn="l"/>
              </a:tabLst>
            </a:pPr>
            <a:r>
              <a:rPr lang="zh-CN" altLang="en-US" dirty="0" smtClean="0">
                <a:solidFill>
                  <a:srgbClr val="0070C0"/>
                </a:solidFill>
                <a:latin typeface="微软雅黑" panose="020B0503020204020204" pitchFamily="34" charset="-122"/>
                <a:ea typeface="微软雅黑" panose="020B0503020204020204" pitchFamily="34" charset="-122"/>
                <a:sym typeface="+mn-ea"/>
              </a:rPr>
              <a:t>胶管因磨损、挤压、腐蚀、老化、漏气、回火、制造质量不好等容器发生火灾爆炸事故。</a:t>
            </a:r>
            <a:endParaRPr kumimoji="0" lang="en-US" altLang="zh-CN" b="0" i="0" u="none" strike="noStrike" kern="1200" cap="none" spc="0" normalizeH="0" baseline="0" noProof="1" dirty="0" smtClean="0">
              <a:solidFill>
                <a:srgbClr val="0070C0"/>
              </a:solidFill>
              <a:latin typeface="微软雅黑" panose="020B0503020204020204" pitchFamily="34" charset="-122"/>
              <a:ea typeface="微软雅黑" panose="020B0503020204020204" pitchFamily="34" charset="-122"/>
              <a:cs typeface="+mn-cs"/>
            </a:endParaRPr>
          </a:p>
          <a:p>
            <a:pPr marL="533400" marR="0" indent="-533400" algn="just" rtl="0" eaLnBrk="1" fontAlgn="auto" latinLnBrk="0" hangingPunct="1">
              <a:lnSpc>
                <a:spcPct val="150000"/>
              </a:lnSpc>
              <a:spcBef>
                <a:spcPts val="400"/>
              </a:spcBef>
              <a:spcAft>
                <a:spcPts val="0"/>
              </a:spcAft>
              <a:buClr>
                <a:schemeClr val="accent1"/>
              </a:buClr>
              <a:buSzTx/>
              <a:buFont typeface="Wingdings" panose="05000000000000000000" pitchFamily="2" charset="2"/>
              <a:buChar char="Ø"/>
              <a:tabLst>
                <a:tab pos="533400" algn="l"/>
              </a:tabLst>
            </a:pPr>
            <a:r>
              <a:rPr lang="zh-CN" altLang="en-US" dirty="0" smtClean="0">
                <a:solidFill>
                  <a:srgbClr val="0070C0"/>
                </a:solidFill>
                <a:latin typeface="微软雅黑" panose="020B0503020204020204" pitchFamily="34" charset="-122"/>
                <a:ea typeface="微软雅黑" panose="020B0503020204020204" pitchFamily="34" charset="-122"/>
                <a:sym typeface="+mn-ea"/>
              </a:rPr>
              <a:t>氧气胶管沾有油脂或因高速气流产生的静电火花，可能导致火灾爆炸事故。回火后的胶管严禁使用。禁止为了方便不卸下胶管，将焊割矩，胶管和气源做永久性连接。</a:t>
            </a:r>
            <a:endParaRPr kumimoji="0" lang="en-US" altLang="zh-CN" b="0" i="0" u="none" strike="noStrike" kern="1200" cap="none" spc="0" normalizeH="0" baseline="0" noProof="1" dirty="0" smtClean="0">
              <a:solidFill>
                <a:srgbClr val="0070C0"/>
              </a:solidFill>
              <a:latin typeface="微软雅黑" panose="020B0503020204020204" pitchFamily="34" charset="-122"/>
              <a:ea typeface="微软雅黑" panose="020B0503020204020204" pitchFamily="34" charset="-122"/>
              <a:cs typeface="+mn-cs"/>
            </a:endParaRPr>
          </a:p>
          <a:p>
            <a:pPr marL="533400" marR="0" indent="-533400" algn="just" rtl="0" eaLnBrk="1" fontAlgn="auto" latinLnBrk="0" hangingPunct="1">
              <a:lnSpc>
                <a:spcPct val="150000"/>
              </a:lnSpc>
              <a:spcBef>
                <a:spcPts val="400"/>
              </a:spcBef>
              <a:spcAft>
                <a:spcPts val="0"/>
              </a:spcAft>
              <a:buClr>
                <a:schemeClr val="accent1"/>
              </a:buClr>
              <a:buSzTx/>
              <a:buFont typeface="Wingdings" panose="05000000000000000000" pitchFamily="2" charset="2"/>
              <a:buChar char="Ø"/>
              <a:tabLst>
                <a:tab pos="533400" algn="l"/>
              </a:tabLst>
            </a:pPr>
            <a:r>
              <a:rPr lang="zh-CN" altLang="en-US" dirty="0" smtClean="0">
                <a:solidFill>
                  <a:srgbClr val="0070C0"/>
                </a:solidFill>
                <a:latin typeface="微软雅黑" panose="020B0503020204020204" pitchFamily="34" charset="-122"/>
                <a:ea typeface="微软雅黑" panose="020B0503020204020204" pitchFamily="34" charset="-122"/>
                <a:sym typeface="+mn-ea"/>
              </a:rPr>
              <a:t>焊炬点火是先开启乙炔调节手轮，点燃乙炔并立即开启氧气调节火焰比较安全。</a:t>
            </a:r>
            <a:endParaRPr kumimoji="0" lang="en-US" altLang="zh-CN" b="0" i="0" u="none" strike="noStrike" kern="1200" cap="none" spc="0" normalizeH="0" baseline="0" noProof="1" dirty="0" smtClean="0">
              <a:solidFill>
                <a:srgbClr val="0070C0"/>
              </a:solidFill>
              <a:latin typeface="微软雅黑" panose="020B0503020204020204" pitchFamily="34" charset="-122"/>
              <a:ea typeface="微软雅黑" panose="020B0503020204020204" pitchFamily="34" charset="-122"/>
              <a:cs typeface="+mn-cs"/>
            </a:endParaRPr>
          </a:p>
          <a:p>
            <a:pPr marL="533400" marR="0" indent="-533400" algn="just" rtl="0" eaLnBrk="1" fontAlgn="auto" latinLnBrk="0" hangingPunct="1">
              <a:lnSpc>
                <a:spcPct val="150000"/>
              </a:lnSpc>
              <a:spcBef>
                <a:spcPts val="400"/>
              </a:spcBef>
              <a:spcAft>
                <a:spcPts val="0"/>
              </a:spcAft>
              <a:buClr>
                <a:schemeClr val="accent1"/>
              </a:buClr>
              <a:buSzTx/>
              <a:buFont typeface="Wingdings" panose="05000000000000000000" pitchFamily="2" charset="2"/>
              <a:buChar char="Ø"/>
              <a:tabLst>
                <a:tab pos="533400" algn="l"/>
              </a:tabLst>
            </a:pPr>
            <a:r>
              <a:rPr lang="zh-CN" altLang="en-US" dirty="0" smtClean="0">
                <a:solidFill>
                  <a:srgbClr val="0070C0"/>
                </a:solidFill>
                <a:latin typeface="微软雅黑" panose="020B0503020204020204" pitchFamily="34" charset="-122"/>
                <a:ea typeface="微软雅黑" panose="020B0503020204020204" pitchFamily="34" charset="-122"/>
                <a:sym typeface="+mn-ea"/>
              </a:rPr>
              <a:t>焊炬停用时，宜先关乙炔调节手轮，后关氧气调节手轮，防止回火。</a:t>
            </a:r>
            <a:endParaRPr lang="zh-CN" altLang="en-US" sz="2400"/>
          </a:p>
        </p:txBody>
      </p:sp>
    </p:spTree>
  </p:cSld>
  <p:clrMapOvr>
    <a:masterClrMapping/>
  </p:clrMapOvr>
  <p:transition>
    <p:random/>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341630" y="1052830"/>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lnSpc>
                <a:spcPct val="150000"/>
              </a:lnSpc>
              <a:spcBef>
                <a:spcPts val="400"/>
              </a:spcBef>
              <a:buClr>
                <a:schemeClr val="accent1"/>
              </a:buClr>
              <a:buFont typeface="Wingdings" panose="05000000000000000000" pitchFamily="2" charset="2"/>
              <a:buChar char="u"/>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80745" y="1322705"/>
            <a:ext cx="7658100" cy="521970"/>
          </a:xfrm>
          <a:prstGeom prst="rect">
            <a:avLst/>
          </a:prstGeom>
          <a:noFill/>
        </p:spPr>
        <p:txBody>
          <a:bodyPr wrap="square" rtlCol="0">
            <a:spAutoFit/>
          </a:bodyPr>
          <a:p>
            <a:pPr algn="ctr" fontAlgn="auto">
              <a:defRPr/>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案例</a:t>
            </a:r>
            <a:r>
              <a:rPr lang="en-US" altLang="zh-CN"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1</a:t>
            </a: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：违章带油操作氧气瓶，被烫伤</a:t>
            </a:r>
            <a:endParaRPr lang="zh-CN" altLang="en-US" sz="2800"/>
          </a:p>
        </p:txBody>
      </p:sp>
      <p:sp>
        <p:nvSpPr>
          <p:cNvPr id="3" name="文本框 2"/>
          <p:cNvSpPr txBox="1"/>
          <p:nvPr/>
        </p:nvSpPr>
        <p:spPr>
          <a:xfrm>
            <a:off x="396240" y="1844675"/>
            <a:ext cx="8578850" cy="2912745"/>
          </a:xfrm>
          <a:prstGeom prst="rect">
            <a:avLst/>
          </a:prstGeom>
          <a:noFill/>
        </p:spPr>
        <p:txBody>
          <a:bodyPr wrap="square" rtlCol="0">
            <a:spAutoFit/>
          </a:bodyPr>
          <a:p>
            <a:pPr marL="533400" indent="-533400" algn="just" defTabSz="914400">
              <a:lnSpc>
                <a:spcPct val="150000"/>
              </a:lnSpc>
              <a:spcBef>
                <a:spcPts val="400"/>
              </a:spcBef>
              <a:buClr>
                <a:schemeClr val="accent1"/>
              </a:buClr>
              <a:buFont typeface="Wingdings" panose="05000000000000000000" pitchFamily="2" charset="2"/>
              <a:buChar char="Ø"/>
              <a:tabLst>
                <a:tab pos="533400" algn="l"/>
              </a:tabLst>
            </a:pPr>
            <a:r>
              <a:rPr lang="zh-CN" altLang="en-US" dirty="0">
                <a:solidFill>
                  <a:srgbClr val="0070C0"/>
                </a:solidFill>
                <a:latin typeface="微软雅黑" panose="020B0503020204020204" pitchFamily="34" charset="-122"/>
                <a:ea typeface="微软雅黑" panose="020B0503020204020204" pitchFamily="34" charset="-122"/>
                <a:sym typeface="+mn-ea"/>
              </a:rPr>
              <a:t>某建筑施工队一气焊工，操作中不慎手被烫伤，到卫生所抹上獾油。由于用带油的手去拧氧气减压气和氧气瓶阀，调节氧气压力，结果在气焊过程中，听到背后有吱吱声响，扭头一看，氧气减压器冒出火苗，焊工立即冲到瓶前将氧气瓶阀关闭，手被烫伤。此时，减压器已民被烧毁，瓶体半部已烫手，险些发生气瓶爆炸。</a:t>
            </a:r>
            <a:endParaRPr lang="en-US" altLang="zh-CN" dirty="0">
              <a:solidFill>
                <a:srgbClr val="0070C0"/>
              </a:solidFill>
              <a:latin typeface="微软雅黑" panose="020B0503020204020204" pitchFamily="34" charset="-122"/>
              <a:ea typeface="微软雅黑" panose="020B0503020204020204" pitchFamily="34" charset="-122"/>
            </a:endParaRPr>
          </a:p>
          <a:p>
            <a:pPr marL="533400" indent="-533400" algn="just" defTabSz="914400">
              <a:lnSpc>
                <a:spcPct val="150000"/>
              </a:lnSpc>
              <a:spcBef>
                <a:spcPts val="400"/>
              </a:spcBef>
              <a:buClr>
                <a:schemeClr val="accent1"/>
              </a:buClr>
              <a:buFont typeface="Wingdings" panose="05000000000000000000" pitchFamily="2" charset="2"/>
              <a:buChar char="Ø"/>
              <a:tabLst>
                <a:tab pos="533400" algn="l"/>
              </a:tabLst>
            </a:pPr>
            <a:r>
              <a:rPr lang="zh-CN" altLang="en-US" dirty="0">
                <a:solidFill>
                  <a:srgbClr val="0070C0"/>
                </a:solidFill>
                <a:latin typeface="微软雅黑" panose="020B0503020204020204" pitchFamily="34" charset="-122"/>
                <a:ea typeface="微软雅黑" panose="020B0503020204020204" pitchFamily="34" charset="-122"/>
                <a:sym typeface="+mn-ea"/>
              </a:rPr>
              <a:t>提示：不得用沾有油脂的扳手、手套或手等接触氧气瓶阀和减压器。</a:t>
            </a:r>
            <a:endParaRPr lang="zh-CN" altLang="en-US" sz="2400"/>
          </a:p>
        </p:txBody>
      </p:sp>
    </p:spTree>
  </p:cSld>
  <p:clrMapOvr>
    <a:masterClrMapping/>
  </p:clrMapOvr>
  <p:transition>
    <p:rand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341630" y="1052830"/>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lnSpc>
                <a:spcPct val="150000"/>
              </a:lnSpc>
              <a:spcBef>
                <a:spcPts val="400"/>
              </a:spcBef>
              <a:buClr>
                <a:schemeClr val="accent1"/>
              </a:buClr>
              <a:buFont typeface="Wingdings" panose="05000000000000000000" pitchFamily="2" charset="2"/>
              <a:buChar char="u"/>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80745" y="1322705"/>
            <a:ext cx="7658100" cy="521970"/>
          </a:xfrm>
          <a:prstGeom prst="rect">
            <a:avLst/>
          </a:prstGeom>
          <a:noFill/>
        </p:spPr>
        <p:txBody>
          <a:bodyPr wrap="square" rtlCol="0">
            <a:spAutoFit/>
          </a:bodyPr>
          <a:p>
            <a:pPr algn="ctr" fontAlgn="auto">
              <a:defRPr/>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案例</a:t>
            </a:r>
            <a:r>
              <a:rPr lang="en-US" altLang="zh-CN"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2</a:t>
            </a: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：焊炬泄漏乙炔，违章放置引爆炸</a:t>
            </a:r>
            <a:endParaRPr lang="zh-CN" altLang="en-US" sz="2800"/>
          </a:p>
        </p:txBody>
      </p:sp>
      <p:sp>
        <p:nvSpPr>
          <p:cNvPr id="3" name="文本框 2"/>
          <p:cNvSpPr txBox="1"/>
          <p:nvPr/>
        </p:nvSpPr>
        <p:spPr>
          <a:xfrm>
            <a:off x="396240" y="1844675"/>
            <a:ext cx="8578850" cy="3517900"/>
          </a:xfrm>
          <a:prstGeom prst="rect">
            <a:avLst/>
          </a:prstGeom>
          <a:noFill/>
        </p:spPr>
        <p:txBody>
          <a:bodyPr wrap="square" rtlCol="0">
            <a:spAutoFit/>
          </a:bodyPr>
          <a:p>
            <a:pPr marL="533400" indent="-533400" algn="just" defTabSz="914400">
              <a:lnSpc>
                <a:spcPct val="150000"/>
              </a:lnSpc>
              <a:spcBef>
                <a:spcPts val="400"/>
              </a:spcBef>
              <a:buClr>
                <a:schemeClr val="accent1"/>
              </a:buClr>
              <a:buFont typeface="Wingdings" panose="05000000000000000000" pitchFamily="2" charset="2"/>
              <a:buChar char="Ø"/>
              <a:tabLst>
                <a:tab pos="533400" algn="l"/>
              </a:tabLst>
            </a:pPr>
            <a:r>
              <a:rPr lang="zh-CN" altLang="en-US" dirty="0">
                <a:solidFill>
                  <a:srgbClr val="0070C0"/>
                </a:solidFill>
                <a:latin typeface="微软雅黑" panose="020B0503020204020204" pitchFamily="34" charset="-122"/>
                <a:ea typeface="微软雅黑" panose="020B0503020204020204" pitchFamily="34" charset="-122"/>
                <a:sym typeface="+mn-ea"/>
              </a:rPr>
              <a:t>某企业焊工焊补汽油桶，中午休息时将一把焊炬放在汽油桶的一个管口上。由于焊炬的乙炔手轮关不严，漏泄的乙炔爆炸，焊工当场被炸身亡，并炸坏了周围几个汽油桶。</a:t>
            </a:r>
            <a:endParaRPr lang="en-US" altLang="zh-CN" dirty="0">
              <a:solidFill>
                <a:srgbClr val="0070C0"/>
              </a:solidFill>
              <a:latin typeface="微软雅黑" panose="020B0503020204020204" pitchFamily="34" charset="-122"/>
              <a:ea typeface="微软雅黑" panose="020B0503020204020204" pitchFamily="34" charset="-122"/>
            </a:endParaRPr>
          </a:p>
          <a:p>
            <a:pPr marL="533400" indent="-533400" algn="just" defTabSz="914400">
              <a:lnSpc>
                <a:spcPct val="150000"/>
              </a:lnSpc>
              <a:spcBef>
                <a:spcPts val="400"/>
              </a:spcBef>
              <a:buClr>
                <a:schemeClr val="accent1"/>
              </a:buClr>
              <a:buFont typeface="Wingdings" panose="05000000000000000000" pitchFamily="2" charset="2"/>
              <a:buChar char="Ø"/>
              <a:tabLst>
                <a:tab pos="533400" algn="l"/>
              </a:tabLst>
            </a:pPr>
            <a:r>
              <a:rPr lang="zh-CN" altLang="en-US" dirty="0">
                <a:solidFill>
                  <a:srgbClr val="0070C0"/>
                </a:solidFill>
                <a:latin typeface="微软雅黑" panose="020B0503020204020204" pitchFamily="34" charset="-122"/>
                <a:ea typeface="微软雅黑" panose="020B0503020204020204" pitchFamily="34" charset="-122"/>
                <a:sym typeface="+mn-ea"/>
              </a:rPr>
              <a:t>提示：焊炬的调节手轮常因存在炭末等杂质而关闭不严，所以，停焊时应将焊炬挂放在适当位置，不得乱放，严禁将焊炬放置在容器管道等处。</a:t>
            </a:r>
            <a:endParaRPr lang="zh-CN" altLang="en-US" dirty="0">
              <a:solidFill>
                <a:srgbClr val="0070C0"/>
              </a:solidFill>
              <a:latin typeface="微软雅黑" panose="020B0503020204020204" pitchFamily="34" charset="-122"/>
              <a:ea typeface="微软雅黑" panose="020B0503020204020204" pitchFamily="34" charset="-122"/>
            </a:endParaRPr>
          </a:p>
          <a:p>
            <a:pPr marL="533400" indent="-533400" algn="just" defTabSz="914400">
              <a:lnSpc>
                <a:spcPct val="150000"/>
              </a:lnSpc>
              <a:spcBef>
                <a:spcPts val="400"/>
              </a:spcBef>
              <a:buClr>
                <a:schemeClr val="accent1"/>
              </a:buClr>
              <a:buFont typeface="Wingdings" panose="05000000000000000000" pitchFamily="2" charset="2"/>
              <a:buChar char="Ø"/>
              <a:tabLst>
                <a:tab pos="533400" algn="l"/>
              </a:tabLst>
            </a:pPr>
            <a:endParaRPr lang="zh-CN" altLang="en-US" sz="2400"/>
          </a:p>
        </p:txBody>
      </p:sp>
    </p:spTree>
  </p:cSld>
  <p:clrMapOvr>
    <a:masterClrMapping/>
  </p:clrMapOvr>
  <p:transition>
    <p:random/>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324485" y="1124585"/>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lnSpc>
                <a:spcPct val="150000"/>
              </a:lnSpc>
              <a:spcBef>
                <a:spcPts val="400"/>
              </a:spcBef>
              <a:buClr>
                <a:schemeClr val="accent1"/>
              </a:buClr>
              <a:buFont typeface="Wingdings" panose="05000000000000000000" pitchFamily="2" charset="2"/>
              <a:buChar char="u"/>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80745" y="1322705"/>
            <a:ext cx="7658100" cy="521970"/>
          </a:xfrm>
          <a:prstGeom prst="rect">
            <a:avLst/>
          </a:prstGeom>
          <a:noFill/>
        </p:spPr>
        <p:txBody>
          <a:bodyPr wrap="square" rtlCol="0">
            <a:spAutoFit/>
          </a:bodyPr>
          <a:p>
            <a:pPr marR="0" defTabSz="914400" rtl="0" eaLnBrk="1" fontAlgn="auto" latinLnBrk="0" hangingPunct="1">
              <a:lnSpc>
                <a:spcPct val="100000"/>
              </a:lnSpc>
              <a:spcBef>
                <a:spcPct val="0"/>
              </a:spcBef>
              <a:spcAft>
                <a:spcPct val="0"/>
              </a:spcAft>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气焊与气割安全检查内容</a:t>
            </a:r>
            <a:endParaRPr lang="zh-CN" altLang="en-US" sz="2800"/>
          </a:p>
        </p:txBody>
      </p:sp>
      <p:sp>
        <p:nvSpPr>
          <p:cNvPr id="3" name="文本框 2"/>
          <p:cNvSpPr txBox="1"/>
          <p:nvPr/>
        </p:nvSpPr>
        <p:spPr>
          <a:xfrm>
            <a:off x="396240" y="1844675"/>
            <a:ext cx="4345305" cy="1630045"/>
          </a:xfrm>
          <a:prstGeom prst="rect">
            <a:avLst/>
          </a:prstGeom>
          <a:noFill/>
        </p:spPr>
        <p:txBody>
          <a:bodyPr wrap="square" rtlCol="0">
            <a:spAutoFit/>
          </a:bodyPr>
          <a:p>
            <a:pPr marL="533400" indent="-533400">
              <a:buSzPct val="100000"/>
              <a:buFont typeface="Wingdings" panose="05000000000000000000" pitchFamily="2" charset="2"/>
              <a:buChar char="u"/>
            </a:pPr>
            <a:r>
              <a:rPr lang="zh-CN" altLang="en-US" dirty="0">
                <a:solidFill>
                  <a:srgbClr val="0070C0"/>
                </a:solidFill>
                <a:latin typeface="微软雅黑" panose="020B0503020204020204" pitchFamily="34" charset="-122"/>
                <a:ea typeface="微软雅黑" panose="020B0503020204020204" pitchFamily="34" charset="-122"/>
                <a:sym typeface="+mn-ea"/>
              </a:rPr>
              <a:t>安全装置性能是够齐全及是够正常。</a:t>
            </a:r>
            <a:endParaRPr kumimoji="0" lang="en-US" altLang="zh-CN" b="0" kern="1200" dirty="0">
              <a:solidFill>
                <a:srgbClr val="0070C0"/>
              </a:solidFill>
              <a:latin typeface="微软雅黑" panose="020B0503020204020204" pitchFamily="34" charset="-122"/>
              <a:ea typeface="微软雅黑" panose="020B0503020204020204" pitchFamily="34" charset="-122"/>
              <a:cs typeface="+mn-cs"/>
            </a:endParaRPr>
          </a:p>
          <a:p>
            <a:pPr marL="533400" indent="-533400">
              <a:buSzPct val="100000"/>
              <a:buFont typeface="Wingdings" panose="05000000000000000000" pitchFamily="2" charset="2"/>
              <a:buChar char="u"/>
            </a:pPr>
            <a:r>
              <a:rPr lang="zh-CN" altLang="en-US" dirty="0">
                <a:solidFill>
                  <a:srgbClr val="0070C0"/>
                </a:solidFill>
                <a:latin typeface="微软雅黑" panose="020B0503020204020204" pitchFamily="34" charset="-122"/>
                <a:ea typeface="微软雅黑" panose="020B0503020204020204" pitchFamily="34" charset="-122"/>
                <a:sym typeface="+mn-ea"/>
              </a:rPr>
              <a:t>气焊气割设备和工具的安全间距。</a:t>
            </a:r>
            <a:endParaRPr kumimoji="0" lang="en-US" altLang="zh-CN" b="0" kern="1200" dirty="0">
              <a:solidFill>
                <a:srgbClr val="0070C0"/>
              </a:solidFill>
              <a:latin typeface="微软雅黑" panose="020B0503020204020204" pitchFamily="34" charset="-122"/>
              <a:ea typeface="微软雅黑" panose="020B0503020204020204" pitchFamily="34" charset="-122"/>
              <a:cs typeface="+mn-cs"/>
            </a:endParaRPr>
          </a:p>
          <a:p>
            <a:pPr marL="533400" indent="-533400">
              <a:buSzPct val="100000"/>
              <a:buFont typeface="Wingdings" panose="05000000000000000000" pitchFamily="2" charset="2"/>
              <a:buChar char="u"/>
            </a:pPr>
            <a:r>
              <a:rPr lang="zh-CN" altLang="en-US" dirty="0">
                <a:solidFill>
                  <a:srgbClr val="0070C0"/>
                </a:solidFill>
                <a:latin typeface="微软雅黑" panose="020B0503020204020204" pitchFamily="34" charset="-122"/>
                <a:ea typeface="微软雅黑" panose="020B0503020204020204" pitchFamily="34" charset="-122"/>
                <a:sym typeface="+mn-ea"/>
              </a:rPr>
              <a:t>减压器的工作性能。</a:t>
            </a:r>
            <a:endParaRPr kumimoji="0" lang="en-US" altLang="zh-CN" b="0" kern="1200" dirty="0">
              <a:solidFill>
                <a:srgbClr val="0070C0"/>
              </a:solidFill>
              <a:latin typeface="微软雅黑" panose="020B0503020204020204" pitchFamily="34" charset="-122"/>
              <a:ea typeface="微软雅黑" panose="020B0503020204020204" pitchFamily="34" charset="-122"/>
              <a:cs typeface="+mn-cs"/>
            </a:endParaRPr>
          </a:p>
          <a:p>
            <a:pPr marL="533400" indent="-533400">
              <a:buSzPct val="100000"/>
              <a:buFont typeface="Wingdings" panose="05000000000000000000" pitchFamily="2" charset="2"/>
              <a:buChar char="u"/>
            </a:pPr>
            <a:r>
              <a:rPr lang="zh-CN" altLang="en-US" dirty="0">
                <a:solidFill>
                  <a:srgbClr val="0070C0"/>
                </a:solidFill>
                <a:latin typeface="微软雅黑" panose="020B0503020204020204" pitchFamily="34" charset="-122"/>
                <a:ea typeface="微软雅黑" panose="020B0503020204020204" pitchFamily="34" charset="-122"/>
                <a:sym typeface="+mn-ea"/>
              </a:rPr>
              <a:t>作业现场周围环境的危险因素等。</a:t>
            </a:r>
            <a:endParaRPr lang="zh-CN" altLang="en-US" sz="2400"/>
          </a:p>
        </p:txBody>
      </p:sp>
      <p:pic>
        <p:nvPicPr>
          <p:cNvPr id="173060" name="图片 4"/>
          <p:cNvPicPr>
            <a:picLocks noChangeAspect="1"/>
          </p:cNvPicPr>
          <p:nvPr/>
        </p:nvPicPr>
        <p:blipFill>
          <a:blip r:embed="rId1"/>
          <a:stretch>
            <a:fillRect/>
          </a:stretch>
        </p:blipFill>
        <p:spPr>
          <a:xfrm>
            <a:off x="4932045" y="3212465"/>
            <a:ext cx="3909060" cy="3018155"/>
          </a:xfrm>
          <a:prstGeom prst="rect">
            <a:avLst/>
          </a:prstGeom>
          <a:noFill/>
          <a:ln w="9525">
            <a:noFill/>
          </a:ln>
        </p:spPr>
      </p:pic>
    </p:spTree>
  </p:cSld>
  <p:clrMapOvr>
    <a:masterClrMapping/>
  </p:clrMapOvr>
  <p:transition>
    <p:random/>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324485" y="1124585"/>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lnSpc>
                <a:spcPct val="150000"/>
              </a:lnSpc>
              <a:spcBef>
                <a:spcPts val="400"/>
              </a:spcBef>
              <a:buClr>
                <a:schemeClr val="accent1"/>
              </a:buClr>
              <a:buFont typeface="Wingdings" panose="05000000000000000000" pitchFamily="2" charset="2"/>
              <a:buChar char="u"/>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80745" y="1322705"/>
            <a:ext cx="7658100" cy="521970"/>
          </a:xfrm>
          <a:prstGeom prst="rect">
            <a:avLst/>
          </a:prstGeom>
          <a:noFill/>
        </p:spPr>
        <p:txBody>
          <a:bodyPr wrap="square" rtlCol="0">
            <a:spAutoFit/>
          </a:bodyPr>
          <a:p>
            <a:pPr marR="0" defTabSz="914400" rtl="0" eaLnBrk="1" fontAlgn="auto" latinLnBrk="0" hangingPunct="1">
              <a:lnSpc>
                <a:spcPct val="100000"/>
              </a:lnSpc>
              <a:spcBef>
                <a:spcPct val="0"/>
              </a:spcBef>
              <a:spcAft>
                <a:spcPct val="0"/>
              </a:spcAft>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焊接和切割作业应急处理方法</a:t>
            </a:r>
            <a:endParaRPr lang="zh-CN" altLang="en-US" sz="2800"/>
          </a:p>
        </p:txBody>
      </p:sp>
      <p:sp>
        <p:nvSpPr>
          <p:cNvPr id="3" name="文本框 2"/>
          <p:cNvSpPr txBox="1"/>
          <p:nvPr/>
        </p:nvSpPr>
        <p:spPr>
          <a:xfrm>
            <a:off x="396240" y="1844675"/>
            <a:ext cx="8286750" cy="4215765"/>
          </a:xfrm>
          <a:prstGeom prst="rect">
            <a:avLst/>
          </a:prstGeom>
          <a:noFill/>
        </p:spPr>
        <p:txBody>
          <a:bodyPr wrap="square" rtlCol="0">
            <a:spAutoFit/>
          </a:bodyPr>
          <a:p>
            <a:pPr marL="533400" marR="0" indent="-533400" algn="just" defTabSz="914400" rtl="0" eaLnBrk="1" fontAlgn="auto" latinLnBrk="0" hangingPunct="1">
              <a:lnSpc>
                <a:spcPct val="150000"/>
              </a:lnSpc>
              <a:spcBef>
                <a:spcPts val="600"/>
              </a:spcBef>
              <a:spcAft>
                <a:spcPts val="0"/>
              </a:spcAft>
              <a:buClr>
                <a:schemeClr val="accent1"/>
              </a:buClr>
              <a:buSzPct val="68000"/>
              <a:buFont typeface="Wingdings" panose="05000000000000000000" pitchFamily="2" charset="2"/>
              <a:buChar char="u"/>
            </a:pPr>
            <a:r>
              <a:rPr lang="zh-CN" altLang="en-US" sz="1800" dirty="0" smtClean="0">
                <a:latin typeface="微软雅黑" panose="020B0503020204020204" pitchFamily="34" charset="-122"/>
                <a:ea typeface="微软雅黑" panose="020B0503020204020204" pitchFamily="34" charset="-122"/>
                <a:sym typeface="+mn-ea"/>
              </a:rPr>
              <a:t>电焊设备着火时怎样灭火？</a:t>
            </a:r>
            <a:endParaRPr kumimoji="0" lang="en-US" altLang="zh-CN" sz="1800" b="0" i="0" u="none" strike="noStrike" kern="1200" cap="none" spc="0" normalizeH="0" baseline="0" noProof="1" dirty="0" smtClean="0">
              <a:solidFill>
                <a:schemeClr val="tx1"/>
              </a:solidFill>
              <a:latin typeface="微软雅黑" panose="020B0503020204020204" pitchFamily="34" charset="-122"/>
              <a:ea typeface="微软雅黑" panose="020B0503020204020204" pitchFamily="34" charset="-122"/>
              <a:cs typeface="+mn-cs"/>
            </a:endParaRPr>
          </a:p>
          <a:p>
            <a:pPr marL="533400" marR="0" lvl="1" indent="-533400" algn="just" defTabSz="914400" rtl="0" eaLnBrk="1" fontAlgn="auto" latinLnBrk="0" hangingPunct="1">
              <a:lnSpc>
                <a:spcPct val="150000"/>
              </a:lnSpc>
              <a:spcBef>
                <a:spcPts val="600"/>
              </a:spcBef>
              <a:spcAft>
                <a:spcPct val="0"/>
              </a:spcAft>
              <a:buClr>
                <a:schemeClr val="accent1"/>
              </a:buClr>
              <a:buSzTx/>
              <a:buFont typeface="Wingdings" panose="05000000000000000000" pitchFamily="2" charset="2"/>
              <a:buChar char="Ø"/>
            </a:pPr>
            <a:r>
              <a:rPr lang="zh-CN" altLang="en-US" sz="1800" dirty="0" smtClean="0">
                <a:solidFill>
                  <a:srgbClr val="0070C0"/>
                </a:solidFill>
                <a:latin typeface="微软雅黑" panose="020B0503020204020204" pitchFamily="34" charset="-122"/>
                <a:ea typeface="微软雅黑" panose="020B0503020204020204" pitchFamily="34" charset="-122"/>
                <a:sym typeface="+mn-ea"/>
              </a:rPr>
              <a:t>先拉闸断电，在扑救。使用干粉、二氧化碳灭火器扑救。未断电前，不得用水和泡沫灭火器救火。干粉灭火器不适宜旋转式直流焊机的救火。</a:t>
            </a:r>
            <a:endParaRPr kumimoji="0" lang="en-US" altLang="zh-CN" sz="1800" b="0" i="0" u="none" strike="noStrike" kern="1200" cap="none" spc="0" normalizeH="0" baseline="0" noProof="1" dirty="0" smtClean="0">
              <a:solidFill>
                <a:srgbClr val="0070C0"/>
              </a:solidFill>
              <a:latin typeface="微软雅黑" panose="020B0503020204020204" pitchFamily="34" charset="-122"/>
              <a:ea typeface="微软雅黑" panose="020B0503020204020204" pitchFamily="34" charset="-122"/>
              <a:cs typeface="+mn-cs"/>
            </a:endParaRPr>
          </a:p>
          <a:p>
            <a:pPr marL="533400" marR="0" indent="-533400" algn="just" defTabSz="914400" rtl="0" eaLnBrk="1" fontAlgn="auto" latinLnBrk="0" hangingPunct="1">
              <a:lnSpc>
                <a:spcPct val="150000"/>
              </a:lnSpc>
              <a:spcBef>
                <a:spcPts val="600"/>
              </a:spcBef>
              <a:spcAft>
                <a:spcPts val="0"/>
              </a:spcAft>
              <a:buClr>
                <a:schemeClr val="accent1"/>
              </a:buClr>
              <a:buSzPct val="68000"/>
              <a:buFont typeface="Wingdings" panose="05000000000000000000" pitchFamily="2" charset="2"/>
              <a:buChar char="u"/>
            </a:pPr>
            <a:r>
              <a:rPr lang="zh-CN" altLang="en-US" sz="1800" dirty="0">
                <a:latin typeface="微软雅黑" panose="020B0503020204020204" pitchFamily="34" charset="-122"/>
                <a:ea typeface="微软雅黑" panose="020B0503020204020204" pitchFamily="34" charset="-122"/>
                <a:sym typeface="+mn-ea"/>
              </a:rPr>
              <a:t>氧气瓶着火应怎样灭火？</a:t>
            </a:r>
            <a:endParaRPr kumimoji="0" lang="en-US" altLang="zh-CN" sz="1800" b="0" i="0" u="none" strike="noStrike" kern="1200" cap="none" spc="0" normalizeH="0" baseline="0" noProof="1" dirty="0">
              <a:solidFill>
                <a:schemeClr val="tx1"/>
              </a:solidFill>
              <a:latin typeface="微软雅黑" panose="020B0503020204020204" pitchFamily="34" charset="-122"/>
              <a:ea typeface="微软雅黑" panose="020B0503020204020204" pitchFamily="34" charset="-122"/>
              <a:cs typeface="+mn-cs"/>
            </a:endParaRPr>
          </a:p>
          <a:p>
            <a:pPr marL="533400" marR="0" lvl="1" indent="-533400" algn="just" defTabSz="914400" rtl="0" eaLnBrk="1" fontAlgn="auto" latinLnBrk="0" hangingPunct="1">
              <a:lnSpc>
                <a:spcPct val="150000"/>
              </a:lnSpc>
              <a:spcBef>
                <a:spcPts val="600"/>
              </a:spcBef>
              <a:spcAft>
                <a:spcPct val="0"/>
              </a:spcAft>
              <a:buClr>
                <a:schemeClr val="accent1"/>
              </a:buClr>
              <a:buSzTx/>
              <a:buFont typeface="Wingdings" panose="05000000000000000000" pitchFamily="2" charset="2"/>
              <a:buChar char="Ø"/>
            </a:pPr>
            <a:r>
              <a:rPr lang="zh-CN" altLang="en-US" sz="1800" dirty="0">
                <a:solidFill>
                  <a:srgbClr val="0070C0"/>
                </a:solidFill>
                <a:latin typeface="微软雅黑" panose="020B0503020204020204" pitchFamily="34" charset="-122"/>
                <a:ea typeface="微软雅黑" panose="020B0503020204020204" pitchFamily="34" charset="-122"/>
                <a:sym typeface="+mn-ea"/>
              </a:rPr>
              <a:t>应迅速关掉氧气阀门，停止供氧，使火焰自动熄灭。附件着火，应尽快转移氧气瓶</a:t>
            </a:r>
            <a:r>
              <a:rPr lang="zh-CN" altLang="en-US" sz="1800" dirty="0" smtClean="0">
                <a:solidFill>
                  <a:srgbClr val="0070C0"/>
                </a:solidFill>
                <a:latin typeface="微软雅黑" panose="020B0503020204020204" pitchFamily="34" charset="-122"/>
                <a:ea typeface="微软雅黑" panose="020B0503020204020204" pitchFamily="34" charset="-122"/>
                <a:sym typeface="+mn-ea"/>
              </a:rPr>
              <a:t>。</a:t>
            </a:r>
            <a:endParaRPr kumimoji="0" lang="en-US" altLang="zh-CN" sz="1800" b="0" i="0" u="none" strike="noStrike" kern="1200" cap="none" spc="0" normalizeH="0" baseline="0" noProof="1" dirty="0" smtClean="0">
              <a:solidFill>
                <a:srgbClr val="0070C0"/>
              </a:solidFill>
              <a:latin typeface="微软雅黑" panose="020B0503020204020204" pitchFamily="34" charset="-122"/>
              <a:ea typeface="微软雅黑" panose="020B0503020204020204" pitchFamily="34" charset="-122"/>
              <a:cs typeface="+mn-cs"/>
            </a:endParaRPr>
          </a:p>
          <a:p>
            <a:pPr marL="533400" marR="0" indent="-533400" algn="just" defTabSz="914400" rtl="0" eaLnBrk="1" fontAlgn="auto" latinLnBrk="0" hangingPunct="1">
              <a:lnSpc>
                <a:spcPct val="150000"/>
              </a:lnSpc>
              <a:spcBef>
                <a:spcPts val="600"/>
              </a:spcBef>
              <a:spcAft>
                <a:spcPts val="0"/>
              </a:spcAft>
              <a:buClr>
                <a:schemeClr val="accent1"/>
              </a:buClr>
              <a:buSzPct val="68000"/>
              <a:buFont typeface="Wingdings" panose="05000000000000000000" pitchFamily="2" charset="2"/>
              <a:buChar char="u"/>
            </a:pPr>
            <a:r>
              <a:rPr lang="zh-CN" altLang="en-US" sz="1800" dirty="0">
                <a:latin typeface="微软雅黑" panose="020B0503020204020204" pitchFamily="34" charset="-122"/>
                <a:ea typeface="微软雅黑" panose="020B0503020204020204" pitchFamily="34" charset="-122"/>
                <a:sym typeface="+mn-ea"/>
              </a:rPr>
              <a:t>液化石油气瓶着火应怎样灭火？</a:t>
            </a:r>
            <a:endParaRPr kumimoji="0" lang="en-US" altLang="zh-CN" sz="1800" b="0" i="0" u="none" strike="noStrike" kern="1200" cap="none" spc="0" normalizeH="0" baseline="0" noProof="1" dirty="0">
              <a:solidFill>
                <a:schemeClr val="tx1"/>
              </a:solidFill>
              <a:latin typeface="微软雅黑" panose="020B0503020204020204" pitchFamily="34" charset="-122"/>
              <a:ea typeface="微软雅黑" panose="020B0503020204020204" pitchFamily="34" charset="-122"/>
              <a:cs typeface="+mn-cs"/>
            </a:endParaRPr>
          </a:p>
          <a:p>
            <a:pPr marL="533400" marR="0" lvl="1" indent="-533400" algn="just" defTabSz="914400" rtl="0" eaLnBrk="1" fontAlgn="auto" latinLnBrk="0" hangingPunct="1">
              <a:lnSpc>
                <a:spcPct val="150000"/>
              </a:lnSpc>
              <a:spcBef>
                <a:spcPts val="600"/>
              </a:spcBef>
              <a:spcAft>
                <a:spcPct val="0"/>
              </a:spcAft>
              <a:buClr>
                <a:schemeClr val="accent1"/>
              </a:buClr>
              <a:buSzTx/>
              <a:buFont typeface="Wingdings" panose="05000000000000000000" pitchFamily="2" charset="2"/>
              <a:buChar char="Ø"/>
            </a:pPr>
            <a:r>
              <a:rPr lang="zh-CN" altLang="en-US" sz="1800" dirty="0" smtClean="0">
                <a:solidFill>
                  <a:srgbClr val="0070C0"/>
                </a:solidFill>
                <a:latin typeface="微软雅黑" panose="020B0503020204020204" pitchFamily="34" charset="-122"/>
                <a:ea typeface="微软雅黑" panose="020B0503020204020204" pitchFamily="34" charset="-122"/>
                <a:sym typeface="+mn-ea"/>
              </a:rPr>
              <a:t>立即关闭阀门。若无法靠近，应立即用冷水喷注，使气瓶降温，控制瓶内升压和蒸发，然后关闭瓶阀，切断气源灭火。</a:t>
            </a:r>
            <a:endParaRPr lang="zh-CN" altLang="en-US" sz="1800"/>
          </a:p>
        </p:txBody>
      </p:sp>
    </p:spTree>
  </p:cSld>
  <p:clrMapOvr>
    <a:masterClrMapping/>
  </p:clrMapOvr>
  <p:transition>
    <p:random/>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324485" y="1124585"/>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lnSpc>
                <a:spcPct val="150000"/>
              </a:lnSpc>
              <a:spcBef>
                <a:spcPts val="400"/>
              </a:spcBef>
              <a:buClr>
                <a:schemeClr val="accent1"/>
              </a:buClr>
              <a:buFont typeface="Wingdings" panose="05000000000000000000" pitchFamily="2" charset="2"/>
              <a:buChar char="u"/>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80745" y="1322705"/>
            <a:ext cx="7658100" cy="521970"/>
          </a:xfrm>
          <a:prstGeom prst="rect">
            <a:avLst/>
          </a:prstGeom>
          <a:noFill/>
        </p:spPr>
        <p:txBody>
          <a:bodyPr wrap="square" rtlCol="0">
            <a:spAutoFit/>
          </a:bodyPr>
          <a:p>
            <a:pPr marR="0" defTabSz="914400" rtl="0" eaLnBrk="1" fontAlgn="auto" latinLnBrk="0" hangingPunct="1">
              <a:lnSpc>
                <a:spcPct val="100000"/>
              </a:lnSpc>
              <a:spcBef>
                <a:spcPct val="0"/>
              </a:spcBef>
              <a:spcAft>
                <a:spcPct val="0"/>
              </a:spcAft>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易燃易爆场所焊接和气割作业特殊要求</a:t>
            </a:r>
            <a:endParaRPr lang="zh-CN" altLang="en-US" sz="2800"/>
          </a:p>
        </p:txBody>
      </p:sp>
      <p:sp>
        <p:nvSpPr>
          <p:cNvPr id="3" name="文本框 2"/>
          <p:cNvSpPr txBox="1"/>
          <p:nvPr/>
        </p:nvSpPr>
        <p:spPr>
          <a:xfrm>
            <a:off x="396240" y="1844675"/>
            <a:ext cx="8286750" cy="3569335"/>
          </a:xfrm>
          <a:prstGeom prst="rect">
            <a:avLst/>
          </a:prstGeom>
          <a:noFill/>
        </p:spPr>
        <p:txBody>
          <a:bodyPr wrap="square" rtlCol="0">
            <a:spAutoFit/>
          </a:bodyPr>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panose="05000000000000000000" pitchFamily="2" charset="2"/>
              <a:buChar char="u"/>
            </a:pPr>
            <a:r>
              <a:rPr lang="zh-CN" altLang="en-US" sz="1800" dirty="0" smtClean="0">
                <a:solidFill>
                  <a:srgbClr val="0070C0"/>
                </a:solidFill>
                <a:latin typeface="微软雅黑" panose="020B0503020204020204" pitchFamily="34" charset="-122"/>
                <a:ea typeface="微软雅黑" panose="020B0503020204020204" pitchFamily="34" charset="-122"/>
                <a:sym typeface="+mn-ea"/>
              </a:rPr>
              <a:t>易燃易爆场所焊接和气割作业除了遵守焊接和切割作业安全规程外，还比需遵守易燃易爆场所动火作业管理要求办理动火作业证。</a:t>
            </a:r>
            <a:endParaRPr kumimoji="0" lang="en-US" altLang="zh-CN" sz="1800" b="0" i="0" u="none" strike="noStrike" kern="1200" cap="none" spc="0" normalizeH="0" baseline="0" noProof="1" dirty="0" smtClean="0">
              <a:solidFill>
                <a:srgbClr val="0070C0"/>
              </a:solidFill>
              <a:latin typeface="微软雅黑" panose="020B0503020204020204" pitchFamily="34" charset="-122"/>
              <a:ea typeface="微软雅黑" panose="020B0503020204020204" pitchFamily="34" charset="-122"/>
              <a:cs typeface="+mn-cs"/>
            </a:endParaRPr>
          </a:p>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panose="05000000000000000000" pitchFamily="2" charset="2"/>
              <a:buChar char="u"/>
            </a:pPr>
            <a:r>
              <a:rPr lang="zh-CN" altLang="en-US" sz="1800" dirty="0" smtClean="0">
                <a:solidFill>
                  <a:srgbClr val="0070C0"/>
                </a:solidFill>
                <a:latin typeface="微软雅黑" panose="020B0503020204020204" pitchFamily="34" charset="-122"/>
                <a:ea typeface="微软雅黑" panose="020B0503020204020204" pitchFamily="34" charset="-122"/>
                <a:sym typeface="+mn-ea"/>
              </a:rPr>
              <a:t>易燃易爆场所除了焊接和切割本身的风险外，还可能由于焊接过程产生的火花、高温等成为点火源，导致火灾爆炸事故。</a:t>
            </a:r>
            <a:endParaRPr kumimoji="0" lang="en-US" altLang="zh-CN" sz="1800" b="0" i="0" u="none" strike="noStrike" kern="1200" cap="none" spc="0" normalizeH="0" baseline="0" noProof="1" dirty="0" smtClean="0">
              <a:solidFill>
                <a:srgbClr val="0070C0"/>
              </a:solidFill>
              <a:latin typeface="微软雅黑" panose="020B0503020204020204" pitchFamily="34" charset="-122"/>
              <a:ea typeface="微软雅黑" panose="020B0503020204020204" pitchFamily="34" charset="-122"/>
              <a:cs typeface="+mn-cs"/>
            </a:endParaRPr>
          </a:p>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panose="05000000000000000000" pitchFamily="2" charset="2"/>
              <a:buChar char="u"/>
            </a:pPr>
            <a:r>
              <a:rPr lang="zh-CN" altLang="en-US" sz="1800" dirty="0" smtClean="0">
                <a:solidFill>
                  <a:srgbClr val="0070C0"/>
                </a:solidFill>
                <a:latin typeface="微软雅黑" panose="020B0503020204020204" pitchFamily="34" charset="-122"/>
                <a:ea typeface="微软雅黑" panose="020B0503020204020204" pitchFamily="34" charset="-122"/>
                <a:sym typeface="+mn-ea"/>
              </a:rPr>
              <a:t>在易燃易爆场所，焊接回路中，除了把焊接者本人及其他人接入焊接回路导致触电事故外，还可能由于搭铁位置不当，违章引弧等把易燃易爆气体管道和设备引入焊接回路，导致火灾爆炸事故。</a:t>
            </a:r>
            <a:endParaRPr kumimoji="0" lang="en-US" altLang="zh-CN" sz="1800" b="0" i="0" u="none" strike="noStrike" kern="1200" cap="none" spc="0" normalizeH="0" baseline="0" noProof="1" dirty="0" smtClean="0">
              <a:solidFill>
                <a:srgbClr val="0070C0"/>
              </a:solidFill>
              <a:latin typeface="微软雅黑" panose="020B0503020204020204" pitchFamily="34" charset="-122"/>
              <a:ea typeface="微软雅黑" panose="020B0503020204020204" pitchFamily="34" charset="-122"/>
              <a:cs typeface="+mn-cs"/>
            </a:endParaRPr>
          </a:p>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3" panose="05040102010807070707"/>
              <a:buNone/>
            </a:pPr>
            <a:endParaRPr lang="zh-CN" altLang="en-US" sz="1800"/>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2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244" name="文本框 17"/>
          <p:cNvSpPr>
            <a:spLocks noGrp="1"/>
          </p:cNvSpPr>
          <p:nvPr>
            <p:ph type="title"/>
          </p:nvPr>
        </p:nvSpPr>
        <p:spPr>
          <a:xfrm>
            <a:off x="1403350" y="349250"/>
            <a:ext cx="7112000" cy="560388"/>
          </a:xfrm>
        </p:spPr>
        <p:txBody>
          <a:bodyPr wrap="square" lIns="91440" tIns="45720" rIns="91440" bIns="45720" anchor="ctr" anchorCtr="0"/>
          <a:p>
            <a:pPr defTabSz="914400">
              <a:lnSpc>
                <a:spcPct val="100000"/>
              </a:lnSpc>
              <a:buNone/>
            </a:pPr>
            <a:r>
              <a:rPr lang="zh-CN" altLang="en-US" sz="2400" b="1" kern="1200" dirty="0">
                <a:latin typeface="+mj-lt"/>
                <a:ea typeface="微软雅黑" panose="020B0503020204020204" pitchFamily="34" charset="-122"/>
                <a:cs typeface="+mj-cs"/>
                <a:sym typeface="宋体" panose="02010600030101010101" pitchFamily="2" charset="-122"/>
              </a:rPr>
              <a:t>基础理论知识</a:t>
            </a:r>
            <a:endParaRPr lang="zh-CN" altLang="en-US" sz="2400" b="1" kern="1200" dirty="0">
              <a:latin typeface="+mj-lt"/>
              <a:ea typeface="微软雅黑" panose="020B0503020204020204" pitchFamily="34" charset="-122"/>
              <a:cs typeface="+mj-cs"/>
              <a:sym typeface="宋体" panose="02010600030101010101" pitchFamily="2" charset="-122"/>
            </a:endParaRPr>
          </a:p>
        </p:txBody>
      </p:sp>
      <p:sp>
        <p:nvSpPr>
          <p:cNvPr id="43" name="圆角矩形 42"/>
          <p:cNvSpPr/>
          <p:nvPr/>
        </p:nvSpPr>
        <p:spPr>
          <a:xfrm>
            <a:off x="827088" y="1146175"/>
            <a:ext cx="7200900" cy="4997450"/>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805" tIns="250805" rIns="250805" bIns="250805" numCol="1" spcCol="1270" anchor="ctr" anchorCtr="0">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5p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r>
              <a:rPr lang="zh-CN" altLang="en-US" sz="2000" strike="noStrike" noProof="0" dirty="0" smtClean="0">
                <a:ln>
                  <a:noFill/>
                </a:ln>
                <a:solidFill>
                  <a:schemeClr val="bg1"/>
                </a:solidFill>
                <a:effectLst/>
                <a:uLnTx/>
                <a:uFillTx/>
                <a:latin typeface="+mn-lt"/>
                <a:ea typeface="+mn-ea"/>
                <a:sym typeface="+mn-ea"/>
              </a:rPr>
              <a:t>4)</a:t>
            </a:r>
            <a:r>
              <a:rPr lang="zh-CN" altLang="en-US" sz="2000" noProof="0" dirty="0" smtClean="0">
                <a:ln>
                  <a:noFill/>
                </a:ln>
                <a:solidFill>
                  <a:schemeClr val="bg1"/>
                </a:solidFill>
                <a:effectLst/>
                <a:uLnTx/>
                <a:uFillTx/>
                <a:latin typeface="+mn-lt"/>
                <a:ea typeface="+mn-ea"/>
                <a:sym typeface="+mn-ea"/>
              </a:rPr>
              <a:t>回火</a:t>
            </a:r>
            <a:endParaRPr lang="zh-CN" altLang="en-US" sz="2000" noProof="0" dirty="0" smtClean="0">
              <a:ln>
                <a:noFill/>
              </a:ln>
              <a:solidFill>
                <a:schemeClr val="bg1"/>
              </a:solidFill>
              <a:effectLst/>
              <a:uLnTx/>
              <a:uFillTx/>
              <a:latin typeface="+mn-lt"/>
              <a:ea typeface="+mn-ea"/>
              <a:sym typeface="+mn-ea"/>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endParaRPr kumimoji="0" lang="zh-CN" altLang="en-US" sz="2000" b="0" i="0" u="none" strike="noStrike" kern="1200" cap="none" spc="0" normalizeH="0" baseline="0" noProof="0" dirty="0" smtClean="0">
              <a:ln>
                <a:noFill/>
              </a:ln>
              <a:solidFill>
                <a:schemeClr val="bg1"/>
              </a:solidFill>
              <a:effectLst/>
              <a:uLnTx/>
              <a:uFillTx/>
              <a:latin typeface="+mn-lt"/>
              <a:ea typeface="+mn-ea"/>
              <a:cs typeface="+mn-cs"/>
            </a:endParaRPr>
          </a:p>
          <a:p>
            <a:pPr fontAlgn="auto"/>
            <a:r>
              <a:rPr lang="zh-CN" altLang="en-US" sz="2000" noProof="0" dirty="0" smtClean="0">
                <a:ln>
                  <a:noFill/>
                </a:ln>
                <a:solidFill>
                  <a:schemeClr val="bg1"/>
                </a:solidFill>
                <a:effectLst/>
                <a:uLnTx/>
                <a:uFillTx/>
                <a:latin typeface="+mn-lt"/>
                <a:ea typeface="+mn-ea"/>
                <a:sym typeface="+mn-ea"/>
              </a:rPr>
              <a:t>所谓回火，就是把淬火后的钢重新加热到某一温度，保温一段时间，然后置于空气或水中冷却的热处理工艺 回火的目的就是为了消除淬火时因冷却过快而产生的内应力，降低淬火刚的脆性，使他具有一定的韧性，所以，回火总是伴随在淬火之后进行的。根据加热温度的不同、回火可分为低温回火、中温回火和高温回火三种</a:t>
            </a:r>
            <a:endParaRPr lang="zh-CN" altLang="en-US" sz="2000" noProof="0" dirty="0" smtClean="0">
              <a:ln>
                <a:noFill/>
              </a:ln>
              <a:solidFill>
                <a:schemeClr val="bg1"/>
              </a:solidFill>
              <a:effectLst/>
              <a:uLnTx/>
              <a:uFillTx/>
              <a:latin typeface="+mn-lt"/>
              <a:ea typeface="+mn-ea"/>
              <a:sym typeface="+mn-ea"/>
            </a:endParaRPr>
          </a:p>
        </p:txBody>
      </p:sp>
    </p:spTree>
  </p:cSld>
  <p:clrMapOvr>
    <a:masterClrMapping/>
  </p:clrMapOvr>
  <p:transition>
    <p:random/>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2"/>
          <p:cNvGrpSpPr/>
          <p:nvPr/>
        </p:nvGrpSpPr>
        <p:grpSpPr>
          <a:xfrm>
            <a:off x="7920038" y="1355725"/>
            <a:ext cx="1223962" cy="1362075"/>
            <a:chOff x="8564451" y="2716812"/>
            <a:chExt cx="579549" cy="1361673"/>
          </a:xfrm>
        </p:grpSpPr>
        <p:sp>
          <p:nvSpPr>
            <p:cNvPr id="12" name="矩形 11"/>
            <p:cNvSpPr/>
            <p:nvPr/>
          </p:nvSpPr>
          <p:spPr>
            <a:xfrm>
              <a:off x="8564451" y="2716812"/>
              <a:ext cx="579549" cy="993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矩形 30"/>
            <p:cNvSpPr/>
            <p:nvPr/>
          </p:nvSpPr>
          <p:spPr>
            <a:xfrm>
              <a:off x="8564451" y="3805061"/>
              <a:ext cx="579549" cy="2734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 name="组合 1"/>
          <p:cNvGrpSpPr/>
          <p:nvPr/>
        </p:nvGrpSpPr>
        <p:grpSpPr>
          <a:xfrm>
            <a:off x="222250" y="1344613"/>
            <a:ext cx="6726238" cy="1403350"/>
            <a:chOff x="0" y="2716812"/>
            <a:chExt cx="5991142" cy="1402225"/>
          </a:xfrm>
        </p:grpSpPr>
        <p:sp>
          <p:nvSpPr>
            <p:cNvPr id="30" name="矩形 29"/>
            <p:cNvSpPr/>
            <p:nvPr/>
          </p:nvSpPr>
          <p:spPr>
            <a:xfrm>
              <a:off x="0" y="3805061"/>
              <a:ext cx="5991141" cy="2734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0" y="2716812"/>
              <a:ext cx="5991142" cy="993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6439" name="文本框 6"/>
            <p:cNvSpPr txBox="1"/>
            <p:nvPr/>
          </p:nvSpPr>
          <p:spPr>
            <a:xfrm>
              <a:off x="2696509" y="2861159"/>
              <a:ext cx="3294633" cy="853390"/>
            </a:xfrm>
            <a:prstGeom prst="rect">
              <a:avLst/>
            </a:prstGeom>
            <a:noFill/>
            <a:ln w="9525">
              <a:noFill/>
            </a:ln>
          </p:spPr>
          <p:txBody>
            <a:bodyPr anchor="t" anchorCtr="0">
              <a:spAutoFit/>
            </a:bodyPr>
            <a:p>
              <a:pPr>
                <a:lnSpc>
                  <a:spcPct val="125000"/>
                </a:lnSpc>
              </a:pPr>
              <a:r>
                <a:rPr lang="zh-CN" altLang="en-US" sz="3600" b="1" dirty="0">
                  <a:solidFill>
                    <a:srgbClr val="FF0000"/>
                  </a:solidFill>
                  <a:latin typeface="微软雅黑" panose="020B0503020204020204" pitchFamily="34" charset="-122"/>
                  <a:ea typeface="微软雅黑" panose="020B0503020204020204" pitchFamily="34" charset="-122"/>
                </a:rPr>
                <a:t>  </a:t>
              </a:r>
              <a:r>
                <a:rPr lang="zh-CN" altLang="en-US" sz="4000" b="1" i="1" dirty="0">
                  <a:solidFill>
                    <a:srgbClr val="FF0000"/>
                  </a:solidFill>
                  <a:latin typeface="微软雅黑" panose="020B0503020204020204" pitchFamily="34" charset="-122"/>
                  <a:ea typeface="微软雅黑" panose="020B0503020204020204" pitchFamily="34" charset="-122"/>
                </a:rPr>
                <a:t>谢</a:t>
              </a:r>
              <a:r>
                <a:rPr lang="en-US" altLang="zh-CN" sz="4000" b="1" i="1">
                  <a:solidFill>
                    <a:srgbClr val="FF0000"/>
                  </a:solidFill>
                  <a:latin typeface="微软雅黑" panose="020B0503020204020204" pitchFamily="34" charset="-122"/>
                  <a:ea typeface="微软雅黑" panose="020B0503020204020204" pitchFamily="34" charset="-122"/>
                </a:rPr>
                <a:t> </a:t>
              </a:r>
              <a:r>
                <a:rPr lang="zh-CN" altLang="en-US" sz="4000" b="1" i="1" dirty="0">
                  <a:solidFill>
                    <a:srgbClr val="FF0000"/>
                  </a:solidFill>
                  <a:latin typeface="微软雅黑" panose="020B0503020204020204" pitchFamily="34" charset="-122"/>
                  <a:ea typeface="微软雅黑" panose="020B0503020204020204" pitchFamily="34" charset="-122"/>
                </a:rPr>
                <a:t>谢</a:t>
              </a:r>
              <a:r>
                <a:rPr lang="en-US" altLang="zh-CN" sz="4000" b="1" i="1">
                  <a:solidFill>
                    <a:srgbClr val="FF0000"/>
                  </a:solidFill>
                  <a:latin typeface="微软雅黑" panose="020B0503020204020204" pitchFamily="34" charset="-122"/>
                  <a:ea typeface="微软雅黑" panose="020B0503020204020204" pitchFamily="34" charset="-122"/>
                </a:rPr>
                <a:t>!</a:t>
              </a:r>
              <a:endParaRPr lang="en-US" altLang="zh-CN" sz="4000" b="1" i="1">
                <a:solidFill>
                  <a:srgbClr val="FF0000"/>
                </a:solidFill>
                <a:latin typeface="微软雅黑" panose="020B0503020204020204" pitchFamily="34" charset="-122"/>
                <a:ea typeface="微软雅黑" panose="020B0503020204020204" pitchFamily="34" charset="-122"/>
              </a:endParaRPr>
            </a:p>
          </p:txBody>
        </p:sp>
        <p:sp>
          <p:nvSpPr>
            <p:cNvPr id="146440" name="文本框 32"/>
            <p:cNvSpPr txBox="1"/>
            <p:nvPr/>
          </p:nvSpPr>
          <p:spPr>
            <a:xfrm>
              <a:off x="3247980" y="3720894"/>
              <a:ext cx="2743162" cy="398143"/>
            </a:xfrm>
            <a:prstGeom prst="rect">
              <a:avLst/>
            </a:prstGeom>
            <a:noFill/>
            <a:ln w="9525">
              <a:noFill/>
            </a:ln>
          </p:spPr>
          <p:txBody>
            <a:bodyPr anchor="t" anchorCtr="0">
              <a:spAutoFit/>
            </a:bodyPr>
            <a:p>
              <a:pPr algn="r">
                <a:lnSpc>
                  <a:spcPct val="125000"/>
                </a:lnSpc>
              </a:pPr>
              <a:r>
                <a:rPr lang="en-US" altLang="zh-CN" sz="1600">
                  <a:solidFill>
                    <a:schemeClr val="bg1"/>
                  </a:solidFill>
                  <a:latin typeface="Times New Roman" panose="02020603050405020304" pitchFamily="18" charset="0"/>
                  <a:ea typeface="宋体" panose="02010600030101010101" pitchFamily="2" charset="-122"/>
                </a:rPr>
                <a:t>Thanks for Listening</a:t>
              </a:r>
              <a:endParaRPr lang="zh-CN" altLang="en-US" sz="1600" dirty="0">
                <a:solidFill>
                  <a:schemeClr val="bg1"/>
                </a:solidFill>
                <a:latin typeface="Times New Roman" panose="02020603050405020304" pitchFamily="18" charset="0"/>
                <a:ea typeface="微软雅黑" panose="020B0503020204020204" pitchFamily="34" charset="-122"/>
              </a:endParaRPr>
            </a:p>
          </p:txBody>
        </p:sp>
      </p:grpSp>
      <p:grpSp>
        <p:nvGrpSpPr>
          <p:cNvPr id="4" name="组合 4"/>
          <p:cNvGrpSpPr/>
          <p:nvPr/>
        </p:nvGrpSpPr>
        <p:grpSpPr>
          <a:xfrm>
            <a:off x="547688" y="1417638"/>
            <a:ext cx="1223962" cy="1223962"/>
            <a:chOff x="222586" y="2787385"/>
            <a:chExt cx="1224000" cy="1223998"/>
          </a:xfrm>
        </p:grpSpPr>
        <p:sp>
          <p:nvSpPr>
            <p:cNvPr id="20" name="椭圆 19"/>
            <p:cNvSpPr/>
            <p:nvPr/>
          </p:nvSpPr>
          <p:spPr>
            <a:xfrm>
              <a:off x="222586" y="2787385"/>
              <a:ext cx="1224000" cy="1223998"/>
            </a:xfrm>
            <a:prstGeom prst="ellipse">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6443" name="Freeform 5"/>
            <p:cNvSpPr>
              <a:spLocks noEditPoints="1"/>
            </p:cNvSpPr>
            <p:nvPr/>
          </p:nvSpPr>
          <p:spPr>
            <a:xfrm>
              <a:off x="446632" y="3034538"/>
              <a:ext cx="775907" cy="729691"/>
            </a:xfrm>
            <a:custGeom>
              <a:avLst/>
              <a:gdLst/>
              <a:ahLst/>
              <a:cxnLst>
                <a:cxn ang="0">
                  <a:pos x="63992" y="80186"/>
                </a:cxn>
                <a:cxn ang="0">
                  <a:pos x="223973" y="80186"/>
                </a:cxn>
                <a:cxn ang="0">
                  <a:pos x="327961" y="360836"/>
                </a:cxn>
                <a:cxn ang="0">
                  <a:pos x="407951" y="328762"/>
                </a:cxn>
                <a:cxn ang="0">
                  <a:pos x="471943" y="368855"/>
                </a:cxn>
                <a:cxn ang="0">
                  <a:pos x="527937" y="216502"/>
                </a:cxn>
                <a:cxn ang="0">
                  <a:pos x="583930" y="272632"/>
                </a:cxn>
                <a:cxn ang="0">
                  <a:pos x="663920" y="184427"/>
                </a:cxn>
                <a:cxn ang="0">
                  <a:pos x="583930" y="320743"/>
                </a:cxn>
                <a:cxn ang="0">
                  <a:pos x="535936" y="264613"/>
                </a:cxn>
                <a:cxn ang="0">
                  <a:pos x="487941" y="408948"/>
                </a:cxn>
                <a:cxn ang="0">
                  <a:pos x="407951" y="360836"/>
                </a:cxn>
                <a:cxn ang="0">
                  <a:pos x="327961" y="360836"/>
                </a:cxn>
                <a:cxn ang="0">
                  <a:pos x="591929" y="689598"/>
                </a:cxn>
                <a:cxn ang="0">
                  <a:pos x="343959" y="729691"/>
                </a:cxn>
                <a:cxn ang="0">
                  <a:pos x="503940" y="545264"/>
                </a:cxn>
                <a:cxn ang="0">
                  <a:pos x="775907" y="545264"/>
                </a:cxn>
                <a:cxn ang="0">
                  <a:pos x="775907" y="48111"/>
                </a:cxn>
                <a:cxn ang="0">
                  <a:pos x="743911" y="24056"/>
                </a:cxn>
                <a:cxn ang="0">
                  <a:pos x="271967" y="72167"/>
                </a:cxn>
                <a:cxn ang="0">
                  <a:pos x="719914" y="489133"/>
                </a:cxn>
                <a:cxn ang="0">
                  <a:pos x="287966" y="545264"/>
                </a:cxn>
                <a:cxn ang="0">
                  <a:pos x="431948" y="673561"/>
                </a:cxn>
                <a:cxn ang="0">
                  <a:pos x="503940" y="545264"/>
                </a:cxn>
                <a:cxn ang="0">
                  <a:pos x="55993" y="441022"/>
                </a:cxn>
                <a:cxn ang="0">
                  <a:pos x="111987" y="729691"/>
                </a:cxn>
                <a:cxn ang="0">
                  <a:pos x="159981" y="481115"/>
                </a:cxn>
                <a:cxn ang="0">
                  <a:pos x="247970" y="729691"/>
                </a:cxn>
                <a:cxn ang="0">
                  <a:pos x="223973" y="264613"/>
                </a:cxn>
                <a:cxn ang="0">
                  <a:pos x="439947" y="192446"/>
                </a:cxn>
                <a:cxn ang="0">
                  <a:pos x="159981" y="184427"/>
                </a:cxn>
                <a:cxn ang="0">
                  <a:pos x="151982" y="216502"/>
                </a:cxn>
                <a:cxn ang="0">
                  <a:pos x="143983" y="376873"/>
                </a:cxn>
                <a:cxn ang="0">
                  <a:pos x="143983" y="376873"/>
                </a:cxn>
                <a:cxn ang="0">
                  <a:pos x="143983" y="376873"/>
                </a:cxn>
                <a:cxn ang="0">
                  <a:pos x="127985" y="216502"/>
                </a:cxn>
                <a:cxn ang="0">
                  <a:pos x="127985" y="184427"/>
                </a:cxn>
                <a:cxn ang="0">
                  <a:pos x="0" y="400929"/>
                </a:cxn>
              </a:cxnLst>
              <a:pathLst>
                <a:path w="97" h="91">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chemeClr val="bg1"/>
            </a:solidFill>
            <a:ln w="9525">
              <a:noFill/>
            </a:ln>
          </p:spPr>
          <p:txBody>
            <a:bodyPr/>
            <a:p>
              <a:endParaRPr lang="zh-CN" altLang="en-US"/>
            </a:p>
          </p:txBody>
        </p:sp>
      </p:grpSp>
      <p:grpSp>
        <p:nvGrpSpPr>
          <p:cNvPr id="5" name="组合 3"/>
          <p:cNvGrpSpPr/>
          <p:nvPr/>
        </p:nvGrpSpPr>
        <p:grpSpPr>
          <a:xfrm>
            <a:off x="7920038" y="1417638"/>
            <a:ext cx="1223962" cy="1223962"/>
            <a:chOff x="1734969" y="2787385"/>
            <a:chExt cx="1224000" cy="1223998"/>
          </a:xfrm>
        </p:grpSpPr>
        <p:sp>
          <p:nvSpPr>
            <p:cNvPr id="27" name="椭圆 26"/>
            <p:cNvSpPr/>
            <p:nvPr/>
          </p:nvSpPr>
          <p:spPr>
            <a:xfrm>
              <a:off x="1734969" y="2787385"/>
              <a:ext cx="1224000" cy="1223998"/>
            </a:xfrm>
            <a:prstGeom prst="ellipse">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6446" name="Freeform 9"/>
            <p:cNvSpPr>
              <a:spLocks noEditPoints="1"/>
            </p:cNvSpPr>
            <p:nvPr/>
          </p:nvSpPr>
          <p:spPr>
            <a:xfrm>
              <a:off x="1945451" y="3091502"/>
              <a:ext cx="803035" cy="615763"/>
            </a:xfrm>
            <a:custGeom>
              <a:avLst/>
              <a:gdLst/>
              <a:ahLst/>
              <a:cxnLst>
                <a:cxn ang="0">
                  <a:pos x="123544" y="15589"/>
                </a:cxn>
                <a:cxn ang="0">
                  <a:pos x="208480" y="31178"/>
                </a:cxn>
                <a:cxn ang="0">
                  <a:pos x="146708" y="374134"/>
                </a:cxn>
                <a:cxn ang="0">
                  <a:pos x="30886" y="350751"/>
                </a:cxn>
                <a:cxn ang="0">
                  <a:pos x="123544" y="15589"/>
                </a:cxn>
                <a:cxn ang="0">
                  <a:pos x="138987" y="506640"/>
                </a:cxn>
                <a:cxn ang="0">
                  <a:pos x="123544" y="561202"/>
                </a:cxn>
                <a:cxn ang="0">
                  <a:pos x="779871" y="561202"/>
                </a:cxn>
                <a:cxn ang="0">
                  <a:pos x="803035" y="561202"/>
                </a:cxn>
                <a:cxn ang="0">
                  <a:pos x="803035" y="530024"/>
                </a:cxn>
                <a:cxn ang="0">
                  <a:pos x="803035" y="202656"/>
                </a:cxn>
                <a:cxn ang="0">
                  <a:pos x="803035" y="187067"/>
                </a:cxn>
                <a:cxn ang="0">
                  <a:pos x="795314" y="179273"/>
                </a:cxn>
                <a:cxn ang="0">
                  <a:pos x="694934" y="77945"/>
                </a:cxn>
                <a:cxn ang="0">
                  <a:pos x="687213" y="70150"/>
                </a:cxn>
                <a:cxn ang="0">
                  <a:pos x="671770" y="70150"/>
                </a:cxn>
                <a:cxn ang="0">
                  <a:pos x="239366" y="70150"/>
                </a:cxn>
                <a:cxn ang="0">
                  <a:pos x="239366" y="132506"/>
                </a:cxn>
                <a:cxn ang="0">
                  <a:pos x="648605" y="132506"/>
                </a:cxn>
                <a:cxn ang="0">
                  <a:pos x="640884" y="218245"/>
                </a:cxn>
                <a:cxn ang="0">
                  <a:pos x="640884" y="233834"/>
                </a:cxn>
                <a:cxn ang="0">
                  <a:pos x="656327" y="233834"/>
                </a:cxn>
                <a:cxn ang="0">
                  <a:pos x="748985" y="226040"/>
                </a:cxn>
                <a:cxn ang="0">
                  <a:pos x="748985" y="506640"/>
                </a:cxn>
                <a:cxn ang="0">
                  <a:pos x="138987" y="506640"/>
                </a:cxn>
                <a:cxn ang="0">
                  <a:pos x="733542" y="202656"/>
                </a:cxn>
                <a:cxn ang="0">
                  <a:pos x="664048" y="202656"/>
                </a:cxn>
                <a:cxn ang="0">
                  <a:pos x="671770" y="140300"/>
                </a:cxn>
                <a:cxn ang="0">
                  <a:pos x="733542" y="202656"/>
                </a:cxn>
                <a:cxn ang="0">
                  <a:pos x="247088" y="335162"/>
                </a:cxn>
                <a:cxn ang="0">
                  <a:pos x="571390" y="335162"/>
                </a:cxn>
                <a:cxn ang="0">
                  <a:pos x="571390" y="350751"/>
                </a:cxn>
                <a:cxn ang="0">
                  <a:pos x="247088" y="350751"/>
                </a:cxn>
                <a:cxn ang="0">
                  <a:pos x="247088" y="335162"/>
                </a:cxn>
                <a:cxn ang="0">
                  <a:pos x="247088" y="249423"/>
                </a:cxn>
                <a:cxn ang="0">
                  <a:pos x="548226" y="249423"/>
                </a:cxn>
                <a:cxn ang="0">
                  <a:pos x="548226" y="272806"/>
                </a:cxn>
                <a:cxn ang="0">
                  <a:pos x="247088" y="272806"/>
                </a:cxn>
                <a:cxn ang="0">
                  <a:pos x="247088" y="249423"/>
                </a:cxn>
                <a:cxn ang="0">
                  <a:pos x="247088" y="171478"/>
                </a:cxn>
                <a:cxn ang="0">
                  <a:pos x="548226" y="171478"/>
                </a:cxn>
                <a:cxn ang="0">
                  <a:pos x="548226" y="194862"/>
                </a:cxn>
                <a:cxn ang="0">
                  <a:pos x="247088" y="194862"/>
                </a:cxn>
                <a:cxn ang="0">
                  <a:pos x="247088" y="171478"/>
                </a:cxn>
                <a:cxn ang="0">
                  <a:pos x="23164" y="514435"/>
                </a:cxn>
                <a:cxn ang="0">
                  <a:pos x="69493" y="530024"/>
                </a:cxn>
                <a:cxn ang="0">
                  <a:pos x="69493" y="576791"/>
                </a:cxn>
                <a:cxn ang="0">
                  <a:pos x="38607" y="615763"/>
                </a:cxn>
                <a:cxn ang="0">
                  <a:pos x="15443" y="607969"/>
                </a:cxn>
                <a:cxn ang="0">
                  <a:pos x="0" y="561202"/>
                </a:cxn>
                <a:cxn ang="0">
                  <a:pos x="23164" y="514435"/>
                </a:cxn>
                <a:cxn ang="0">
                  <a:pos x="30886" y="374134"/>
                </a:cxn>
                <a:cxn ang="0">
                  <a:pos x="15443" y="506640"/>
                </a:cxn>
                <a:cxn ang="0">
                  <a:pos x="92658" y="522229"/>
                </a:cxn>
                <a:cxn ang="0">
                  <a:pos x="131265" y="397518"/>
                </a:cxn>
                <a:cxn ang="0">
                  <a:pos x="30886" y="374134"/>
                </a:cxn>
              </a:cxnLst>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w="9525">
              <a:noFill/>
            </a:ln>
          </p:spPr>
          <p:txBody>
            <a:bodyPr/>
            <a:p>
              <a:endParaRPr lang="zh-CN" altLang="en-US"/>
            </a:p>
          </p:txBody>
        </p:sp>
      </p:grpSp>
      <p:pic>
        <p:nvPicPr>
          <p:cNvPr id="176131" name="图片 7"/>
          <p:cNvPicPr>
            <a:picLocks noChangeAspect="1"/>
          </p:cNvPicPr>
          <p:nvPr/>
        </p:nvPicPr>
        <p:blipFill>
          <a:blip r:embed="rId1"/>
          <a:stretch>
            <a:fillRect/>
          </a:stretch>
        </p:blipFill>
        <p:spPr>
          <a:xfrm>
            <a:off x="324485" y="3140710"/>
            <a:ext cx="4079875" cy="2931160"/>
          </a:xfrm>
          <a:prstGeom prst="rect">
            <a:avLst/>
          </a:prstGeom>
          <a:noFill/>
          <a:ln w="9525">
            <a:noFill/>
          </a:ln>
        </p:spPr>
      </p:pic>
      <p:pic>
        <p:nvPicPr>
          <p:cNvPr id="176130" name="图片 6"/>
          <p:cNvPicPr>
            <a:picLocks noChangeAspect="1"/>
          </p:cNvPicPr>
          <p:nvPr/>
        </p:nvPicPr>
        <p:blipFill>
          <a:blip r:embed="rId2"/>
          <a:stretch>
            <a:fillRect/>
          </a:stretch>
        </p:blipFill>
        <p:spPr>
          <a:xfrm>
            <a:off x="4787900" y="3140710"/>
            <a:ext cx="4057650" cy="3046095"/>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par>
                                <p:cTn id="11" presetID="53" presetClass="entr" presetSubtype="16" fill="hold" nodeType="withEffect">
                                  <p:stCondLst>
                                    <p:cond delay="40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000000"/>
                                          </p:val>
                                        </p:tav>
                                        <p:tav tm="100000">
                                          <p:val>
                                            <p:strVal val="#ppt_w"/>
                                          </p:val>
                                        </p:tav>
                                      </p:tavLst>
                                    </p:anim>
                                    <p:anim calcmode="lin" valueType="num">
                                      <p:cBhvr>
                                        <p:cTn id="14" dur="500" fill="hold"/>
                                        <p:tgtEl>
                                          <p:spTgt spid="4"/>
                                        </p:tgtEl>
                                        <p:attrNameLst>
                                          <p:attrName>ppt_h</p:attrName>
                                        </p:attrNameLst>
                                      </p:cBhvr>
                                      <p:tavLst>
                                        <p:tav tm="0">
                                          <p:val>
                                            <p:fltVal val="0.000000"/>
                                          </p:val>
                                        </p:tav>
                                        <p:tav tm="100000">
                                          <p:val>
                                            <p:strVal val="#ppt_h"/>
                                          </p:val>
                                        </p:tav>
                                      </p:tavLst>
                                    </p:anim>
                                    <p:animEffect transition="in" filter="fade">
                                      <p:cBhvr>
                                        <p:cTn id="15" dur="500"/>
                                        <p:tgtEl>
                                          <p:spTgt spid="4"/>
                                        </p:tgtEl>
                                      </p:cBhvr>
                                    </p:animEffect>
                                  </p:childTnLst>
                                </p:cTn>
                              </p:par>
                              <p:par>
                                <p:cTn id="16" presetID="53" presetClass="entr" presetSubtype="16" fill="hold" nodeType="withEffect">
                                  <p:stCondLst>
                                    <p:cond delay="40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000000"/>
                                          </p:val>
                                        </p:tav>
                                        <p:tav tm="100000">
                                          <p:val>
                                            <p:strVal val="#ppt_w"/>
                                          </p:val>
                                        </p:tav>
                                      </p:tavLst>
                                    </p:anim>
                                    <p:anim calcmode="lin" valueType="num">
                                      <p:cBhvr>
                                        <p:cTn id="19" dur="500" fill="hold"/>
                                        <p:tgtEl>
                                          <p:spTgt spid="5"/>
                                        </p:tgtEl>
                                        <p:attrNameLst>
                                          <p:attrName>ppt_h</p:attrName>
                                        </p:attrNameLst>
                                      </p:cBhvr>
                                      <p:tavLst>
                                        <p:tav tm="0">
                                          <p:val>
                                            <p:fltVal val="0.00000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0" y="1851025"/>
            <a:ext cx="4205288" cy="3338513"/>
          </a:xfrm>
          <a:prstGeom prst="rect">
            <a:avLst/>
          </a:prstGeom>
          <a:noFill/>
          <a:ln w="9525">
            <a:noFill/>
          </a:ln>
        </p:spPr>
        <p:txBody>
          <a:bodyPr anchor="t" anchorCtr="0">
            <a:spAutoFit/>
          </a:bodyPr>
          <a:p>
            <a:pPr algn="ctr"/>
            <a:r>
              <a:rPr lang="en-US" altLang="zh-CN" sz="19900" b="1">
                <a:solidFill>
                  <a:schemeClr val="accent1"/>
                </a:solidFill>
                <a:latin typeface="微软雅黑" panose="020B0503020204020204" pitchFamily="34" charset="-122"/>
                <a:ea typeface="微软雅黑" panose="020B0503020204020204" pitchFamily="34" charset="-122"/>
              </a:rPr>
              <a:t>02</a:t>
            </a:r>
            <a:endParaRPr lang="zh-CN" altLang="en-US" sz="19900" b="1" dirty="0">
              <a:solidFill>
                <a:schemeClr val="accent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887788" y="2844800"/>
            <a:ext cx="4662487" cy="521970"/>
          </a:xfrm>
          <a:prstGeom prst="rect">
            <a:avLst/>
          </a:prstGeom>
          <a:noFill/>
          <a:ln w="9525">
            <a:noFill/>
          </a:ln>
        </p:spPr>
        <p:txBody>
          <a:bodyPr wrap="square" anchor="t" anchorCtr="0">
            <a:spAutoFit/>
          </a:bodyPr>
          <a:p>
            <a:pPr algn="ctr"/>
            <a:r>
              <a:rPr lang="zh-CN" altLang="en-US" sz="28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焊接与切割</a:t>
            </a:r>
            <a:r>
              <a:rPr lang="zh-CN" altLang="en-US" sz="28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概述</a:t>
            </a:r>
            <a:endParaRPr lang="zh-CN" altLang="en-US" sz="28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4"/>
          <p:cNvGrpSpPr/>
          <p:nvPr/>
        </p:nvGrpSpPr>
        <p:grpSpPr>
          <a:xfrm>
            <a:off x="3887788" y="3375025"/>
            <a:ext cx="4662487" cy="107950"/>
            <a:chOff x="3649980" y="3375660"/>
            <a:chExt cx="4663440" cy="108000"/>
          </a:xfrm>
        </p:grpSpPr>
        <p:cxnSp>
          <p:nvCxnSpPr>
            <p:cNvPr id="10" name="直接连接符 9"/>
            <p:cNvCxnSpPr/>
            <p:nvPr/>
          </p:nvCxnSpPr>
          <p:spPr>
            <a:xfrm>
              <a:off x="3733800" y="3429660"/>
              <a:ext cx="44958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64998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椭圆 13"/>
            <p:cNvSpPr/>
            <p:nvPr/>
          </p:nvSpPr>
          <p:spPr>
            <a:xfrm>
              <a:off x="820542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409"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7412" name="文本框 17"/>
          <p:cNvSpPr txBox="1"/>
          <p:nvPr/>
        </p:nvSpPr>
        <p:spPr>
          <a:xfrm>
            <a:off x="1419225" y="361950"/>
            <a:ext cx="5045075" cy="460375"/>
          </a:xfrm>
          <a:prstGeom prst="rect">
            <a:avLst/>
          </a:prstGeom>
          <a:noFill/>
          <a:ln w="9525">
            <a:noFill/>
          </a:ln>
        </p:spPr>
        <p:txBody>
          <a:bodyPr wrap="square" anchor="t" anchorCtr="0">
            <a:spAutoFit/>
          </a:bodyPr>
          <a:p>
            <a:pPr algn="l"/>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焊接与切割概述</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sp>
        <p:nvSpPr>
          <p:cNvPr id="23557" name="圆角矩形 11"/>
          <p:cNvSpPr/>
          <p:nvPr/>
        </p:nvSpPr>
        <p:spPr>
          <a:xfrm>
            <a:off x="1150620" y="2132965"/>
            <a:ext cx="2157095" cy="418338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indent="306705" defTabSz="2000250" fontAlgn="base">
              <a:lnSpc>
                <a:spcPct val="125000"/>
              </a:lnSpc>
              <a:spcAft>
                <a:spcPct val="35000"/>
              </a:spcAft>
            </a:pPr>
            <a:r>
              <a:rPr lang="zh-CN" altLang="en-US" sz="2800" strike="noStrike" noProof="0" dirty="0" smtClean="0">
                <a:ln>
                  <a:noFill/>
                </a:ln>
                <a:solidFill>
                  <a:schemeClr val="tx2"/>
                </a:solidFill>
                <a:effectLst/>
                <a:uLnTx/>
                <a:uFillTx/>
                <a:latin typeface="+mn-lt"/>
                <a:ea typeface="+mn-ea"/>
                <a:cs typeface="+mn-cs"/>
                <a:sym typeface="+mn-ea"/>
              </a:rPr>
              <a:t>焊接的实质是两个分离的物体，连成一个整体的</a:t>
            </a:r>
            <a:r>
              <a:rPr lang="zh-CN" altLang="en-US" sz="2800" strike="noStrike" noProof="0" dirty="0" smtClean="0">
                <a:ln>
                  <a:noFill/>
                </a:ln>
                <a:solidFill>
                  <a:schemeClr val="tx2"/>
                </a:solidFill>
                <a:effectLst/>
                <a:uLnTx/>
                <a:uFillTx/>
                <a:latin typeface="+mn-lt"/>
                <a:ea typeface="+mn-ea"/>
                <a:cs typeface="+mn-cs"/>
                <a:sym typeface="+mn-ea"/>
              </a:rPr>
              <a:t>过程。</a:t>
            </a:r>
            <a:endParaRPr lang="zh-CN" altLang="en-US" sz="2800" b="1" strike="noStrike" noProof="0" dirty="0" smtClean="0">
              <a:ln>
                <a:noFill/>
              </a:ln>
              <a:solidFill>
                <a:schemeClr val="tx2"/>
              </a:solidFill>
              <a:effectLst/>
              <a:uLnTx/>
              <a:uFillTx/>
              <a:latin typeface="+mn-lt"/>
              <a:ea typeface="+mn-ea"/>
              <a:sym typeface="+mn-ea"/>
            </a:endParaRPr>
          </a:p>
        </p:txBody>
      </p:sp>
      <p:sp>
        <p:nvSpPr>
          <p:cNvPr id="23558" name="椭圆 186380"/>
          <p:cNvSpPr/>
          <p:nvPr/>
        </p:nvSpPr>
        <p:spPr>
          <a:xfrm>
            <a:off x="1419225" y="1081088"/>
            <a:ext cx="4221163" cy="836613"/>
          </a:xfrm>
          <a:prstGeom prst="ellipse">
            <a:avLst/>
          </a:prstGeom>
          <a:solidFill>
            <a:srgbClr val="FFFF66"/>
          </a:solidFill>
          <a:ln w="9525" cap="flat" cmpd="sng">
            <a:solidFill>
              <a:srgbClr val="FF0000"/>
            </a:solidFill>
            <a:prstDash val="solid"/>
            <a:round/>
            <a:headEnd type="none" w="med" len="med"/>
            <a:tailEnd type="none" w="med" len="med"/>
          </a:ln>
        </p:spPr>
        <p:txBody>
          <a:bodyPr wrap="none" anchor="ctr"/>
          <a:p>
            <a:pPr algn="ctr" fontAlgn="base"/>
            <a:r>
              <a:rPr lang="zh-CN" altLang="en-US" sz="2400" strike="noStrike" noProof="0" dirty="0" smtClean="0">
                <a:ln>
                  <a:noFill/>
                </a:ln>
                <a:solidFill>
                  <a:schemeClr val="tx2"/>
                </a:solidFill>
                <a:effectLst/>
                <a:uLnTx/>
                <a:uFillTx/>
                <a:latin typeface="+mn-lt"/>
                <a:ea typeface="+mn-ea"/>
                <a:cs typeface="+mn-cs"/>
                <a:sym typeface="+mn-ea"/>
              </a:rPr>
              <a:t>焊接</a:t>
            </a:r>
            <a:endParaRPr lang="zh-CN" altLang="en-US" sz="2400" strike="noStrike" noProof="0" dirty="0" smtClean="0">
              <a:ln>
                <a:noFill/>
              </a:ln>
              <a:solidFill>
                <a:schemeClr val="tx2"/>
              </a:solidFill>
              <a:effectLst/>
              <a:uLnTx/>
              <a:uFillTx/>
              <a:latin typeface="+mn-lt"/>
              <a:ea typeface="+mn-ea"/>
              <a:cs typeface="+mn-cs"/>
              <a:sym typeface="+mn-ea"/>
            </a:endParaRPr>
          </a:p>
        </p:txBody>
      </p:sp>
      <p:pic>
        <p:nvPicPr>
          <p:cNvPr id="2" name="图片 1"/>
          <p:cNvPicPr>
            <a:picLocks noChangeAspect="1"/>
          </p:cNvPicPr>
          <p:nvPr>
            <p:custDataLst>
              <p:tags r:id="rId1"/>
            </p:custDataLst>
          </p:nvPr>
        </p:nvPicPr>
        <p:blipFill>
          <a:blip r:embed="rId2"/>
          <a:stretch>
            <a:fillRect/>
          </a:stretch>
        </p:blipFill>
        <p:spPr>
          <a:xfrm>
            <a:off x="3492500" y="2176780"/>
            <a:ext cx="4015740" cy="4183380"/>
          </a:xfrm>
          <a:prstGeom prst="rect">
            <a:avLst/>
          </a:prstGeom>
        </p:spPr>
      </p:pic>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409"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7412" name="文本框 17"/>
          <p:cNvSpPr txBox="1"/>
          <p:nvPr/>
        </p:nvSpPr>
        <p:spPr>
          <a:xfrm>
            <a:off x="1419225" y="361950"/>
            <a:ext cx="5045075" cy="460375"/>
          </a:xfrm>
          <a:prstGeom prst="rect">
            <a:avLst/>
          </a:prstGeom>
          <a:noFill/>
          <a:ln w="9525">
            <a:noFill/>
          </a:ln>
        </p:spPr>
        <p:txBody>
          <a:bodyPr wrap="square" anchor="t" anchorCtr="0">
            <a:spAutoFit/>
          </a:bodyPr>
          <a:p>
            <a:pPr algn="l"/>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焊接与切割概述</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sp>
        <p:nvSpPr>
          <p:cNvPr id="23557" name="圆角矩形 11"/>
          <p:cNvSpPr/>
          <p:nvPr/>
        </p:nvSpPr>
        <p:spPr>
          <a:xfrm>
            <a:off x="1150620" y="2132965"/>
            <a:ext cx="2157095" cy="418338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indent="306705" defTabSz="2000250" fontAlgn="base">
              <a:lnSpc>
                <a:spcPct val="125000"/>
              </a:lnSpc>
              <a:spcAft>
                <a:spcPct val="35000"/>
              </a:spcAft>
            </a:pPr>
            <a:r>
              <a:rPr lang="zh-CN" altLang="en-US" sz="2800" strike="noStrike" noProof="0" dirty="0" smtClean="0">
                <a:ln>
                  <a:noFill/>
                </a:ln>
                <a:solidFill>
                  <a:schemeClr val="tx2"/>
                </a:solidFill>
                <a:effectLst/>
                <a:uLnTx/>
                <a:uFillTx/>
                <a:latin typeface="+mn-lt"/>
                <a:ea typeface="+mn-ea"/>
                <a:cs typeface="+mn-cs"/>
                <a:sym typeface="+mn-ea"/>
              </a:rPr>
              <a:t>切割是指利用压力或高温的作用断开物体的</a:t>
            </a:r>
            <a:r>
              <a:rPr lang="zh-CN" altLang="en-US" sz="2800" strike="noStrike" noProof="0" dirty="0" smtClean="0">
                <a:ln>
                  <a:noFill/>
                </a:ln>
                <a:solidFill>
                  <a:schemeClr val="tx2"/>
                </a:solidFill>
                <a:effectLst/>
                <a:uLnTx/>
                <a:uFillTx/>
                <a:latin typeface="+mn-lt"/>
                <a:ea typeface="+mn-ea"/>
                <a:cs typeface="+mn-cs"/>
                <a:sym typeface="+mn-ea"/>
              </a:rPr>
              <a:t>连接。</a:t>
            </a:r>
            <a:endParaRPr lang="zh-CN" altLang="en-US" sz="2800" b="1" strike="noStrike" noProof="0" dirty="0" smtClean="0">
              <a:ln>
                <a:noFill/>
              </a:ln>
              <a:solidFill>
                <a:schemeClr val="tx2"/>
              </a:solidFill>
              <a:effectLst/>
              <a:uLnTx/>
              <a:uFillTx/>
              <a:latin typeface="+mn-lt"/>
              <a:ea typeface="+mn-ea"/>
              <a:sym typeface="+mn-ea"/>
            </a:endParaRPr>
          </a:p>
        </p:txBody>
      </p:sp>
      <p:sp>
        <p:nvSpPr>
          <p:cNvPr id="23558" name="椭圆 186380"/>
          <p:cNvSpPr/>
          <p:nvPr/>
        </p:nvSpPr>
        <p:spPr>
          <a:xfrm>
            <a:off x="1419225" y="1081088"/>
            <a:ext cx="4221163" cy="836613"/>
          </a:xfrm>
          <a:prstGeom prst="ellipse">
            <a:avLst/>
          </a:prstGeom>
          <a:solidFill>
            <a:srgbClr val="FFFF66"/>
          </a:solidFill>
          <a:ln w="9525" cap="flat" cmpd="sng">
            <a:solidFill>
              <a:srgbClr val="FF0000"/>
            </a:solidFill>
            <a:prstDash val="solid"/>
            <a:round/>
            <a:headEnd type="none" w="med" len="med"/>
            <a:tailEnd type="none" w="med" len="med"/>
          </a:ln>
        </p:spPr>
        <p:txBody>
          <a:bodyPr wrap="none" anchor="ctr"/>
          <a:p>
            <a:pPr algn="ctr" fontAlgn="base"/>
            <a:r>
              <a:rPr lang="zh-CN" altLang="en-US" sz="2400" strike="noStrike" noProof="0" dirty="0" smtClean="0">
                <a:ln>
                  <a:noFill/>
                </a:ln>
                <a:solidFill>
                  <a:schemeClr val="tx2"/>
                </a:solidFill>
                <a:effectLst/>
                <a:uLnTx/>
                <a:uFillTx/>
                <a:latin typeface="+mn-lt"/>
                <a:ea typeface="+mn-ea"/>
                <a:cs typeface="+mn-cs"/>
                <a:sym typeface="+mn-ea"/>
              </a:rPr>
              <a:t>切割</a:t>
            </a:r>
            <a:endParaRPr lang="zh-CN" altLang="en-US" sz="2400" strike="noStrike" noProof="0" dirty="0" smtClean="0">
              <a:ln>
                <a:noFill/>
              </a:ln>
              <a:solidFill>
                <a:schemeClr val="tx2"/>
              </a:solidFill>
              <a:effectLst/>
              <a:uLnTx/>
              <a:uFillTx/>
              <a:latin typeface="+mn-lt"/>
              <a:ea typeface="+mn-ea"/>
              <a:cs typeface="+mn-cs"/>
              <a:sym typeface="+mn-ea"/>
            </a:endParaRPr>
          </a:p>
        </p:txBody>
      </p:sp>
      <p:pic>
        <p:nvPicPr>
          <p:cNvPr id="61444" name="图片 2"/>
          <p:cNvPicPr>
            <a:picLocks noChangeAspect="1"/>
          </p:cNvPicPr>
          <p:nvPr/>
        </p:nvPicPr>
        <p:blipFill>
          <a:blip r:embed="rId1"/>
          <a:stretch>
            <a:fillRect/>
          </a:stretch>
        </p:blipFill>
        <p:spPr>
          <a:xfrm>
            <a:off x="3780155" y="2060575"/>
            <a:ext cx="4530090" cy="4530090"/>
          </a:xfrm>
          <a:prstGeom prst="rect">
            <a:avLst/>
          </a:prstGeom>
          <a:noFill/>
          <a:ln w="9525">
            <a:noFill/>
          </a:ln>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0" y="1851025"/>
            <a:ext cx="4205288" cy="3338513"/>
          </a:xfrm>
          <a:prstGeom prst="rect">
            <a:avLst/>
          </a:prstGeom>
          <a:noFill/>
          <a:ln w="9525">
            <a:noFill/>
          </a:ln>
        </p:spPr>
        <p:txBody>
          <a:bodyPr anchor="t" anchorCtr="0">
            <a:spAutoFit/>
          </a:bodyPr>
          <a:p>
            <a:pPr algn="ctr"/>
            <a:r>
              <a:rPr lang="en-US" altLang="zh-CN" sz="19900" b="1">
                <a:solidFill>
                  <a:schemeClr val="accent1"/>
                </a:solidFill>
                <a:latin typeface="微软雅黑" panose="020B0503020204020204" pitchFamily="34" charset="-122"/>
                <a:ea typeface="微软雅黑" panose="020B0503020204020204" pitchFamily="34" charset="-122"/>
              </a:rPr>
              <a:t>03</a:t>
            </a:r>
            <a:endParaRPr lang="zh-CN" altLang="en-US" sz="19900" b="1" dirty="0">
              <a:solidFill>
                <a:schemeClr val="accent1"/>
              </a:solidFill>
              <a:latin typeface="微软雅黑" panose="020B0503020204020204" pitchFamily="34" charset="-122"/>
              <a:ea typeface="微软雅黑" panose="020B0503020204020204" pitchFamily="34" charset="-122"/>
            </a:endParaRPr>
          </a:p>
        </p:txBody>
      </p:sp>
      <p:sp>
        <p:nvSpPr>
          <p:cNvPr id="208901" name="文本框 6"/>
          <p:cNvSpPr txBox="1"/>
          <p:nvPr/>
        </p:nvSpPr>
        <p:spPr>
          <a:xfrm>
            <a:off x="3887788" y="2844800"/>
            <a:ext cx="5003800" cy="521970"/>
          </a:xfrm>
          <a:prstGeom prst="rect">
            <a:avLst/>
          </a:prstGeom>
          <a:noFill/>
          <a:ln w="9525">
            <a:noFill/>
          </a:ln>
        </p:spPr>
        <p:txBody>
          <a:bodyPr anchor="t" anchorCtr="0">
            <a:spAutoFit/>
          </a:bodyPr>
          <a:p>
            <a:pPr algn="ctr"/>
            <a:r>
              <a:rPr lang="zh-CN" altLang="en-US" sz="28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a:t>
            </a:r>
            <a:r>
              <a:rPr lang="zh-CN" altLang="en-US" sz="28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方法</a:t>
            </a:r>
            <a:endParaRPr lang="zh-CN" altLang="en-US" sz="28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4"/>
          <p:cNvGrpSpPr/>
          <p:nvPr/>
        </p:nvGrpSpPr>
        <p:grpSpPr>
          <a:xfrm>
            <a:off x="4097338" y="3363913"/>
            <a:ext cx="4662487" cy="107950"/>
            <a:chOff x="3649980" y="3375660"/>
            <a:chExt cx="4663440" cy="108000"/>
          </a:xfrm>
        </p:grpSpPr>
        <p:cxnSp>
          <p:nvCxnSpPr>
            <p:cNvPr id="10" name="直接连接符 9"/>
            <p:cNvCxnSpPr/>
            <p:nvPr/>
          </p:nvCxnSpPr>
          <p:spPr>
            <a:xfrm>
              <a:off x="3733800" y="3429660"/>
              <a:ext cx="44958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64998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椭圆 13"/>
            <p:cNvSpPr/>
            <p:nvPr/>
          </p:nvSpPr>
          <p:spPr>
            <a:xfrm>
              <a:off x="820542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208901"/>
                                        </p:tgtEl>
                                        <p:attrNameLst>
                                          <p:attrName>style.visibility</p:attrName>
                                        </p:attrNameLst>
                                      </p:cBhvr>
                                      <p:to>
                                        <p:strVal val="visible"/>
                                      </p:to>
                                    </p:set>
                                    <p:anim calcmode="lin" valueType="num">
                                      <p:cBhvr>
                                        <p:cTn id="12" dur="500"/>
                                        <p:tgtEl>
                                          <p:spTgt spid="208901"/>
                                        </p:tgtEl>
                                        <p:attrNameLst>
                                          <p:attrName>ppt_y</p:attrName>
                                        </p:attrNameLst>
                                      </p:cBhvr>
                                      <p:tavLst>
                                        <p:tav tm="0">
                                          <p:val>
                                            <p:strVal val="#ppt_y+#ppt_h*1.125000"/>
                                          </p:val>
                                        </p:tav>
                                        <p:tav tm="100000">
                                          <p:val>
                                            <p:strVal val="#ppt_y"/>
                                          </p:val>
                                        </p:tav>
                                      </p:tavLst>
                                    </p:anim>
                                    <p:animEffect transition="in" filter="wipe(up)">
                                      <p:cBhvr>
                                        <p:cTn id="13" dur="500"/>
                                        <p:tgtEl>
                                          <p:spTgt spid="208901"/>
                                        </p:tgtEl>
                                      </p:cBhvr>
                                    </p:animEffect>
                                  </p:childTnLst>
                                </p:cTn>
                              </p:par>
                              <p:par>
                                <p:cTn id="14" presetID="2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890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a:t>
            </a: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719138" y="1114425"/>
            <a:ext cx="5745163" cy="518477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r>
              <a:rPr lang="en-US" altLang="zh-CN" sz="2400" strike="noStrike" noProof="0" dirty="0" smtClean="0">
                <a:ln>
                  <a:noFill/>
                </a:ln>
                <a:solidFill>
                  <a:schemeClr val="tx2"/>
                </a:solidFill>
                <a:effectLst/>
                <a:uLnTx/>
                <a:uFillTx/>
                <a:latin typeface="+mn-lt"/>
                <a:ea typeface="+mn-ea"/>
                <a:cs typeface="+mn-cs"/>
                <a:sym typeface="+mn-ea"/>
              </a:rPr>
              <a:t>3.1 </a:t>
            </a:r>
            <a:r>
              <a:rPr lang="zh-CN" altLang="en-US" sz="2400" strike="noStrike" noProof="0" dirty="0" smtClean="0">
                <a:ln>
                  <a:noFill/>
                </a:ln>
                <a:solidFill>
                  <a:schemeClr val="tx2"/>
                </a:solidFill>
                <a:effectLst/>
                <a:uLnTx/>
                <a:uFillTx/>
                <a:latin typeface="+mn-lt"/>
                <a:ea typeface="+mn-ea"/>
                <a:cs typeface="+mn-cs"/>
                <a:sym typeface="+mn-ea"/>
              </a:rPr>
              <a:t>手工电弧焊</a:t>
            </a:r>
            <a:endParaRPr kumimoji="0" lang="en-US" altLang="zh-CN" sz="2400" b="0" i="0" u="none" strike="noStrike" kern="1200" cap="none" spc="0" normalizeH="0" baseline="0" noProof="0" dirty="0" smtClean="0">
              <a:ln>
                <a:noFill/>
              </a:ln>
              <a:solidFill>
                <a:schemeClr val="tx2"/>
              </a:solidFill>
              <a:effectLst/>
              <a:uLnTx/>
              <a:uFillTx/>
              <a:latin typeface="+mn-lt"/>
              <a:ea typeface="+mn-ea"/>
              <a:cs typeface="+mn-cs"/>
            </a:endParaRPr>
          </a:p>
          <a:p>
            <a:pPr marL="0" marR="0" lvl="1" indent="0" algn="just" defTabSz="914400" rtl="0" eaLnBrk="1" fontAlgn="auto" latinLnBrk="0" hangingPunct="1">
              <a:lnSpc>
                <a:spcPct val="150000"/>
              </a:lnSpc>
              <a:spcBef>
                <a:spcPts val="325"/>
              </a:spcBef>
              <a:spcAft>
                <a:spcPct val="0"/>
              </a:spcAft>
              <a:buClr>
                <a:schemeClr val="accent1"/>
              </a:buClr>
              <a:buSzTx/>
              <a:buFont typeface="Wingdings" panose="05000000000000000000" pitchFamily="2" charset="2"/>
              <a:buNone/>
            </a:pPr>
            <a:r>
              <a:rPr dirty="0" smtClean="0">
                <a:solidFill>
                  <a:srgbClr val="0070C0"/>
                </a:solidFill>
                <a:latin typeface="微软雅黑" panose="020B0503020204020204" pitchFamily="34" charset="-122"/>
                <a:ea typeface="微软雅黑" panose="020B0503020204020204" pitchFamily="34" charset="-122"/>
                <a:sym typeface="+mn-ea"/>
              </a:rPr>
              <a:t>手工电弧焊是电弧焊接方法中发展最早、 应用最广泛的焊接方法之一。它以焊条作为电极和填充金属， 电弧在焊条的端部与被焊工件表面之间燃烧，焊条的药皮在 电弧热作用下，一方面可以产生气体保护电弧，另一方面可 以产生熔渣覆盖在熔池表面，防止熔敷金属与周围气体相互 作用。熔渣更重要的作用是与熔敷金属产生物理化学反应或 添加合金元素，改善焊缝金属性能。</a:t>
            </a:r>
            <a:endParaRPr lang="zh-CN" altLang="en-US" b="1" strike="noStrike" noProof="0" dirty="0" smtClean="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pic>
        <p:nvPicPr>
          <p:cNvPr id="5" name="图片 4"/>
          <p:cNvPicPr>
            <a:picLocks noChangeAspect="1"/>
          </p:cNvPicPr>
          <p:nvPr/>
        </p:nvPicPr>
        <p:blipFill>
          <a:blip r:embed="rId1"/>
          <a:stretch>
            <a:fillRect/>
          </a:stretch>
        </p:blipFill>
        <p:spPr>
          <a:xfrm>
            <a:off x="6804025" y="1557020"/>
            <a:ext cx="2287270" cy="2583815"/>
          </a:xfrm>
          <a:prstGeom prst="rect">
            <a:avLst/>
          </a:prstGeom>
          <a:ln>
            <a:noFill/>
          </a:ln>
          <a:effectLst>
            <a:outerShdw blurRad="190500" algn="tl" rotWithShape="0">
              <a:srgbClr val="000000">
                <a:alpha val="70000"/>
              </a:srgbClr>
            </a:outerShdw>
          </a:effectLst>
        </p:spPr>
      </p:pic>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a:t>
            </a: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719455" y="1114425"/>
            <a:ext cx="8054975" cy="518477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indent="0" algn="just" defTabSz="914400" rtl="0" eaLnBrk="1" fontAlgn="auto" latinLnBrk="0" hangingPunct="1">
              <a:lnSpc>
                <a:spcPct val="150000"/>
              </a:lnSpc>
              <a:spcBef>
                <a:spcPts val="325"/>
              </a:spcBef>
              <a:spcAft>
                <a:spcPct val="0"/>
              </a:spcAft>
              <a:buClr>
                <a:schemeClr val="accent1"/>
              </a:buClr>
              <a:buSzTx/>
              <a:buFont typeface="Wingdings" panose="05000000000000000000" pitchFamily="2" charset="2"/>
              <a:buNone/>
            </a:pP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原理及特征</a:t>
            </a:r>
            <a:endParaRPr kumimoji="0" lang="zh-CN" altLang="en-US" sz="24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L="0" marR="0" lvl="1" indent="0" algn="just" defTabSz="914400" rtl="0" eaLnBrk="1" fontAlgn="auto" latinLnBrk="0" hangingPunct="1">
              <a:lnSpc>
                <a:spcPct val="150000"/>
              </a:lnSpc>
              <a:spcBef>
                <a:spcPts val="325"/>
              </a:spcBef>
              <a:spcAft>
                <a:spcPct val="0"/>
              </a:spcAft>
              <a:buClr>
                <a:schemeClr val="accent1"/>
              </a:buClr>
              <a:buSzTx/>
              <a:buFont typeface="Wingdings" panose="05000000000000000000" pitchFamily="2" charset="2"/>
              <a:buNone/>
            </a:pPr>
            <a:r>
              <a:rPr lang="zh-CN" dirty="0" smtClean="0">
                <a:solidFill>
                  <a:srgbClr val="0070C0"/>
                </a:solidFill>
                <a:latin typeface="微软雅黑" panose="020B0503020204020204" pitchFamily="34" charset="-122"/>
                <a:ea typeface="微软雅黑" panose="020B0503020204020204" pitchFamily="34" charset="-122"/>
                <a:sym typeface="+mn-ea"/>
              </a:rPr>
              <a:t>手工</a:t>
            </a:r>
            <a:r>
              <a:rPr dirty="0" smtClean="0">
                <a:solidFill>
                  <a:srgbClr val="0070C0"/>
                </a:solidFill>
                <a:latin typeface="微软雅黑" panose="020B0503020204020204" pitchFamily="34" charset="-122"/>
                <a:ea typeface="微软雅黑" panose="020B0503020204020204" pitchFamily="34" charset="-122"/>
                <a:sym typeface="+mn-ea"/>
              </a:rPr>
              <a:t>电弧焊具有设备简单、轻便、不需要辅助气体保护、 操作灵活、适应性强、应用范围广（适用于大多数金属和合金 的焊接）、能在空间任意位置焊接等优点，在建筑钢结构中得 到了广泛使用但由于焊条电弧焊具有对焊工操作技术要求高、焊工培训 费用大、劳动条件差、生产效率低等缺点，在建筑钢结构制作 与安装的实际应用中，主要用于其他焊接方法无法进行施焊的 特殊部位、受焊接施工环境影响其他焊接方法很难保证焊接质 量及定位焊接和焊接缺陷的修补等情况。</a:t>
            </a:r>
            <a:endParaRPr lang="zh-CN" altLang="en-US" b="1" strike="noStrike" noProof="0" dirty="0" smtClean="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a:t>
            </a: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66564" name="内容占位符 5" descr="447e54c21257b6d1a2261d3c809c8644_1-475-png_6_0_0_0_0_0_0_1262.879_892.979-1263-0-0-1263"/>
          <p:cNvPicPr>
            <a:picLocks noGrp="1" noChangeAspect="1"/>
          </p:cNvPicPr>
          <p:nvPr>
            <p:ph idx="1"/>
          </p:nvPr>
        </p:nvPicPr>
        <p:blipFill>
          <a:blip r:embed="rId1"/>
          <a:stretch>
            <a:fillRect/>
          </a:stretch>
        </p:blipFill>
        <p:spPr>
          <a:xfrm>
            <a:off x="467995" y="2420620"/>
            <a:ext cx="8137525" cy="3288665"/>
          </a:xfrm>
        </p:spPr>
      </p:pic>
      <p:sp>
        <p:nvSpPr>
          <p:cNvPr id="66565" name="文本框 6"/>
          <p:cNvSpPr txBox="1"/>
          <p:nvPr/>
        </p:nvSpPr>
        <p:spPr>
          <a:xfrm>
            <a:off x="1116330" y="1412558"/>
            <a:ext cx="4246563" cy="582612"/>
          </a:xfrm>
          <a:prstGeom prst="rect">
            <a:avLst/>
          </a:prstGeom>
          <a:noFill/>
          <a:ln w="9525">
            <a:noFill/>
          </a:ln>
        </p:spPr>
        <p:txBody>
          <a:bodyPr wrap="none" anchor="t" anchorCtr="0">
            <a:spAutoFit/>
          </a:bodyPr>
          <a:p>
            <a:r>
              <a:rPr lang="zh-CN" altLang="en-US" sz="3200">
                <a:latin typeface="Times New Roman" panose="02020603050405020304" pitchFamily="18" charset="0"/>
                <a:ea typeface="宋体" panose="02010600030101010101" pitchFamily="2" charset="-122"/>
              </a:rPr>
              <a:t>手工电弧焊焊接示意图</a:t>
            </a:r>
            <a:endParaRPr lang="zh-CN" altLang="en-US" sz="3200">
              <a:latin typeface="Times New Roman" panose="02020603050405020304" pitchFamily="18" charset="0"/>
              <a:ea typeface="宋体" panose="02010600030101010101" pitchFamily="2" charset="-122"/>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平行四边形 4"/>
          <p:cNvSpPr/>
          <p:nvPr/>
        </p:nvSpPr>
        <p:spPr>
          <a:xfrm flipH="1">
            <a:off x="-3175" y="-22225"/>
            <a:ext cx="4635500" cy="6904038"/>
          </a:xfrm>
          <a:custGeom>
            <a:avLst/>
            <a:gdLst>
              <a:gd name="connsiteX0" fmla="*/ 0 w 4608514"/>
              <a:gd name="connsiteY0" fmla="*/ 6043981 h 6043981"/>
              <a:gd name="connsiteX1" fmla="*/ 2819212 w 4608514"/>
              <a:gd name="connsiteY1" fmla="*/ 0 h 6043981"/>
              <a:gd name="connsiteX2" fmla="*/ 4608514 w 4608514"/>
              <a:gd name="connsiteY2" fmla="*/ 0 h 6043981"/>
              <a:gd name="connsiteX3" fmla="*/ 1789302 w 4608514"/>
              <a:gd name="connsiteY3" fmla="*/ 6043981 h 6043981"/>
              <a:gd name="connsiteX4" fmla="*/ 0 w 4608514"/>
              <a:gd name="connsiteY4" fmla="*/ 6043981 h 6043981"/>
              <a:gd name="connsiteX0-1" fmla="*/ 0 w 4613184"/>
              <a:gd name="connsiteY0-2" fmla="*/ 6043981 h 6084322"/>
              <a:gd name="connsiteX1-3" fmla="*/ 2819212 w 4613184"/>
              <a:gd name="connsiteY1-4" fmla="*/ 0 h 6084322"/>
              <a:gd name="connsiteX2-5" fmla="*/ 4608514 w 4613184"/>
              <a:gd name="connsiteY2-6" fmla="*/ 0 h 6084322"/>
              <a:gd name="connsiteX3-7" fmla="*/ 4613184 w 4613184"/>
              <a:gd name="connsiteY3-8" fmla="*/ 6084322 h 6084322"/>
              <a:gd name="connsiteX4-9" fmla="*/ 0 w 4613184"/>
              <a:gd name="connsiteY4-10" fmla="*/ 6043981 h 6084322"/>
              <a:gd name="connsiteX0-11" fmla="*/ 0 w 4613184"/>
              <a:gd name="connsiteY0-12" fmla="*/ 6864251 h 6904592"/>
              <a:gd name="connsiteX1-13" fmla="*/ 3209177 w 4613184"/>
              <a:gd name="connsiteY1-14" fmla="*/ 0 h 6904592"/>
              <a:gd name="connsiteX2-15" fmla="*/ 4608514 w 4613184"/>
              <a:gd name="connsiteY2-16" fmla="*/ 820270 h 6904592"/>
              <a:gd name="connsiteX3-17" fmla="*/ 4613184 w 4613184"/>
              <a:gd name="connsiteY3-18" fmla="*/ 6904592 h 6904592"/>
              <a:gd name="connsiteX4-19" fmla="*/ 0 w 4613184"/>
              <a:gd name="connsiteY4-20" fmla="*/ 6864251 h 6904592"/>
              <a:gd name="connsiteX0-21" fmla="*/ 0 w 4635476"/>
              <a:gd name="connsiteY0-22" fmla="*/ 6864251 h 6904592"/>
              <a:gd name="connsiteX1-23" fmla="*/ 3209177 w 4635476"/>
              <a:gd name="connsiteY1-24" fmla="*/ 0 h 6904592"/>
              <a:gd name="connsiteX2-25" fmla="*/ 4635408 w 4635476"/>
              <a:gd name="connsiteY2-26" fmla="*/ 0 h 6904592"/>
              <a:gd name="connsiteX3-27" fmla="*/ 4613184 w 4635476"/>
              <a:gd name="connsiteY3-28" fmla="*/ 6904592 h 6904592"/>
              <a:gd name="connsiteX4-29" fmla="*/ 0 w 4635476"/>
              <a:gd name="connsiteY4-30" fmla="*/ 6864251 h 6904592"/>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4635476" h="6904592">
                <a:moveTo>
                  <a:pt x="0" y="6864251"/>
                </a:moveTo>
                <a:lnTo>
                  <a:pt x="3209177" y="0"/>
                </a:lnTo>
                <a:lnTo>
                  <a:pt x="4635408" y="0"/>
                </a:lnTo>
                <a:cubicBezTo>
                  <a:pt x="4636965" y="2028107"/>
                  <a:pt x="4611627" y="4876485"/>
                  <a:pt x="4613184" y="6904592"/>
                </a:cubicBezTo>
                <a:lnTo>
                  <a:pt x="0" y="68642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 name="组合 2"/>
          <p:cNvGrpSpPr/>
          <p:nvPr/>
        </p:nvGrpSpPr>
        <p:grpSpPr>
          <a:xfrm>
            <a:off x="1716088" y="1331913"/>
            <a:ext cx="661987" cy="649287"/>
            <a:chOff x="1827149" y="1625954"/>
            <a:chExt cx="828000" cy="828000"/>
          </a:xfrm>
        </p:grpSpPr>
        <p:sp>
          <p:nvSpPr>
            <p:cNvPr id="9" name="椭圆 8"/>
            <p:cNvSpPr>
              <a:spLocks noChangeAspect="1"/>
            </p:cNvSpPr>
            <p:nvPr/>
          </p:nvSpPr>
          <p:spPr>
            <a:xfrm>
              <a:off x="1827149" y="1625954"/>
              <a:ext cx="828000" cy="828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24" name="文本框 12"/>
            <p:cNvSpPr txBox="1"/>
            <p:nvPr/>
          </p:nvSpPr>
          <p:spPr>
            <a:xfrm>
              <a:off x="1904142" y="1782985"/>
              <a:ext cx="674014" cy="533096"/>
            </a:xfrm>
            <a:prstGeom prst="rect">
              <a:avLst/>
            </a:prstGeom>
            <a:noFill/>
            <a:ln w="9525">
              <a:noFill/>
            </a:ln>
          </p:spPr>
          <p:txBody>
            <a:bodyPr wrap="square" anchor="t" anchorCtr="0">
              <a:spAutoFit/>
            </a:bodyPr>
            <a:p>
              <a:pPr algn="ctr"/>
              <a:r>
                <a:rPr lang="en-US" altLang="zh-CN" b="1" dirty="0">
                  <a:solidFill>
                    <a:srgbClr val="262626"/>
                  </a:solidFill>
                  <a:latin typeface="微软雅黑" panose="020B0503020204020204" pitchFamily="34" charset="-122"/>
                  <a:ea typeface="微软雅黑" panose="020B0503020204020204" pitchFamily="34" charset="-122"/>
                </a:rPr>
                <a:t>01</a:t>
              </a:r>
              <a:endParaRPr lang="en-US" altLang="zh-CN" b="1" dirty="0">
                <a:solidFill>
                  <a:srgbClr val="262626"/>
                </a:solidFill>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2433638" y="1416050"/>
            <a:ext cx="5583237"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rPr>
              <a:t>基础理论知识</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4362450" y="258763"/>
            <a:ext cx="4205288" cy="914400"/>
          </a:xfrm>
          <a:prstGeom prst="rect">
            <a:avLst/>
          </a:prstGeom>
          <a:noFill/>
          <a:ln w="9525">
            <a:noFill/>
          </a:ln>
        </p:spPr>
        <p:txBody>
          <a:bodyPr anchor="t" anchorCtr="0">
            <a:spAutoFit/>
          </a:bodyPr>
          <a:p>
            <a:pPr algn="ctr"/>
            <a:r>
              <a:rPr lang="zh-CN" altLang="en-US" sz="5400" b="1" dirty="0">
                <a:latin typeface="Times New Roman" panose="02020603050405020304" pitchFamily="18" charset="0"/>
                <a:ea typeface="宋体" panose="02010600030101010101" pitchFamily="2" charset="-122"/>
              </a:rPr>
              <a:t>目录</a:t>
            </a:r>
            <a:endParaRPr lang="zh-CN" altLang="en-US" sz="5400" b="1" dirty="0">
              <a:latin typeface="Times New Roman" panose="02020603050405020304" pitchFamily="18" charset="0"/>
              <a:ea typeface="宋体" panose="02010600030101010101" pitchFamily="2" charset="-122"/>
            </a:endParaRPr>
          </a:p>
        </p:txBody>
      </p:sp>
      <p:grpSp>
        <p:nvGrpSpPr>
          <p:cNvPr id="8" name="组合 2"/>
          <p:cNvGrpSpPr/>
          <p:nvPr/>
        </p:nvGrpSpPr>
        <p:grpSpPr>
          <a:xfrm>
            <a:off x="2052638" y="2014538"/>
            <a:ext cx="661987" cy="649287"/>
            <a:chOff x="1827149" y="1625954"/>
            <a:chExt cx="828000" cy="828000"/>
          </a:xfrm>
        </p:grpSpPr>
        <p:sp>
          <p:nvSpPr>
            <p:cNvPr id="18" name="椭圆 17"/>
            <p:cNvSpPr>
              <a:spLocks noChangeAspect="1"/>
            </p:cNvSpPr>
            <p:nvPr/>
          </p:nvSpPr>
          <p:spPr>
            <a:xfrm>
              <a:off x="1827149" y="1625954"/>
              <a:ext cx="828000" cy="828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29" name="文本框 18"/>
            <p:cNvSpPr txBox="1"/>
            <p:nvPr/>
          </p:nvSpPr>
          <p:spPr>
            <a:xfrm>
              <a:off x="1920829" y="1782985"/>
              <a:ext cx="674014" cy="533096"/>
            </a:xfrm>
            <a:prstGeom prst="rect">
              <a:avLst/>
            </a:prstGeom>
            <a:noFill/>
            <a:ln w="9525">
              <a:noFill/>
            </a:ln>
          </p:spPr>
          <p:txBody>
            <a:bodyPr wrap="square" anchor="t" anchorCtr="0">
              <a:spAutoFit/>
            </a:bodyPr>
            <a:p>
              <a:pPr algn="ctr"/>
              <a:r>
                <a:rPr lang="en-US" altLang="zh-CN" b="1" dirty="0">
                  <a:solidFill>
                    <a:srgbClr val="262626"/>
                  </a:solidFill>
                  <a:latin typeface="微软雅黑" panose="020B0503020204020204" pitchFamily="34" charset="-122"/>
                  <a:ea typeface="微软雅黑" panose="020B0503020204020204" pitchFamily="34" charset="-122"/>
                </a:rPr>
                <a:t>02</a:t>
              </a:r>
              <a:endParaRPr lang="en-US" altLang="zh-CN" b="1" dirty="0">
                <a:solidFill>
                  <a:srgbClr val="262626"/>
                </a:solidFill>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2782888" y="2073275"/>
            <a:ext cx="5229225" cy="460375"/>
          </a:xfrm>
          <a:prstGeom prst="rect">
            <a:avLst/>
          </a:prstGeom>
          <a:noFill/>
          <a:ln w="9525">
            <a:noFill/>
          </a:ln>
        </p:spPr>
        <p:txBody>
          <a:bodyPr wrap="square" anchor="t" anchorCtr="0">
            <a:spAutoFit/>
          </a:bodyPr>
          <a:p>
            <a:r>
              <a:rPr lang="zh-CN" altLang="en-US" sz="2400" b="1" dirty="0">
                <a:solidFill>
                  <a:srgbClr val="262626"/>
                </a:solidFill>
                <a:latin typeface="Calibri" panose="020F0502020204030204" pitchFamily="34" charset="0"/>
                <a:ea typeface="微软雅黑" panose="020B0503020204020204" pitchFamily="34" charset="-122"/>
              </a:rPr>
              <a:t>焊接与切割概述</a:t>
            </a:r>
            <a:endParaRPr lang="zh-CN" altLang="en-US" sz="2400" b="1" dirty="0">
              <a:solidFill>
                <a:srgbClr val="262626"/>
              </a:solidFill>
              <a:latin typeface="Calibri" panose="020F0502020204030204" pitchFamily="34" charset="0"/>
              <a:ea typeface="微软雅黑" panose="020B0503020204020204" pitchFamily="34" charset="-122"/>
            </a:endParaRPr>
          </a:p>
        </p:txBody>
      </p:sp>
      <p:grpSp>
        <p:nvGrpSpPr>
          <p:cNvPr id="24" name="组合 2"/>
          <p:cNvGrpSpPr/>
          <p:nvPr/>
        </p:nvGrpSpPr>
        <p:grpSpPr>
          <a:xfrm>
            <a:off x="2371725" y="2682875"/>
            <a:ext cx="661988" cy="649288"/>
            <a:chOff x="1827149" y="1625954"/>
            <a:chExt cx="828000" cy="828000"/>
          </a:xfrm>
        </p:grpSpPr>
        <p:sp>
          <p:nvSpPr>
            <p:cNvPr id="27" name="椭圆 26"/>
            <p:cNvSpPr>
              <a:spLocks noChangeAspect="1"/>
            </p:cNvSpPr>
            <p:nvPr/>
          </p:nvSpPr>
          <p:spPr>
            <a:xfrm>
              <a:off x="1827149" y="1625954"/>
              <a:ext cx="828000" cy="828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33" name="文本框 27"/>
            <p:cNvSpPr txBox="1"/>
            <p:nvPr/>
          </p:nvSpPr>
          <p:spPr>
            <a:xfrm>
              <a:off x="1904142" y="1782985"/>
              <a:ext cx="674014" cy="533096"/>
            </a:xfrm>
            <a:prstGeom prst="rect">
              <a:avLst/>
            </a:prstGeom>
            <a:noFill/>
            <a:ln w="9525">
              <a:noFill/>
            </a:ln>
          </p:spPr>
          <p:txBody>
            <a:bodyPr wrap="square" anchor="t" anchorCtr="0">
              <a:spAutoFit/>
            </a:bodyPr>
            <a:p>
              <a:pPr algn="ctr"/>
              <a:r>
                <a:rPr lang="en-US" altLang="zh-CN" b="1" dirty="0">
                  <a:solidFill>
                    <a:srgbClr val="262626"/>
                  </a:solidFill>
                  <a:latin typeface="微软雅黑" panose="020B0503020204020204" pitchFamily="34" charset="-122"/>
                  <a:ea typeface="微软雅黑" panose="020B0503020204020204" pitchFamily="34" charset="-122"/>
                </a:rPr>
                <a:t>03</a:t>
              </a:r>
              <a:endParaRPr lang="en-US" altLang="zh-CN" b="1" dirty="0">
                <a:solidFill>
                  <a:srgbClr val="262626"/>
                </a:solidFill>
                <a:latin typeface="微软雅黑" panose="020B0503020204020204" pitchFamily="34" charset="-122"/>
                <a:ea typeface="微软雅黑" panose="020B0503020204020204" pitchFamily="34" charset="-122"/>
              </a:endParaRPr>
            </a:p>
          </p:txBody>
        </p:sp>
      </p:grpSp>
      <p:sp>
        <p:nvSpPr>
          <p:cNvPr id="29" name="文本框 28"/>
          <p:cNvSpPr txBox="1"/>
          <p:nvPr/>
        </p:nvSpPr>
        <p:spPr>
          <a:xfrm>
            <a:off x="3062288" y="2767013"/>
            <a:ext cx="4954587" cy="460375"/>
          </a:xfrm>
          <a:prstGeom prst="rect">
            <a:avLst/>
          </a:prstGeom>
          <a:noFill/>
          <a:ln w="9525">
            <a:noFill/>
          </a:ln>
        </p:spPr>
        <p:txBody>
          <a:bodyPr wrap="square" anchor="t" anchorCtr="0">
            <a:spAutoFit/>
          </a:bodyPr>
          <a:p>
            <a:r>
              <a:rPr lang="zh-CN" altLang="en-US" sz="2400" b="1" dirty="0">
                <a:solidFill>
                  <a:srgbClr val="262626"/>
                </a:solidFill>
                <a:latin typeface="Calibri" panose="020F0502020204030204" pitchFamily="34" charset="0"/>
                <a:ea typeface="微软雅黑" panose="020B0503020204020204" pitchFamily="34" charset="-122"/>
              </a:rPr>
              <a:t>施工现场常用的焊接方法</a:t>
            </a:r>
            <a:endParaRPr lang="zh-CN" altLang="en-US" sz="2400" b="1" dirty="0">
              <a:solidFill>
                <a:srgbClr val="262626"/>
              </a:solidFill>
              <a:latin typeface="Calibri" panose="020F0502020204030204" pitchFamily="34" charset="0"/>
              <a:ea typeface="微软雅黑" panose="020B0503020204020204" pitchFamily="34" charset="-122"/>
            </a:endParaRPr>
          </a:p>
        </p:txBody>
      </p:sp>
      <p:grpSp>
        <p:nvGrpSpPr>
          <p:cNvPr id="30" name="组合 2"/>
          <p:cNvGrpSpPr/>
          <p:nvPr/>
        </p:nvGrpSpPr>
        <p:grpSpPr>
          <a:xfrm>
            <a:off x="2720975" y="3381375"/>
            <a:ext cx="661988" cy="647700"/>
            <a:chOff x="1827149" y="1625954"/>
            <a:chExt cx="828000" cy="828000"/>
          </a:xfrm>
        </p:grpSpPr>
        <p:sp>
          <p:nvSpPr>
            <p:cNvPr id="31" name="椭圆 30"/>
            <p:cNvSpPr>
              <a:spLocks noChangeAspect="1"/>
            </p:cNvSpPr>
            <p:nvPr/>
          </p:nvSpPr>
          <p:spPr>
            <a:xfrm>
              <a:off x="1827149" y="1625954"/>
              <a:ext cx="828000" cy="828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37" name="文本框 31"/>
            <p:cNvSpPr txBox="1"/>
            <p:nvPr/>
          </p:nvSpPr>
          <p:spPr>
            <a:xfrm>
              <a:off x="1904142" y="1782985"/>
              <a:ext cx="674014" cy="533096"/>
            </a:xfrm>
            <a:prstGeom prst="rect">
              <a:avLst/>
            </a:prstGeom>
            <a:noFill/>
            <a:ln w="9525">
              <a:noFill/>
            </a:ln>
          </p:spPr>
          <p:txBody>
            <a:bodyPr wrap="square" anchor="t" anchorCtr="0">
              <a:spAutoFit/>
            </a:bodyPr>
            <a:p>
              <a:pPr algn="ctr"/>
              <a:r>
                <a:rPr lang="en-US" altLang="zh-CN" b="1" dirty="0">
                  <a:solidFill>
                    <a:srgbClr val="262626"/>
                  </a:solidFill>
                  <a:latin typeface="微软雅黑" panose="020B0503020204020204" pitchFamily="34" charset="-122"/>
                  <a:ea typeface="微软雅黑" panose="020B0503020204020204" pitchFamily="34" charset="-122"/>
                </a:rPr>
                <a:t>04</a:t>
              </a:r>
              <a:endParaRPr lang="en-US" altLang="zh-CN" b="1" dirty="0">
                <a:solidFill>
                  <a:srgbClr val="262626"/>
                </a:solidFill>
                <a:latin typeface="微软雅黑" panose="020B0503020204020204" pitchFamily="34" charset="-122"/>
                <a:ea typeface="微软雅黑" panose="020B0503020204020204" pitchFamily="34" charset="-122"/>
              </a:endParaRPr>
            </a:p>
          </p:txBody>
        </p:sp>
      </p:grpSp>
      <p:sp>
        <p:nvSpPr>
          <p:cNvPr id="33" name="文本框 32"/>
          <p:cNvSpPr txBox="1"/>
          <p:nvPr/>
        </p:nvSpPr>
        <p:spPr>
          <a:xfrm>
            <a:off x="3384550" y="3463925"/>
            <a:ext cx="463232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rPr>
              <a:t>气焊与气割</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grpSp>
        <p:nvGrpSpPr>
          <p:cNvPr id="34" name="组合 2"/>
          <p:cNvGrpSpPr/>
          <p:nvPr/>
        </p:nvGrpSpPr>
        <p:grpSpPr>
          <a:xfrm>
            <a:off x="3078163" y="4200525"/>
            <a:ext cx="660400" cy="649288"/>
            <a:chOff x="1827149" y="1625954"/>
            <a:chExt cx="828000" cy="828000"/>
          </a:xfrm>
        </p:grpSpPr>
        <p:sp>
          <p:nvSpPr>
            <p:cNvPr id="35" name="椭圆 34"/>
            <p:cNvSpPr>
              <a:spLocks noChangeAspect="1"/>
            </p:cNvSpPr>
            <p:nvPr/>
          </p:nvSpPr>
          <p:spPr>
            <a:xfrm>
              <a:off x="1827149" y="1625954"/>
              <a:ext cx="828000" cy="828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41" name="文本框 35"/>
            <p:cNvSpPr txBox="1"/>
            <p:nvPr/>
          </p:nvSpPr>
          <p:spPr>
            <a:xfrm>
              <a:off x="1904774" y="1783861"/>
              <a:ext cx="672750" cy="506113"/>
            </a:xfrm>
            <a:prstGeom prst="rect">
              <a:avLst/>
            </a:prstGeom>
            <a:noFill/>
            <a:ln w="9525">
              <a:noFill/>
            </a:ln>
          </p:spPr>
          <p:txBody>
            <a:bodyPr wrap="square" anchor="t" anchorCtr="0">
              <a:spAutoFit/>
            </a:bodyPr>
            <a:p>
              <a:pPr algn="ctr"/>
              <a:r>
                <a:rPr lang="en-US" altLang="zh-CN" b="1" dirty="0">
                  <a:solidFill>
                    <a:srgbClr val="262626"/>
                  </a:solidFill>
                  <a:latin typeface="微软雅黑" panose="020B0503020204020204" pitchFamily="34" charset="-122"/>
                  <a:ea typeface="微软雅黑" panose="020B0503020204020204" pitchFamily="34" charset="-122"/>
                </a:rPr>
                <a:t>05</a:t>
              </a:r>
              <a:endParaRPr lang="en-US" altLang="zh-CN" b="1" dirty="0">
                <a:solidFill>
                  <a:srgbClr val="262626"/>
                </a:solidFill>
                <a:latin typeface="微软雅黑" panose="020B0503020204020204" pitchFamily="34" charset="-122"/>
                <a:ea typeface="微软雅黑" panose="020B0503020204020204" pitchFamily="34" charset="-122"/>
              </a:endParaRPr>
            </a:p>
          </p:txBody>
        </p:sp>
      </p:grpSp>
      <p:sp>
        <p:nvSpPr>
          <p:cNvPr id="37" name="文本框 36"/>
          <p:cNvSpPr txBox="1"/>
          <p:nvPr/>
        </p:nvSpPr>
        <p:spPr>
          <a:xfrm>
            <a:off x="3738563" y="4200525"/>
            <a:ext cx="4284662"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rPr>
              <a:t>其他焊接技术</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grpSp>
        <p:nvGrpSpPr>
          <p:cNvPr id="38" name="组合 2"/>
          <p:cNvGrpSpPr/>
          <p:nvPr/>
        </p:nvGrpSpPr>
        <p:grpSpPr>
          <a:xfrm>
            <a:off x="3506788" y="5189538"/>
            <a:ext cx="660400" cy="649287"/>
            <a:chOff x="1827149" y="1625954"/>
            <a:chExt cx="828000" cy="828000"/>
          </a:xfrm>
        </p:grpSpPr>
        <p:sp>
          <p:nvSpPr>
            <p:cNvPr id="39" name="椭圆 38"/>
            <p:cNvSpPr>
              <a:spLocks noChangeAspect="1"/>
            </p:cNvSpPr>
            <p:nvPr/>
          </p:nvSpPr>
          <p:spPr>
            <a:xfrm>
              <a:off x="1827149" y="1625954"/>
              <a:ext cx="828000" cy="828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45" name="文本框 39"/>
            <p:cNvSpPr txBox="1"/>
            <p:nvPr/>
          </p:nvSpPr>
          <p:spPr>
            <a:xfrm>
              <a:off x="1904774" y="1783861"/>
              <a:ext cx="672750" cy="506113"/>
            </a:xfrm>
            <a:prstGeom prst="rect">
              <a:avLst/>
            </a:prstGeom>
            <a:noFill/>
            <a:ln w="9525">
              <a:noFill/>
            </a:ln>
          </p:spPr>
          <p:txBody>
            <a:bodyPr wrap="square" anchor="t" anchorCtr="0">
              <a:spAutoFit/>
            </a:bodyPr>
            <a:p>
              <a:pPr algn="ctr"/>
              <a:r>
                <a:rPr lang="en-US" altLang="zh-CN" b="1" dirty="0">
                  <a:solidFill>
                    <a:srgbClr val="262626"/>
                  </a:solidFill>
                  <a:latin typeface="微软雅黑" panose="020B0503020204020204" pitchFamily="34" charset="-122"/>
                  <a:ea typeface="微软雅黑" panose="020B0503020204020204" pitchFamily="34" charset="-122"/>
                </a:rPr>
                <a:t>06</a:t>
              </a:r>
              <a:endParaRPr lang="en-US" altLang="zh-CN" b="1" dirty="0">
                <a:solidFill>
                  <a:srgbClr val="262626"/>
                </a:solidFill>
                <a:latin typeface="微软雅黑" panose="020B0503020204020204" pitchFamily="34" charset="-122"/>
                <a:ea typeface="微软雅黑" panose="020B0503020204020204" pitchFamily="34" charset="-122"/>
              </a:endParaRPr>
            </a:p>
          </p:txBody>
        </p:sp>
      </p:grpSp>
      <p:sp>
        <p:nvSpPr>
          <p:cNvPr id="41" name="文本框 40"/>
          <p:cNvSpPr txBox="1"/>
          <p:nvPr/>
        </p:nvSpPr>
        <p:spPr>
          <a:xfrm>
            <a:off x="4167188" y="5253038"/>
            <a:ext cx="39655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rPr>
              <a:t>安全技术与管理</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grpSp>
        <p:nvGrpSpPr>
          <p:cNvPr id="7" name="组合 2"/>
          <p:cNvGrpSpPr/>
          <p:nvPr/>
        </p:nvGrpSpPr>
        <p:grpSpPr>
          <a:xfrm>
            <a:off x="3922713" y="5967413"/>
            <a:ext cx="660400" cy="649287"/>
            <a:chOff x="1827149" y="1625954"/>
            <a:chExt cx="828000" cy="828000"/>
          </a:xfrm>
        </p:grpSpPr>
        <p:sp>
          <p:nvSpPr>
            <p:cNvPr id="10" name="椭圆 9"/>
            <p:cNvSpPr>
              <a:spLocks noChangeAspect="1"/>
            </p:cNvSpPr>
            <p:nvPr/>
          </p:nvSpPr>
          <p:spPr>
            <a:xfrm>
              <a:off x="1827149" y="1625954"/>
              <a:ext cx="828000" cy="828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49" name="文本框 10"/>
            <p:cNvSpPr txBox="1"/>
            <p:nvPr/>
          </p:nvSpPr>
          <p:spPr>
            <a:xfrm>
              <a:off x="1904774" y="1783861"/>
              <a:ext cx="672750" cy="506113"/>
            </a:xfrm>
            <a:prstGeom prst="rect">
              <a:avLst/>
            </a:prstGeom>
            <a:noFill/>
            <a:ln w="9525">
              <a:noFill/>
            </a:ln>
          </p:spPr>
          <p:txBody>
            <a:bodyPr wrap="square" anchor="t" anchorCtr="0">
              <a:spAutoFit/>
            </a:bodyPr>
            <a:p>
              <a:pPr algn="ctr"/>
              <a:r>
                <a:rPr lang="en-US" altLang="zh-CN" b="1" dirty="0">
                  <a:solidFill>
                    <a:srgbClr val="262626"/>
                  </a:solidFill>
                  <a:latin typeface="微软雅黑" panose="020B0503020204020204" pitchFamily="34" charset="-122"/>
                  <a:ea typeface="微软雅黑" panose="020B0503020204020204" pitchFamily="34" charset="-122"/>
                </a:rPr>
                <a:t>07</a:t>
              </a:r>
              <a:endParaRPr lang="en-US" altLang="zh-CN" b="1" dirty="0">
                <a:solidFill>
                  <a:srgbClr val="262626"/>
                </a:solidFill>
                <a:latin typeface="微软雅黑" panose="020B0503020204020204" pitchFamily="34" charset="-122"/>
                <a:ea typeface="微软雅黑" panose="020B0503020204020204" pitchFamily="34" charset="-122"/>
              </a:endParaRPr>
            </a:p>
          </p:txBody>
        </p:sp>
      </p:grpSp>
      <p:sp>
        <p:nvSpPr>
          <p:cNvPr id="12" name="文本框 11"/>
          <p:cNvSpPr txBox="1"/>
          <p:nvPr/>
        </p:nvSpPr>
        <p:spPr>
          <a:xfrm>
            <a:off x="4602163" y="5881688"/>
            <a:ext cx="39655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rPr>
              <a:t>常见事故与案例</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53" presetClass="entr" presetSubtype="16" fill="hold" nodeType="withEffect">
                                  <p:stCondLst>
                                    <p:cond delay="25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000000"/>
                                          </p:val>
                                        </p:tav>
                                        <p:tav tm="100000">
                                          <p:val>
                                            <p:strVal val="#ppt_w"/>
                                          </p:val>
                                        </p:tav>
                                      </p:tavLst>
                                    </p:anim>
                                    <p:anim calcmode="lin" valueType="num">
                                      <p:cBhvr>
                                        <p:cTn id="11" dur="500" fill="hold"/>
                                        <p:tgtEl>
                                          <p:spTgt spid="2"/>
                                        </p:tgtEl>
                                        <p:attrNameLst>
                                          <p:attrName>ppt_h</p:attrName>
                                        </p:attrNameLst>
                                      </p:cBhvr>
                                      <p:tavLst>
                                        <p:tav tm="0">
                                          <p:val>
                                            <p:fltVal val="0.000000"/>
                                          </p:val>
                                        </p:tav>
                                        <p:tav tm="100000">
                                          <p:val>
                                            <p:strVal val="#ppt_h"/>
                                          </p:val>
                                        </p:tav>
                                      </p:tavLst>
                                    </p:anim>
                                    <p:animEffect transition="in" filter="fade">
                                      <p:cBhvr>
                                        <p:cTn id="12" dur="500"/>
                                        <p:tgtEl>
                                          <p:spTgt spid="2"/>
                                        </p:tgtEl>
                                      </p:cBhvr>
                                    </p:animEffect>
                                  </p:childTnLst>
                                </p:cTn>
                              </p:par>
                              <p:par>
                                <p:cTn id="13" presetID="22" presetClass="entr" presetSubtype="8"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par>
                                <p:cTn id="19" presetID="53" presetClass="entr" presetSubtype="16" fill="hold" nodeType="withEffect">
                                  <p:stCondLst>
                                    <p:cond delay="25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000000"/>
                                          </p:val>
                                        </p:tav>
                                        <p:tav tm="100000">
                                          <p:val>
                                            <p:strVal val="#ppt_w"/>
                                          </p:val>
                                        </p:tav>
                                      </p:tavLst>
                                    </p:anim>
                                    <p:anim calcmode="lin" valueType="num">
                                      <p:cBhvr>
                                        <p:cTn id="22" dur="500" fill="hold"/>
                                        <p:tgtEl>
                                          <p:spTgt spid="8"/>
                                        </p:tgtEl>
                                        <p:attrNameLst>
                                          <p:attrName>ppt_h</p:attrName>
                                        </p:attrNameLst>
                                      </p:cBhvr>
                                      <p:tavLst>
                                        <p:tav tm="0">
                                          <p:val>
                                            <p:fltVal val="0.000000"/>
                                          </p:val>
                                        </p:tav>
                                        <p:tav tm="100000">
                                          <p:val>
                                            <p:strVal val="#ppt_h"/>
                                          </p:val>
                                        </p:tav>
                                      </p:tavLst>
                                    </p:anim>
                                    <p:animEffect transition="in" filter="fade">
                                      <p:cBhvr>
                                        <p:cTn id="23" dur="500"/>
                                        <p:tgtEl>
                                          <p:spTgt spid="8"/>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par>
                                <p:cTn id="27" presetID="53" presetClass="entr" presetSubtype="16" fill="hold" nodeType="withEffect">
                                  <p:stCondLst>
                                    <p:cond delay="25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000000"/>
                                          </p:val>
                                        </p:tav>
                                        <p:tav tm="100000">
                                          <p:val>
                                            <p:strVal val="#ppt_w"/>
                                          </p:val>
                                        </p:tav>
                                      </p:tavLst>
                                    </p:anim>
                                    <p:anim calcmode="lin" valueType="num">
                                      <p:cBhvr>
                                        <p:cTn id="30" dur="500" fill="hold"/>
                                        <p:tgtEl>
                                          <p:spTgt spid="24"/>
                                        </p:tgtEl>
                                        <p:attrNameLst>
                                          <p:attrName>ppt_h</p:attrName>
                                        </p:attrNameLst>
                                      </p:cBhvr>
                                      <p:tavLst>
                                        <p:tav tm="0">
                                          <p:val>
                                            <p:fltVal val="0.000000"/>
                                          </p:val>
                                        </p:tav>
                                        <p:tav tm="100000">
                                          <p:val>
                                            <p:strVal val="#ppt_h"/>
                                          </p:val>
                                        </p:tav>
                                      </p:tavLst>
                                    </p:anim>
                                    <p:animEffect transition="in" filter="fade">
                                      <p:cBhvr>
                                        <p:cTn id="31" dur="500"/>
                                        <p:tgtEl>
                                          <p:spTgt spid="24"/>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par>
                                <p:cTn id="35" presetID="53" presetClass="entr" presetSubtype="16" fill="hold" nodeType="withEffect">
                                  <p:stCondLst>
                                    <p:cond delay="25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000000"/>
                                          </p:val>
                                        </p:tav>
                                        <p:tav tm="100000">
                                          <p:val>
                                            <p:strVal val="#ppt_w"/>
                                          </p:val>
                                        </p:tav>
                                      </p:tavLst>
                                    </p:anim>
                                    <p:anim calcmode="lin" valueType="num">
                                      <p:cBhvr>
                                        <p:cTn id="38" dur="500" fill="hold"/>
                                        <p:tgtEl>
                                          <p:spTgt spid="30"/>
                                        </p:tgtEl>
                                        <p:attrNameLst>
                                          <p:attrName>ppt_h</p:attrName>
                                        </p:attrNameLst>
                                      </p:cBhvr>
                                      <p:tavLst>
                                        <p:tav tm="0">
                                          <p:val>
                                            <p:fltVal val="0.000000"/>
                                          </p:val>
                                        </p:tav>
                                        <p:tav tm="100000">
                                          <p:val>
                                            <p:strVal val="#ppt_h"/>
                                          </p:val>
                                        </p:tav>
                                      </p:tavLst>
                                    </p:anim>
                                    <p:animEffect transition="in" filter="fade">
                                      <p:cBhvr>
                                        <p:cTn id="39" dur="500"/>
                                        <p:tgtEl>
                                          <p:spTgt spid="30"/>
                                        </p:tgtEl>
                                      </p:cBhvr>
                                    </p:animEffect>
                                  </p:childTnLst>
                                </p:cTn>
                              </p:par>
                              <p:par>
                                <p:cTn id="40" presetID="22" presetClass="entr" presetSubtype="8" fill="hold" grpId="0" nodeType="withEffect">
                                  <p:stCondLst>
                                    <p:cond delay="50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par>
                                <p:cTn id="43" presetID="53" presetClass="entr" presetSubtype="16" fill="hold" nodeType="withEffect">
                                  <p:stCondLst>
                                    <p:cond delay="250"/>
                                  </p:stCondLst>
                                  <p:childTnLst>
                                    <p:set>
                                      <p:cBhvr>
                                        <p:cTn id="44" dur="1" fill="hold">
                                          <p:stCondLst>
                                            <p:cond delay="0"/>
                                          </p:stCondLst>
                                        </p:cTn>
                                        <p:tgtEl>
                                          <p:spTgt spid="34"/>
                                        </p:tgtEl>
                                        <p:attrNameLst>
                                          <p:attrName>style.visibility</p:attrName>
                                        </p:attrNameLst>
                                      </p:cBhvr>
                                      <p:to>
                                        <p:strVal val="visible"/>
                                      </p:to>
                                    </p:set>
                                    <p:anim calcmode="lin" valueType="num">
                                      <p:cBhvr>
                                        <p:cTn id="45" dur="500" fill="hold"/>
                                        <p:tgtEl>
                                          <p:spTgt spid="34"/>
                                        </p:tgtEl>
                                        <p:attrNameLst>
                                          <p:attrName>ppt_w</p:attrName>
                                        </p:attrNameLst>
                                      </p:cBhvr>
                                      <p:tavLst>
                                        <p:tav tm="0">
                                          <p:val>
                                            <p:fltVal val="0.000000"/>
                                          </p:val>
                                        </p:tav>
                                        <p:tav tm="100000">
                                          <p:val>
                                            <p:strVal val="#ppt_w"/>
                                          </p:val>
                                        </p:tav>
                                      </p:tavLst>
                                    </p:anim>
                                    <p:anim calcmode="lin" valueType="num">
                                      <p:cBhvr>
                                        <p:cTn id="46" dur="500" fill="hold"/>
                                        <p:tgtEl>
                                          <p:spTgt spid="34"/>
                                        </p:tgtEl>
                                        <p:attrNameLst>
                                          <p:attrName>ppt_h</p:attrName>
                                        </p:attrNameLst>
                                      </p:cBhvr>
                                      <p:tavLst>
                                        <p:tav tm="0">
                                          <p:val>
                                            <p:fltVal val="0.000000"/>
                                          </p:val>
                                        </p:tav>
                                        <p:tav tm="100000">
                                          <p:val>
                                            <p:strVal val="#ppt_h"/>
                                          </p:val>
                                        </p:tav>
                                      </p:tavLst>
                                    </p:anim>
                                    <p:animEffect transition="in" filter="fade">
                                      <p:cBhvr>
                                        <p:cTn id="47" dur="500"/>
                                        <p:tgtEl>
                                          <p:spTgt spid="34"/>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par>
                                <p:cTn id="51" presetID="53" presetClass="entr" presetSubtype="16" fill="hold" nodeType="withEffect">
                                  <p:stCondLst>
                                    <p:cond delay="250"/>
                                  </p:stCondLst>
                                  <p:childTnLst>
                                    <p:set>
                                      <p:cBhvr>
                                        <p:cTn id="52" dur="1" fill="hold">
                                          <p:stCondLst>
                                            <p:cond delay="0"/>
                                          </p:stCondLst>
                                        </p:cTn>
                                        <p:tgtEl>
                                          <p:spTgt spid="38"/>
                                        </p:tgtEl>
                                        <p:attrNameLst>
                                          <p:attrName>style.visibility</p:attrName>
                                        </p:attrNameLst>
                                      </p:cBhvr>
                                      <p:to>
                                        <p:strVal val="visible"/>
                                      </p:to>
                                    </p:set>
                                    <p:anim calcmode="lin" valueType="num">
                                      <p:cBhvr>
                                        <p:cTn id="53" dur="500" fill="hold"/>
                                        <p:tgtEl>
                                          <p:spTgt spid="38"/>
                                        </p:tgtEl>
                                        <p:attrNameLst>
                                          <p:attrName>ppt_w</p:attrName>
                                        </p:attrNameLst>
                                      </p:cBhvr>
                                      <p:tavLst>
                                        <p:tav tm="0">
                                          <p:val>
                                            <p:fltVal val="0.000000"/>
                                          </p:val>
                                        </p:tav>
                                        <p:tav tm="100000">
                                          <p:val>
                                            <p:strVal val="#ppt_w"/>
                                          </p:val>
                                        </p:tav>
                                      </p:tavLst>
                                    </p:anim>
                                    <p:anim calcmode="lin" valueType="num">
                                      <p:cBhvr>
                                        <p:cTn id="54" dur="500" fill="hold"/>
                                        <p:tgtEl>
                                          <p:spTgt spid="38"/>
                                        </p:tgtEl>
                                        <p:attrNameLst>
                                          <p:attrName>ppt_h</p:attrName>
                                        </p:attrNameLst>
                                      </p:cBhvr>
                                      <p:tavLst>
                                        <p:tav tm="0">
                                          <p:val>
                                            <p:fltVal val="0.000000"/>
                                          </p:val>
                                        </p:tav>
                                        <p:tav tm="100000">
                                          <p:val>
                                            <p:strVal val="#ppt_h"/>
                                          </p:val>
                                        </p:tav>
                                      </p:tavLst>
                                    </p:anim>
                                    <p:animEffect transition="in" filter="fade">
                                      <p:cBhvr>
                                        <p:cTn id="55" dur="500"/>
                                        <p:tgtEl>
                                          <p:spTgt spid="38"/>
                                        </p:tgtEl>
                                      </p:cBhvr>
                                    </p:animEffect>
                                  </p:childTnLst>
                                </p:cTn>
                              </p:par>
                              <p:par>
                                <p:cTn id="56" presetID="22" presetClass="entr" presetSubtype="8" fill="hold" grpId="0" nodeType="withEffect">
                                  <p:stCondLst>
                                    <p:cond delay="500"/>
                                  </p:stCondLst>
                                  <p:childTnLst>
                                    <p:set>
                                      <p:cBhvr>
                                        <p:cTn id="57" dur="1" fill="hold">
                                          <p:stCondLst>
                                            <p:cond delay="0"/>
                                          </p:stCondLst>
                                        </p:cTn>
                                        <p:tgtEl>
                                          <p:spTgt spid="41"/>
                                        </p:tgtEl>
                                        <p:attrNameLst>
                                          <p:attrName>style.visibility</p:attrName>
                                        </p:attrNameLst>
                                      </p:cBhvr>
                                      <p:to>
                                        <p:strVal val="visible"/>
                                      </p:to>
                                    </p:set>
                                    <p:animEffect transition="in" filter="wipe(left)">
                                      <p:cBhvr>
                                        <p:cTn id="58" dur="500"/>
                                        <p:tgtEl>
                                          <p:spTgt spid="41"/>
                                        </p:tgtEl>
                                      </p:cBhvr>
                                    </p:animEffect>
                                  </p:childTnLst>
                                </p:cTn>
                              </p:par>
                              <p:par>
                                <p:cTn id="59" presetID="53" presetClass="entr" presetSubtype="16" fill="hold" nodeType="withEffect">
                                  <p:stCondLst>
                                    <p:cond delay="25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000000"/>
                                          </p:val>
                                        </p:tav>
                                        <p:tav tm="100000">
                                          <p:val>
                                            <p:strVal val="#ppt_w"/>
                                          </p:val>
                                        </p:tav>
                                      </p:tavLst>
                                    </p:anim>
                                    <p:anim calcmode="lin" valueType="num">
                                      <p:cBhvr>
                                        <p:cTn id="62" dur="500" fill="hold"/>
                                        <p:tgtEl>
                                          <p:spTgt spid="7"/>
                                        </p:tgtEl>
                                        <p:attrNameLst>
                                          <p:attrName>ppt_h</p:attrName>
                                        </p:attrNameLst>
                                      </p:cBhvr>
                                      <p:tavLst>
                                        <p:tav tm="0">
                                          <p:val>
                                            <p:fltVal val="0.000000"/>
                                          </p:val>
                                        </p:tav>
                                        <p:tav tm="100000">
                                          <p:val>
                                            <p:strVal val="#ppt_h"/>
                                          </p:val>
                                        </p:tav>
                                      </p:tavLst>
                                    </p:anim>
                                    <p:animEffect transition="in" filter="fade">
                                      <p:cBhvr>
                                        <p:cTn id="63" dur="500"/>
                                        <p:tgtEl>
                                          <p:spTgt spid="7"/>
                                        </p:tgtEl>
                                      </p:cBhvr>
                                    </p:animEffect>
                                  </p:childTnLst>
                                </p:cTn>
                              </p:par>
                              <p:par>
                                <p:cTn id="64" presetID="22" presetClass="entr" presetSubtype="8" fill="hold" grpId="0" nodeType="withEffect">
                                  <p:stCondLst>
                                    <p:cond delay="50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7" grpId="0"/>
      <p:bldP spid="25" grpId="0"/>
      <p:bldP spid="20" grpId="0"/>
      <p:bldP spid="29" grpId="0"/>
      <p:bldP spid="33" grpId="0"/>
      <p:bldP spid="37" grpId="0"/>
      <p:bldP spid="4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a:t>
            </a: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6565" name="文本框 6"/>
          <p:cNvSpPr txBox="1"/>
          <p:nvPr/>
        </p:nvSpPr>
        <p:spPr>
          <a:xfrm>
            <a:off x="1181100" y="1124268"/>
            <a:ext cx="1808480" cy="583565"/>
          </a:xfrm>
          <a:prstGeom prst="rect">
            <a:avLst/>
          </a:prstGeom>
          <a:noFill/>
          <a:ln w="9525">
            <a:noFill/>
          </a:ln>
        </p:spPr>
        <p:txBody>
          <a:bodyPr wrap="none" anchor="t" anchorCtr="0">
            <a:spAutoFit/>
          </a:bodyPr>
          <a:p>
            <a:pPr algn="l"/>
            <a:r>
              <a:rPr lang="zh-CN" altLang="en-US" sz="3200" dirty="0">
                <a:solidFill>
                  <a:srgbClr val="0000FF"/>
                </a:solidFill>
                <a:latin typeface="Times New Roman" panose="02020603050405020304" pitchFamily="18" charset="0"/>
                <a:ea typeface="仿宋_GB2312" pitchFamily="49" charset="-122"/>
                <a:sym typeface="+mn-ea"/>
              </a:rPr>
              <a:t>焊接方法</a:t>
            </a:r>
            <a:endParaRPr lang="zh-CN" altLang="en-US" sz="3200">
              <a:latin typeface="Times New Roman" panose="02020603050405020304" pitchFamily="18" charset="0"/>
              <a:ea typeface="宋体" panose="02010600030101010101" pitchFamily="2" charset="-122"/>
            </a:endParaRPr>
          </a:p>
        </p:txBody>
      </p:sp>
      <p:sp>
        <p:nvSpPr>
          <p:cNvPr id="67587" name="文本框 86026"/>
          <p:cNvSpPr txBox="1"/>
          <p:nvPr/>
        </p:nvSpPr>
        <p:spPr>
          <a:xfrm>
            <a:off x="1619885" y="1844675"/>
            <a:ext cx="1905000" cy="522288"/>
          </a:xfrm>
          <a:prstGeom prst="rect">
            <a:avLst/>
          </a:prstGeom>
          <a:noFill/>
          <a:ln w="9525">
            <a:noFill/>
          </a:ln>
        </p:spPr>
        <p:txBody>
          <a:bodyPr anchor="t" anchorCtr="0">
            <a:spAutoFit/>
          </a:bodyPr>
          <a:p>
            <a:pPr>
              <a:spcBef>
                <a:spcPct val="50000"/>
              </a:spcBef>
              <a:buClr>
                <a:schemeClr val="accent1"/>
              </a:buClr>
              <a:buFont typeface="Wingdings" panose="05000000000000000000" pitchFamily="2" charset="2"/>
            </a:pPr>
            <a:r>
              <a:rPr lang="en-US" altLang="zh-CN" sz="2800" dirty="0">
                <a:latin typeface="Times New Roman" panose="02020603050405020304" pitchFamily="18" charset="0"/>
                <a:ea typeface="宋体" panose="02010600030101010101" pitchFamily="2" charset="-122"/>
              </a:rPr>
              <a:t>1. </a:t>
            </a:r>
            <a:r>
              <a:rPr lang="zh-CN" altLang="en-US" sz="2800" dirty="0">
                <a:latin typeface="Times New Roman" panose="02020603050405020304" pitchFamily="18" charset="0"/>
                <a:ea typeface="宋体" panose="02010600030101010101" pitchFamily="2" charset="-122"/>
              </a:rPr>
              <a:t>电弧焊</a:t>
            </a:r>
            <a:endParaRPr lang="zh-CN" altLang="en-US" sz="2800" dirty="0">
              <a:latin typeface="Times New Roman" panose="02020603050405020304" pitchFamily="18" charset="0"/>
              <a:ea typeface="宋体" panose="02010600030101010101" pitchFamily="2" charset="-122"/>
            </a:endParaRPr>
          </a:p>
        </p:txBody>
      </p:sp>
      <p:grpSp>
        <p:nvGrpSpPr>
          <p:cNvPr id="86028" name="组合 86027"/>
          <p:cNvGrpSpPr/>
          <p:nvPr/>
        </p:nvGrpSpPr>
        <p:grpSpPr>
          <a:xfrm>
            <a:off x="1278255" y="2610485"/>
            <a:ext cx="5029200" cy="2954338"/>
            <a:chOff x="2915" y="2320"/>
            <a:chExt cx="2691" cy="1780"/>
          </a:xfrm>
        </p:grpSpPr>
        <p:sp>
          <p:nvSpPr>
            <p:cNvPr id="67589" name="矩形 86028"/>
            <p:cNvSpPr/>
            <p:nvPr/>
          </p:nvSpPr>
          <p:spPr>
            <a:xfrm>
              <a:off x="3439" y="3342"/>
              <a:ext cx="1630" cy="266"/>
            </a:xfrm>
            <a:prstGeom prst="rect">
              <a:avLst/>
            </a:prstGeom>
            <a:solidFill>
              <a:srgbClr val="C0C0C0"/>
            </a:solidFill>
            <a:ln w="28575" cap="sq" cmpd="sng">
              <a:solidFill>
                <a:schemeClr val="tx1"/>
              </a:solidFill>
              <a:prstDash val="solid"/>
              <a:miter/>
              <a:headEnd type="none" w="sm" len="sm"/>
              <a:tailEnd type="none" w="sm" len="sm"/>
            </a:ln>
          </p:spPr>
          <p:txBody>
            <a:bodyPr wrap="none" anchor="ctr" anchorCtr="0"/>
            <a:p>
              <a:r>
                <a:rPr lang="en-US" altLang="zh-CN" sz="2000" dirty="0">
                  <a:latin typeface="Tahoma" panose="020B0604030504040204" pitchFamily="34" charset="0"/>
                  <a:ea typeface="宋体" panose="02010600030101010101" pitchFamily="2" charset="-122"/>
                </a:rPr>
                <a:t>   </a:t>
              </a:r>
              <a:endParaRPr lang="en-US" altLang="zh-CN" sz="2000">
                <a:latin typeface="Tahoma" panose="020B0604030504040204" pitchFamily="34" charset="0"/>
                <a:ea typeface="楷体_GB2312" pitchFamily="49" charset="-122"/>
              </a:endParaRPr>
            </a:p>
          </p:txBody>
        </p:sp>
        <p:sp>
          <p:nvSpPr>
            <p:cNvPr id="67590" name="任意多边形 86029"/>
            <p:cNvSpPr/>
            <p:nvPr/>
          </p:nvSpPr>
          <p:spPr>
            <a:xfrm>
              <a:off x="4094" y="3242"/>
              <a:ext cx="325" cy="383"/>
            </a:xfrm>
            <a:custGeom>
              <a:avLst/>
              <a:gdLst/>
              <a:ahLst/>
              <a:cxnLst/>
              <a:pathLst>
                <a:path w="325" h="383">
                  <a:moveTo>
                    <a:pt x="33" y="100"/>
                  </a:moveTo>
                  <a:cubicBezTo>
                    <a:pt x="44" y="137"/>
                    <a:pt x="55" y="171"/>
                    <a:pt x="76" y="203"/>
                  </a:cubicBezTo>
                  <a:cubicBezTo>
                    <a:pt x="96" y="269"/>
                    <a:pt x="68" y="188"/>
                    <a:pt x="102" y="254"/>
                  </a:cubicBezTo>
                  <a:cubicBezTo>
                    <a:pt x="121" y="292"/>
                    <a:pt x="127" y="342"/>
                    <a:pt x="136" y="383"/>
                  </a:cubicBezTo>
                  <a:cubicBezTo>
                    <a:pt x="150" y="380"/>
                    <a:pt x="167" y="383"/>
                    <a:pt x="179" y="375"/>
                  </a:cubicBezTo>
                  <a:cubicBezTo>
                    <a:pt x="181" y="374"/>
                    <a:pt x="195" y="325"/>
                    <a:pt x="196" y="323"/>
                  </a:cubicBezTo>
                  <a:cubicBezTo>
                    <a:pt x="209" y="297"/>
                    <a:pt x="232" y="278"/>
                    <a:pt x="248" y="254"/>
                  </a:cubicBezTo>
                  <a:cubicBezTo>
                    <a:pt x="263" y="207"/>
                    <a:pt x="245" y="249"/>
                    <a:pt x="274" y="211"/>
                  </a:cubicBezTo>
                  <a:cubicBezTo>
                    <a:pt x="286" y="195"/>
                    <a:pt x="308" y="160"/>
                    <a:pt x="308" y="160"/>
                  </a:cubicBezTo>
                  <a:cubicBezTo>
                    <a:pt x="313" y="143"/>
                    <a:pt x="325" y="126"/>
                    <a:pt x="325" y="108"/>
                  </a:cubicBezTo>
                  <a:cubicBezTo>
                    <a:pt x="325" y="77"/>
                    <a:pt x="298" y="65"/>
                    <a:pt x="274" y="57"/>
                  </a:cubicBezTo>
                  <a:cubicBezTo>
                    <a:pt x="214" y="0"/>
                    <a:pt x="120" y="43"/>
                    <a:pt x="50" y="65"/>
                  </a:cubicBezTo>
                  <a:cubicBezTo>
                    <a:pt x="12" y="104"/>
                    <a:pt x="0" y="100"/>
                    <a:pt x="33" y="100"/>
                  </a:cubicBezTo>
                  <a:close/>
                </a:path>
              </a:pathLst>
            </a:custGeom>
            <a:solidFill>
              <a:srgbClr val="FF33CC"/>
            </a:solidFill>
            <a:ln w="12700" cap="sq" cmpd="sng">
              <a:solidFill>
                <a:schemeClr val="tx1"/>
              </a:solidFill>
              <a:prstDash val="solid"/>
              <a:miter/>
              <a:headEnd type="none" w="sm" len="sm"/>
              <a:tailEnd type="none" w="sm" len="sm"/>
            </a:ln>
          </p:spPr>
          <p:txBody>
            <a:bodyPr/>
            <a:p>
              <a:endParaRPr lang="zh-CN" altLang="en-US"/>
            </a:p>
          </p:txBody>
        </p:sp>
        <p:sp>
          <p:nvSpPr>
            <p:cNvPr id="67591" name="直接连接符 86030"/>
            <p:cNvSpPr/>
            <p:nvPr/>
          </p:nvSpPr>
          <p:spPr>
            <a:xfrm>
              <a:off x="2915" y="2320"/>
              <a:ext cx="0" cy="1761"/>
            </a:xfrm>
            <a:prstGeom prst="line">
              <a:avLst/>
            </a:prstGeom>
            <a:ln w="22225" cap="sq" cmpd="sng">
              <a:solidFill>
                <a:srgbClr val="FF0000"/>
              </a:solidFill>
              <a:prstDash val="solid"/>
              <a:miter/>
              <a:headEnd type="none" w="sm" len="sm"/>
              <a:tailEnd type="none" w="sm" len="sm"/>
            </a:ln>
          </p:spPr>
        </p:sp>
        <p:sp>
          <p:nvSpPr>
            <p:cNvPr id="67592" name="直接连接符 86031"/>
            <p:cNvSpPr/>
            <p:nvPr/>
          </p:nvSpPr>
          <p:spPr>
            <a:xfrm>
              <a:off x="2915" y="4089"/>
              <a:ext cx="2691" cy="0"/>
            </a:xfrm>
            <a:prstGeom prst="line">
              <a:avLst/>
            </a:prstGeom>
            <a:ln w="22225" cap="sq" cmpd="sng">
              <a:solidFill>
                <a:srgbClr val="FF0000"/>
              </a:solidFill>
              <a:prstDash val="solid"/>
              <a:miter/>
              <a:headEnd type="none" w="sm" len="sm"/>
              <a:tailEnd type="none" w="sm" len="sm"/>
            </a:ln>
          </p:spPr>
        </p:sp>
        <p:sp>
          <p:nvSpPr>
            <p:cNvPr id="67593" name="矩形 86032"/>
            <p:cNvSpPr/>
            <p:nvPr/>
          </p:nvSpPr>
          <p:spPr>
            <a:xfrm rot="1989018">
              <a:off x="4474" y="2516"/>
              <a:ext cx="55" cy="920"/>
            </a:xfrm>
            <a:prstGeom prst="rect">
              <a:avLst/>
            </a:prstGeom>
            <a:solidFill>
              <a:srgbClr val="003399"/>
            </a:solidFill>
            <a:ln w="12700" cap="sq" cmpd="sng">
              <a:solidFill>
                <a:schemeClr val="tx1"/>
              </a:solidFill>
              <a:prstDash val="solid"/>
              <a:miter/>
              <a:headEnd type="none" w="sm" len="sm"/>
              <a:tailEnd type="none" w="sm" len="sm"/>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67594" name="矩形 86033"/>
            <p:cNvSpPr/>
            <p:nvPr/>
          </p:nvSpPr>
          <p:spPr>
            <a:xfrm rot="-3464915">
              <a:off x="4747" y="2589"/>
              <a:ext cx="56" cy="318"/>
            </a:xfrm>
            <a:prstGeom prst="rect">
              <a:avLst/>
            </a:prstGeom>
            <a:solidFill>
              <a:srgbClr val="FF6600"/>
            </a:solidFill>
            <a:ln w="12700" cap="sq" cmpd="sng">
              <a:solidFill>
                <a:schemeClr val="tx1"/>
              </a:solidFill>
              <a:prstDash val="solid"/>
              <a:miter/>
              <a:headEnd type="none" w="sm" len="sm"/>
              <a:tailEnd type="none" w="sm" len="sm"/>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67595" name="矩形 86034"/>
            <p:cNvSpPr/>
            <p:nvPr/>
          </p:nvSpPr>
          <p:spPr>
            <a:xfrm rot="1813925">
              <a:off x="4785" y="2805"/>
              <a:ext cx="331" cy="110"/>
            </a:xfrm>
            <a:prstGeom prst="rect">
              <a:avLst/>
            </a:prstGeom>
            <a:solidFill>
              <a:srgbClr val="FF6600"/>
            </a:solidFill>
            <a:ln w="12700" cap="sq" cmpd="sng">
              <a:solidFill>
                <a:schemeClr val="tx1"/>
              </a:solidFill>
              <a:prstDash val="solid"/>
              <a:miter/>
              <a:headEnd type="none" w="sm" len="sm"/>
              <a:tailEnd type="none" w="sm" len="sm"/>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67596" name="直接连接符 86035"/>
            <p:cNvSpPr/>
            <p:nvPr/>
          </p:nvSpPr>
          <p:spPr>
            <a:xfrm>
              <a:off x="5116" y="2915"/>
              <a:ext cx="490" cy="203"/>
            </a:xfrm>
            <a:prstGeom prst="line">
              <a:avLst/>
            </a:prstGeom>
            <a:ln w="22225" cap="sq" cmpd="sng">
              <a:solidFill>
                <a:srgbClr val="FF0000"/>
              </a:solidFill>
              <a:prstDash val="solid"/>
              <a:miter/>
              <a:headEnd type="none" w="sm" len="sm"/>
              <a:tailEnd type="none" w="sm" len="sm"/>
            </a:ln>
          </p:spPr>
        </p:sp>
        <p:sp>
          <p:nvSpPr>
            <p:cNvPr id="67597" name="直接连接符 86036"/>
            <p:cNvSpPr/>
            <p:nvPr/>
          </p:nvSpPr>
          <p:spPr>
            <a:xfrm flipV="1">
              <a:off x="5606" y="3118"/>
              <a:ext cx="0" cy="963"/>
            </a:xfrm>
            <a:prstGeom prst="line">
              <a:avLst/>
            </a:prstGeom>
            <a:ln w="22225" cap="sq" cmpd="sng">
              <a:solidFill>
                <a:srgbClr val="FF0000"/>
              </a:solidFill>
              <a:prstDash val="solid"/>
              <a:miter/>
              <a:headEnd type="none" w="sm" len="sm"/>
              <a:tailEnd type="none" w="sm" len="sm"/>
            </a:ln>
          </p:spPr>
        </p:sp>
        <p:sp>
          <p:nvSpPr>
            <p:cNvPr id="67598" name="矩形 86037"/>
            <p:cNvSpPr/>
            <p:nvPr/>
          </p:nvSpPr>
          <p:spPr>
            <a:xfrm>
              <a:off x="3024" y="2534"/>
              <a:ext cx="416" cy="584"/>
            </a:xfrm>
            <a:prstGeom prst="rect">
              <a:avLst/>
            </a:prstGeom>
            <a:solidFill>
              <a:srgbClr val="339966"/>
            </a:solidFill>
            <a:ln w="12700" cap="sq" cmpd="sng">
              <a:solidFill>
                <a:schemeClr val="tx1"/>
              </a:solidFill>
              <a:prstDash val="solid"/>
              <a:miter/>
              <a:headEnd type="none" w="sm" len="sm"/>
              <a:tailEnd type="none" w="sm" len="sm"/>
            </a:ln>
          </p:spPr>
          <p:txBody>
            <a:bodyPr wrap="none" anchor="ctr" anchorCtr="0"/>
            <a:p>
              <a:pPr algn="ctr"/>
              <a:r>
                <a:rPr lang="zh-CN" altLang="en-US" sz="2000">
                  <a:latin typeface="Tahoma" panose="020B0604030504040204" pitchFamily="34" charset="0"/>
                  <a:ea typeface="楷体_GB2312" pitchFamily="49" charset="-122"/>
                </a:rPr>
                <a:t>焊机</a:t>
              </a:r>
              <a:endParaRPr lang="zh-CN" altLang="en-US" sz="2000">
                <a:latin typeface="Tahoma" panose="020B0604030504040204" pitchFamily="34" charset="0"/>
                <a:ea typeface="楷体_GB2312" pitchFamily="49" charset="-122"/>
              </a:endParaRPr>
            </a:p>
          </p:txBody>
        </p:sp>
        <p:sp>
          <p:nvSpPr>
            <p:cNvPr id="67599" name="直接连接符 86038"/>
            <p:cNvSpPr/>
            <p:nvPr/>
          </p:nvSpPr>
          <p:spPr>
            <a:xfrm>
              <a:off x="2915" y="2320"/>
              <a:ext cx="340" cy="0"/>
            </a:xfrm>
            <a:prstGeom prst="line">
              <a:avLst/>
            </a:prstGeom>
            <a:ln w="22225" cap="sq" cmpd="sng">
              <a:solidFill>
                <a:srgbClr val="FF0000"/>
              </a:solidFill>
              <a:prstDash val="solid"/>
              <a:miter/>
              <a:headEnd type="none" w="sm" len="sm"/>
              <a:tailEnd type="none" w="sm" len="sm"/>
            </a:ln>
          </p:spPr>
        </p:sp>
        <p:sp>
          <p:nvSpPr>
            <p:cNvPr id="67600" name="直接连接符 86039"/>
            <p:cNvSpPr/>
            <p:nvPr/>
          </p:nvSpPr>
          <p:spPr>
            <a:xfrm>
              <a:off x="3255" y="2321"/>
              <a:ext cx="0" cy="195"/>
            </a:xfrm>
            <a:prstGeom prst="line">
              <a:avLst/>
            </a:prstGeom>
            <a:ln w="22225" cap="sq" cmpd="sng">
              <a:solidFill>
                <a:srgbClr val="FF0000"/>
              </a:solidFill>
              <a:prstDash val="solid"/>
              <a:miter/>
              <a:headEnd type="none" w="sm" len="sm"/>
              <a:tailEnd type="none" w="sm" len="sm"/>
            </a:ln>
          </p:spPr>
        </p:sp>
        <p:sp>
          <p:nvSpPr>
            <p:cNvPr id="67601" name="直接连接符 86040"/>
            <p:cNvSpPr/>
            <p:nvPr/>
          </p:nvSpPr>
          <p:spPr>
            <a:xfrm flipH="1">
              <a:off x="3255" y="3436"/>
              <a:ext cx="184" cy="0"/>
            </a:xfrm>
            <a:prstGeom prst="line">
              <a:avLst/>
            </a:prstGeom>
            <a:ln w="22225" cap="sq" cmpd="sng">
              <a:solidFill>
                <a:srgbClr val="FF0000"/>
              </a:solidFill>
              <a:prstDash val="solid"/>
              <a:miter/>
              <a:headEnd type="none" w="sm" len="sm"/>
              <a:tailEnd type="none" w="sm" len="sm"/>
            </a:ln>
          </p:spPr>
        </p:sp>
        <p:sp>
          <p:nvSpPr>
            <p:cNvPr id="67602" name="直接连接符 86041"/>
            <p:cNvSpPr/>
            <p:nvPr/>
          </p:nvSpPr>
          <p:spPr>
            <a:xfrm flipV="1">
              <a:off x="3255" y="3118"/>
              <a:ext cx="0" cy="318"/>
            </a:xfrm>
            <a:prstGeom prst="line">
              <a:avLst/>
            </a:prstGeom>
            <a:ln w="22225" cap="sq" cmpd="sng">
              <a:solidFill>
                <a:srgbClr val="FF0000"/>
              </a:solidFill>
              <a:prstDash val="solid"/>
              <a:miter/>
              <a:headEnd type="none" w="sm" len="sm"/>
              <a:tailEnd type="none" w="sm" len="sm"/>
            </a:ln>
          </p:spPr>
        </p:sp>
        <p:sp>
          <p:nvSpPr>
            <p:cNvPr id="67603" name="文本框 86042"/>
            <p:cNvSpPr txBox="1"/>
            <p:nvPr/>
          </p:nvSpPr>
          <p:spPr>
            <a:xfrm>
              <a:off x="5098" y="3860"/>
              <a:ext cx="370" cy="240"/>
            </a:xfrm>
            <a:prstGeom prst="rect">
              <a:avLst/>
            </a:prstGeom>
            <a:noFill/>
            <a:ln w="12700">
              <a:noFill/>
            </a:ln>
          </p:spPr>
          <p:txBody>
            <a:bodyPr wrap="none" anchor="t" anchorCtr="0">
              <a:spAutoFit/>
            </a:bodyPr>
            <a:p>
              <a:r>
                <a:rPr lang="zh-CN" altLang="en-US" sz="2000" dirty="0">
                  <a:latin typeface="Tahoma" panose="020B0604030504040204" pitchFamily="34" charset="0"/>
                  <a:ea typeface="楷体_GB2312" pitchFamily="49" charset="-122"/>
                </a:rPr>
                <a:t>导线</a:t>
              </a:r>
              <a:endParaRPr lang="zh-CN" altLang="en-US" sz="2000">
                <a:latin typeface="Tahoma" panose="020B0604030504040204" pitchFamily="34" charset="0"/>
                <a:ea typeface="楷体_GB2312" pitchFamily="49" charset="-122"/>
              </a:endParaRPr>
            </a:p>
          </p:txBody>
        </p:sp>
        <p:sp>
          <p:nvSpPr>
            <p:cNvPr id="67604" name="直接连接符 86043"/>
            <p:cNvSpPr/>
            <p:nvPr/>
          </p:nvSpPr>
          <p:spPr>
            <a:xfrm flipH="1" flipV="1">
              <a:off x="4283" y="3608"/>
              <a:ext cx="246" cy="182"/>
            </a:xfrm>
            <a:prstGeom prst="line">
              <a:avLst/>
            </a:prstGeom>
            <a:ln w="19050" cap="sq" cmpd="sng">
              <a:solidFill>
                <a:srgbClr val="FF6600"/>
              </a:solidFill>
              <a:prstDash val="solid"/>
              <a:miter/>
              <a:headEnd type="none" w="sm" len="sm"/>
              <a:tailEnd type="triangle" w="sm" len="sm"/>
            </a:ln>
          </p:spPr>
        </p:sp>
        <p:sp>
          <p:nvSpPr>
            <p:cNvPr id="67605" name="文本框 86044"/>
            <p:cNvSpPr txBox="1"/>
            <p:nvPr/>
          </p:nvSpPr>
          <p:spPr>
            <a:xfrm>
              <a:off x="4474" y="3681"/>
              <a:ext cx="645" cy="240"/>
            </a:xfrm>
            <a:prstGeom prst="rect">
              <a:avLst/>
            </a:prstGeom>
            <a:noFill/>
            <a:ln w="12700">
              <a:noFill/>
            </a:ln>
          </p:spPr>
          <p:txBody>
            <a:bodyPr anchor="t" anchorCtr="0">
              <a:spAutoFit/>
            </a:bodyPr>
            <a:p>
              <a:r>
                <a:rPr lang="zh-CN" altLang="en-US" sz="2000">
                  <a:latin typeface="Tahoma" panose="020B0604030504040204" pitchFamily="34" charset="0"/>
                  <a:ea typeface="楷体_GB2312" pitchFamily="49" charset="-122"/>
                </a:rPr>
                <a:t>熔池</a:t>
              </a:r>
              <a:endParaRPr lang="zh-CN" altLang="en-US" sz="2000">
                <a:latin typeface="Tahoma" panose="020B0604030504040204" pitchFamily="34" charset="0"/>
                <a:ea typeface="楷体_GB2312" pitchFamily="49" charset="-122"/>
              </a:endParaRPr>
            </a:p>
          </p:txBody>
        </p:sp>
        <p:sp>
          <p:nvSpPr>
            <p:cNvPr id="67606" name="任意多边形 86045"/>
            <p:cNvSpPr/>
            <p:nvPr/>
          </p:nvSpPr>
          <p:spPr>
            <a:xfrm>
              <a:off x="4091" y="3206"/>
              <a:ext cx="56" cy="56"/>
            </a:xfrm>
            <a:custGeom>
              <a:avLst/>
              <a:gdLst/>
              <a:ahLst/>
              <a:cxnLst/>
              <a:pathLst>
                <a:path w="56" h="56">
                  <a:moveTo>
                    <a:pt x="48" y="56"/>
                  </a:moveTo>
                  <a:cubicBezTo>
                    <a:pt x="52" y="36"/>
                    <a:pt x="56" y="16"/>
                    <a:pt x="48" y="8"/>
                  </a:cubicBezTo>
                  <a:cubicBezTo>
                    <a:pt x="40" y="0"/>
                    <a:pt x="20" y="4"/>
                    <a:pt x="0" y="8"/>
                  </a:cubicBezTo>
                </a:path>
              </a:pathLst>
            </a:custGeom>
            <a:noFill/>
            <a:ln w="12700" cap="sq" cmpd="sng">
              <a:solidFill>
                <a:schemeClr val="tx1"/>
              </a:solidFill>
              <a:prstDash val="solid"/>
              <a:miter/>
              <a:headEnd type="none" w="sm" len="sm"/>
              <a:tailEnd type="none" w="sm" len="sm"/>
            </a:ln>
          </p:spPr>
          <p:txBody>
            <a:bodyPr/>
            <a:p>
              <a:endParaRPr lang="zh-CN" altLang="en-US"/>
            </a:p>
          </p:txBody>
        </p:sp>
        <p:sp>
          <p:nvSpPr>
            <p:cNvPr id="67607" name="任意多边形 86046"/>
            <p:cNvSpPr/>
            <p:nvPr/>
          </p:nvSpPr>
          <p:spPr>
            <a:xfrm>
              <a:off x="4067" y="3264"/>
              <a:ext cx="17" cy="26"/>
            </a:xfrm>
            <a:custGeom>
              <a:avLst/>
              <a:gdLst/>
              <a:ahLst/>
              <a:cxnLst/>
              <a:pathLst>
                <a:path w="17" h="26">
                  <a:moveTo>
                    <a:pt x="17" y="26"/>
                  </a:moveTo>
                  <a:cubicBezTo>
                    <a:pt x="11" y="17"/>
                    <a:pt x="0" y="0"/>
                    <a:pt x="0" y="0"/>
                  </a:cubicBezTo>
                  <a:cubicBezTo>
                    <a:pt x="0" y="0"/>
                    <a:pt x="11" y="17"/>
                    <a:pt x="17" y="26"/>
                  </a:cubicBezTo>
                  <a:close/>
                </a:path>
              </a:pathLst>
            </a:custGeom>
            <a:solidFill>
              <a:schemeClr val="accent1"/>
            </a:solidFill>
            <a:ln w="12700" cap="sq" cmpd="sng">
              <a:solidFill>
                <a:schemeClr val="tx1"/>
              </a:solidFill>
              <a:prstDash val="solid"/>
              <a:miter/>
              <a:headEnd type="none" w="sm" len="sm"/>
              <a:tailEnd type="none" w="sm" len="sm"/>
            </a:ln>
          </p:spPr>
          <p:txBody>
            <a:bodyPr/>
            <a:p>
              <a:endParaRPr lang="zh-CN" altLang="en-US"/>
            </a:p>
          </p:txBody>
        </p:sp>
        <p:sp>
          <p:nvSpPr>
            <p:cNvPr id="67608" name="任意多边形 86047"/>
            <p:cNvSpPr/>
            <p:nvPr/>
          </p:nvSpPr>
          <p:spPr>
            <a:xfrm>
              <a:off x="4024" y="3290"/>
              <a:ext cx="25" cy="17"/>
            </a:xfrm>
            <a:custGeom>
              <a:avLst/>
              <a:gdLst/>
              <a:ahLst/>
              <a:cxnLst/>
              <a:pathLst>
                <a:path w="25" h="17">
                  <a:moveTo>
                    <a:pt x="0" y="0"/>
                  </a:moveTo>
                  <a:cubicBezTo>
                    <a:pt x="8" y="6"/>
                    <a:pt x="25" y="17"/>
                    <a:pt x="25" y="17"/>
                  </a:cubicBezTo>
                  <a:cubicBezTo>
                    <a:pt x="25" y="17"/>
                    <a:pt x="8" y="6"/>
                    <a:pt x="0" y="0"/>
                  </a:cubicBezTo>
                  <a:close/>
                </a:path>
              </a:pathLst>
            </a:custGeom>
            <a:solidFill>
              <a:schemeClr val="accent1"/>
            </a:solidFill>
            <a:ln w="12700" cap="sq" cmpd="sng">
              <a:solidFill>
                <a:schemeClr val="tx1"/>
              </a:solidFill>
              <a:prstDash val="solid"/>
              <a:miter/>
              <a:headEnd type="none" w="sm" len="sm"/>
              <a:tailEnd type="none" w="sm" len="sm"/>
            </a:ln>
          </p:spPr>
          <p:txBody>
            <a:bodyPr/>
            <a:p>
              <a:endParaRPr lang="zh-CN" altLang="en-US"/>
            </a:p>
          </p:txBody>
        </p:sp>
        <p:sp>
          <p:nvSpPr>
            <p:cNvPr id="67609" name="任意多边形 86048"/>
            <p:cNvSpPr/>
            <p:nvPr/>
          </p:nvSpPr>
          <p:spPr>
            <a:xfrm>
              <a:off x="4196" y="3195"/>
              <a:ext cx="11" cy="52"/>
            </a:xfrm>
            <a:custGeom>
              <a:avLst/>
              <a:gdLst/>
              <a:ahLst/>
              <a:cxnLst/>
              <a:pathLst>
                <a:path w="11" h="52">
                  <a:moveTo>
                    <a:pt x="0" y="52"/>
                  </a:moveTo>
                  <a:cubicBezTo>
                    <a:pt x="11" y="18"/>
                    <a:pt x="8" y="35"/>
                    <a:pt x="8" y="0"/>
                  </a:cubicBezTo>
                </a:path>
              </a:pathLst>
            </a:custGeom>
            <a:noFill/>
            <a:ln w="12700" cap="sq" cmpd="sng">
              <a:solidFill>
                <a:schemeClr val="tx1"/>
              </a:solidFill>
              <a:prstDash val="solid"/>
              <a:miter/>
              <a:headEnd type="none" w="sm" len="sm"/>
              <a:tailEnd type="none" w="sm" len="sm"/>
            </a:ln>
          </p:spPr>
          <p:txBody>
            <a:bodyPr/>
            <a:p>
              <a:endParaRPr lang="zh-CN" altLang="en-US"/>
            </a:p>
          </p:txBody>
        </p:sp>
        <p:sp>
          <p:nvSpPr>
            <p:cNvPr id="67610" name="任意多边形 86049"/>
            <p:cNvSpPr/>
            <p:nvPr/>
          </p:nvSpPr>
          <p:spPr>
            <a:xfrm>
              <a:off x="4256" y="3187"/>
              <a:ext cx="10" cy="51"/>
            </a:xfrm>
            <a:custGeom>
              <a:avLst/>
              <a:gdLst/>
              <a:ahLst/>
              <a:cxnLst/>
              <a:pathLst>
                <a:path w="10" h="51">
                  <a:moveTo>
                    <a:pt x="0" y="0"/>
                  </a:moveTo>
                  <a:cubicBezTo>
                    <a:pt x="10" y="34"/>
                    <a:pt x="8" y="17"/>
                    <a:pt x="8" y="51"/>
                  </a:cubicBezTo>
                </a:path>
              </a:pathLst>
            </a:custGeom>
            <a:noFill/>
            <a:ln w="12700" cap="sq" cmpd="sng">
              <a:solidFill>
                <a:schemeClr val="tx1"/>
              </a:solidFill>
              <a:prstDash val="solid"/>
              <a:miter/>
              <a:headEnd type="none" w="sm" len="sm"/>
              <a:tailEnd type="none" w="sm" len="sm"/>
            </a:ln>
          </p:spPr>
          <p:txBody>
            <a:bodyPr/>
            <a:p>
              <a:endParaRPr lang="zh-CN" altLang="en-US"/>
            </a:p>
          </p:txBody>
        </p:sp>
        <p:sp>
          <p:nvSpPr>
            <p:cNvPr id="67611" name="任意多边形 86050"/>
            <p:cNvSpPr/>
            <p:nvPr/>
          </p:nvSpPr>
          <p:spPr>
            <a:xfrm>
              <a:off x="4385" y="3256"/>
              <a:ext cx="26" cy="17"/>
            </a:xfrm>
            <a:custGeom>
              <a:avLst/>
              <a:gdLst/>
              <a:ahLst/>
              <a:cxnLst/>
              <a:pathLst>
                <a:path w="26" h="17">
                  <a:moveTo>
                    <a:pt x="0" y="17"/>
                  </a:moveTo>
                  <a:cubicBezTo>
                    <a:pt x="9" y="11"/>
                    <a:pt x="26" y="0"/>
                    <a:pt x="26" y="0"/>
                  </a:cubicBezTo>
                  <a:cubicBezTo>
                    <a:pt x="26" y="0"/>
                    <a:pt x="9" y="11"/>
                    <a:pt x="0" y="17"/>
                  </a:cubicBezTo>
                  <a:close/>
                </a:path>
              </a:pathLst>
            </a:custGeom>
            <a:solidFill>
              <a:schemeClr val="accent1"/>
            </a:solidFill>
            <a:ln w="12700" cap="sq" cmpd="sng">
              <a:solidFill>
                <a:schemeClr val="tx1"/>
              </a:solidFill>
              <a:prstDash val="solid"/>
              <a:miter/>
              <a:headEnd type="none" w="sm" len="sm"/>
              <a:tailEnd type="none" w="sm" len="sm"/>
            </a:ln>
          </p:spPr>
          <p:txBody>
            <a:bodyPr/>
            <a:p>
              <a:endParaRPr lang="zh-CN" altLang="en-US"/>
            </a:p>
          </p:txBody>
        </p:sp>
        <p:sp>
          <p:nvSpPr>
            <p:cNvPr id="67612" name="任意多边形 86051"/>
            <p:cNvSpPr/>
            <p:nvPr/>
          </p:nvSpPr>
          <p:spPr>
            <a:xfrm>
              <a:off x="4419" y="3281"/>
              <a:ext cx="17" cy="26"/>
            </a:xfrm>
            <a:custGeom>
              <a:avLst/>
              <a:gdLst/>
              <a:ahLst/>
              <a:cxnLst/>
              <a:pathLst>
                <a:path w="17" h="26">
                  <a:moveTo>
                    <a:pt x="0" y="26"/>
                  </a:moveTo>
                  <a:cubicBezTo>
                    <a:pt x="6" y="17"/>
                    <a:pt x="17" y="0"/>
                    <a:pt x="17" y="0"/>
                  </a:cubicBezTo>
                  <a:cubicBezTo>
                    <a:pt x="17" y="0"/>
                    <a:pt x="6" y="17"/>
                    <a:pt x="0" y="26"/>
                  </a:cubicBezTo>
                  <a:close/>
                </a:path>
              </a:pathLst>
            </a:custGeom>
            <a:solidFill>
              <a:schemeClr val="accent1"/>
            </a:solidFill>
            <a:ln w="12700" cap="sq" cmpd="sng">
              <a:solidFill>
                <a:schemeClr val="tx1"/>
              </a:solidFill>
              <a:prstDash val="solid"/>
              <a:miter/>
              <a:headEnd type="none" w="sm" len="sm"/>
              <a:tailEnd type="none" w="sm" len="sm"/>
            </a:ln>
          </p:spPr>
          <p:txBody>
            <a:bodyPr/>
            <a:p>
              <a:endParaRPr lang="zh-CN" altLang="en-US"/>
            </a:p>
          </p:txBody>
        </p:sp>
        <p:sp>
          <p:nvSpPr>
            <p:cNvPr id="67613" name="直接连接符 86052"/>
            <p:cNvSpPr/>
            <p:nvPr/>
          </p:nvSpPr>
          <p:spPr>
            <a:xfrm>
              <a:off x="4385" y="2720"/>
              <a:ext cx="144" cy="195"/>
            </a:xfrm>
            <a:prstGeom prst="line">
              <a:avLst/>
            </a:prstGeom>
            <a:ln w="19050" cap="sq" cmpd="sng">
              <a:solidFill>
                <a:srgbClr val="FF6600"/>
              </a:solidFill>
              <a:prstDash val="solid"/>
              <a:miter/>
              <a:headEnd type="none" w="sm" len="sm"/>
              <a:tailEnd type="triangle" w="sm" len="sm"/>
            </a:ln>
          </p:spPr>
        </p:sp>
        <p:sp>
          <p:nvSpPr>
            <p:cNvPr id="67614" name="文本框 86053"/>
            <p:cNvSpPr txBox="1"/>
            <p:nvPr/>
          </p:nvSpPr>
          <p:spPr>
            <a:xfrm>
              <a:off x="4026" y="2526"/>
              <a:ext cx="370" cy="240"/>
            </a:xfrm>
            <a:prstGeom prst="rect">
              <a:avLst/>
            </a:prstGeom>
            <a:noFill/>
            <a:ln w="12700">
              <a:noFill/>
            </a:ln>
          </p:spPr>
          <p:txBody>
            <a:bodyPr wrap="none" anchor="t" anchorCtr="0">
              <a:spAutoFit/>
            </a:bodyPr>
            <a:p>
              <a:r>
                <a:rPr lang="zh-CN" altLang="en-US" sz="2000" dirty="0">
                  <a:latin typeface="Tahoma" panose="020B0604030504040204" pitchFamily="34" charset="0"/>
                  <a:ea typeface="楷体_GB2312" pitchFamily="49" charset="-122"/>
                </a:rPr>
                <a:t>焊条</a:t>
              </a:r>
              <a:endParaRPr lang="zh-CN" altLang="en-US" sz="2000">
                <a:latin typeface="Tahoma" panose="020B0604030504040204" pitchFamily="34" charset="0"/>
                <a:ea typeface="楷体_GB2312" pitchFamily="49" charset="-122"/>
              </a:endParaRPr>
            </a:p>
          </p:txBody>
        </p:sp>
        <p:sp>
          <p:nvSpPr>
            <p:cNvPr id="67615" name="文本框 86054"/>
            <p:cNvSpPr txBox="1"/>
            <p:nvPr/>
          </p:nvSpPr>
          <p:spPr>
            <a:xfrm>
              <a:off x="4920" y="2382"/>
              <a:ext cx="370" cy="240"/>
            </a:xfrm>
            <a:prstGeom prst="rect">
              <a:avLst/>
            </a:prstGeom>
            <a:noFill/>
            <a:ln w="12700">
              <a:noFill/>
            </a:ln>
          </p:spPr>
          <p:txBody>
            <a:bodyPr wrap="none" anchor="t" anchorCtr="0">
              <a:spAutoFit/>
            </a:bodyPr>
            <a:p>
              <a:r>
                <a:rPr lang="zh-CN" altLang="en-US" sz="2000" dirty="0">
                  <a:latin typeface="Tahoma" panose="020B0604030504040204" pitchFamily="34" charset="0"/>
                  <a:ea typeface="楷体_GB2312" pitchFamily="49" charset="-122"/>
                </a:rPr>
                <a:t>焊钳</a:t>
              </a:r>
              <a:endParaRPr lang="zh-CN" altLang="en-US" sz="2000">
                <a:latin typeface="Tahoma" panose="020B0604030504040204" pitchFamily="34" charset="0"/>
                <a:ea typeface="楷体_GB2312" pitchFamily="49" charset="-122"/>
              </a:endParaRPr>
            </a:p>
          </p:txBody>
        </p:sp>
        <p:sp>
          <p:nvSpPr>
            <p:cNvPr id="67616" name="直接连接符 86055"/>
            <p:cNvSpPr/>
            <p:nvPr/>
          </p:nvSpPr>
          <p:spPr>
            <a:xfrm flipH="1">
              <a:off x="4978" y="2577"/>
              <a:ext cx="138" cy="228"/>
            </a:xfrm>
            <a:prstGeom prst="line">
              <a:avLst/>
            </a:prstGeom>
            <a:ln w="19050" cap="sq" cmpd="sng">
              <a:solidFill>
                <a:srgbClr val="FF6600"/>
              </a:solidFill>
              <a:prstDash val="solid"/>
              <a:miter/>
              <a:headEnd type="none" w="sm" len="sm"/>
              <a:tailEnd type="triangle" w="sm" len="sm"/>
            </a:ln>
          </p:spPr>
        </p:sp>
        <p:sp>
          <p:nvSpPr>
            <p:cNvPr id="67617" name="直接连接符 86056"/>
            <p:cNvSpPr/>
            <p:nvPr/>
          </p:nvSpPr>
          <p:spPr>
            <a:xfrm>
              <a:off x="4024" y="3118"/>
              <a:ext cx="172" cy="88"/>
            </a:xfrm>
            <a:prstGeom prst="line">
              <a:avLst/>
            </a:prstGeom>
            <a:ln w="19050" cap="sq" cmpd="sng">
              <a:solidFill>
                <a:srgbClr val="FF6600"/>
              </a:solidFill>
              <a:prstDash val="solid"/>
              <a:miter/>
              <a:headEnd type="none" w="sm" len="sm"/>
              <a:tailEnd type="triangle" w="sm" len="sm"/>
            </a:ln>
          </p:spPr>
        </p:sp>
        <p:sp>
          <p:nvSpPr>
            <p:cNvPr id="67618" name="文本框 86057"/>
            <p:cNvSpPr txBox="1"/>
            <p:nvPr/>
          </p:nvSpPr>
          <p:spPr>
            <a:xfrm>
              <a:off x="3548" y="2932"/>
              <a:ext cx="641" cy="240"/>
            </a:xfrm>
            <a:prstGeom prst="rect">
              <a:avLst/>
            </a:prstGeom>
            <a:noFill/>
            <a:ln w="12700">
              <a:noFill/>
            </a:ln>
          </p:spPr>
          <p:txBody>
            <a:bodyPr wrap="none" anchor="t" anchorCtr="0">
              <a:spAutoFit/>
            </a:bodyPr>
            <a:p>
              <a:r>
                <a:rPr lang="zh-CN" altLang="en-US" sz="2000" dirty="0">
                  <a:latin typeface="Tahoma" panose="020B0604030504040204" pitchFamily="34" charset="0"/>
                  <a:ea typeface="楷体_GB2312" pitchFamily="49" charset="-122"/>
                </a:rPr>
                <a:t>保护气体</a:t>
              </a:r>
              <a:endParaRPr lang="zh-CN" altLang="en-US" sz="2000">
                <a:latin typeface="Tahoma" panose="020B0604030504040204" pitchFamily="34" charset="0"/>
                <a:ea typeface="楷体_GB2312" pitchFamily="49" charset="-122"/>
              </a:endParaRPr>
            </a:p>
          </p:txBody>
        </p:sp>
        <p:sp>
          <p:nvSpPr>
            <p:cNvPr id="67619" name="直接连接符 86058"/>
            <p:cNvSpPr/>
            <p:nvPr/>
          </p:nvSpPr>
          <p:spPr>
            <a:xfrm flipV="1">
              <a:off x="3255" y="3608"/>
              <a:ext cx="293" cy="182"/>
            </a:xfrm>
            <a:prstGeom prst="line">
              <a:avLst/>
            </a:prstGeom>
            <a:ln w="19050" cap="sq" cmpd="sng">
              <a:solidFill>
                <a:srgbClr val="FF6600"/>
              </a:solidFill>
              <a:prstDash val="solid"/>
              <a:miter/>
              <a:headEnd type="none" w="sm" len="sm"/>
              <a:tailEnd type="triangle" w="sm" len="sm"/>
            </a:ln>
          </p:spPr>
        </p:sp>
        <p:sp>
          <p:nvSpPr>
            <p:cNvPr id="67620" name="文本框 86059"/>
            <p:cNvSpPr txBox="1"/>
            <p:nvPr/>
          </p:nvSpPr>
          <p:spPr>
            <a:xfrm>
              <a:off x="2966" y="3740"/>
              <a:ext cx="370" cy="240"/>
            </a:xfrm>
            <a:prstGeom prst="rect">
              <a:avLst/>
            </a:prstGeom>
            <a:noFill/>
            <a:ln w="12700">
              <a:noFill/>
            </a:ln>
          </p:spPr>
          <p:txBody>
            <a:bodyPr wrap="none" anchor="t" anchorCtr="0">
              <a:spAutoFit/>
            </a:bodyPr>
            <a:p>
              <a:r>
                <a:rPr lang="zh-CN" altLang="en-US" sz="2000" dirty="0">
                  <a:latin typeface="Tahoma" panose="020B0604030504040204" pitchFamily="34" charset="0"/>
                  <a:ea typeface="楷体_GB2312" pitchFamily="49" charset="-122"/>
                </a:rPr>
                <a:t>焊件</a:t>
              </a:r>
              <a:endParaRPr lang="zh-CN" altLang="en-US" sz="2000">
                <a:latin typeface="Tahoma" panose="020B0604030504040204" pitchFamily="34" charset="0"/>
                <a:ea typeface="楷体_GB2312" pitchFamily="49" charset="-122"/>
              </a:endParaRPr>
            </a:p>
          </p:txBody>
        </p:sp>
        <p:sp>
          <p:nvSpPr>
            <p:cNvPr id="67621" name="直接连接符 86060"/>
            <p:cNvSpPr/>
            <p:nvPr/>
          </p:nvSpPr>
          <p:spPr>
            <a:xfrm>
              <a:off x="4196" y="3342"/>
              <a:ext cx="0" cy="0"/>
            </a:xfrm>
            <a:prstGeom prst="line">
              <a:avLst/>
            </a:prstGeom>
            <a:ln w="12700" cap="sq" cmpd="sng">
              <a:solidFill>
                <a:schemeClr val="tx1"/>
              </a:solidFill>
              <a:prstDash val="solid"/>
              <a:miter/>
              <a:headEnd type="none" w="sm" len="sm"/>
              <a:tailEnd type="none" w="sm" len="sm"/>
            </a:ln>
          </p:spPr>
        </p:sp>
        <p:sp>
          <p:nvSpPr>
            <p:cNvPr id="67622" name="直接连接符 86061"/>
            <p:cNvSpPr/>
            <p:nvPr/>
          </p:nvSpPr>
          <p:spPr>
            <a:xfrm>
              <a:off x="4196" y="3342"/>
              <a:ext cx="11" cy="0"/>
            </a:xfrm>
            <a:prstGeom prst="line">
              <a:avLst/>
            </a:prstGeom>
            <a:ln w="12700" cap="sq" cmpd="sng">
              <a:solidFill>
                <a:schemeClr val="tx1"/>
              </a:solidFill>
              <a:prstDash val="solid"/>
              <a:miter/>
              <a:headEnd type="none" w="sm" len="sm"/>
              <a:tailEnd type="none" w="sm" len="sm"/>
            </a:ln>
          </p:spPr>
        </p:sp>
        <p:sp>
          <p:nvSpPr>
            <p:cNvPr id="67623" name="直接连接符 86062"/>
            <p:cNvSpPr/>
            <p:nvPr/>
          </p:nvSpPr>
          <p:spPr>
            <a:xfrm>
              <a:off x="4207" y="3436"/>
              <a:ext cx="0" cy="0"/>
            </a:xfrm>
            <a:prstGeom prst="line">
              <a:avLst/>
            </a:prstGeom>
            <a:ln w="12700" cap="sq" cmpd="sng">
              <a:solidFill>
                <a:schemeClr val="tx1"/>
              </a:solidFill>
              <a:prstDash val="solid"/>
              <a:miter/>
              <a:headEnd type="none" w="sm" len="sm"/>
              <a:tailEnd type="none" w="sm" len="sm"/>
            </a:ln>
          </p:spPr>
        </p:sp>
        <p:sp>
          <p:nvSpPr>
            <p:cNvPr id="67624" name="直接连接符 86063"/>
            <p:cNvSpPr/>
            <p:nvPr/>
          </p:nvSpPr>
          <p:spPr>
            <a:xfrm>
              <a:off x="4283" y="3436"/>
              <a:ext cx="0" cy="0"/>
            </a:xfrm>
            <a:prstGeom prst="line">
              <a:avLst/>
            </a:prstGeom>
            <a:ln w="12700" cap="sq" cmpd="sng">
              <a:solidFill>
                <a:schemeClr val="tx1"/>
              </a:solidFill>
              <a:prstDash val="solid"/>
              <a:miter/>
              <a:headEnd type="none" w="sm" len="sm"/>
              <a:tailEnd type="none" w="sm" len="sm"/>
            </a:ln>
          </p:spPr>
        </p:sp>
        <p:sp>
          <p:nvSpPr>
            <p:cNvPr id="67625" name="直接连接符 86064"/>
            <p:cNvSpPr/>
            <p:nvPr/>
          </p:nvSpPr>
          <p:spPr>
            <a:xfrm>
              <a:off x="4266" y="3436"/>
              <a:ext cx="0" cy="0"/>
            </a:xfrm>
            <a:prstGeom prst="line">
              <a:avLst/>
            </a:prstGeom>
            <a:ln w="12700" cap="sq" cmpd="sng">
              <a:solidFill>
                <a:schemeClr val="tx1"/>
              </a:solidFill>
              <a:prstDash val="solid"/>
              <a:miter/>
              <a:headEnd type="none" w="sm" len="sm"/>
              <a:tailEnd type="none" w="sm" len="sm"/>
            </a:ln>
          </p:spPr>
        </p:sp>
        <p:sp>
          <p:nvSpPr>
            <p:cNvPr id="67626" name="直接连接符 86065"/>
            <p:cNvSpPr/>
            <p:nvPr/>
          </p:nvSpPr>
          <p:spPr>
            <a:xfrm>
              <a:off x="4207" y="3436"/>
              <a:ext cx="0" cy="0"/>
            </a:xfrm>
            <a:prstGeom prst="line">
              <a:avLst/>
            </a:prstGeom>
            <a:ln w="12700" cap="sq" cmpd="sng">
              <a:solidFill>
                <a:schemeClr val="tx1"/>
              </a:solidFill>
              <a:prstDash val="solid"/>
              <a:miter/>
              <a:headEnd type="none" w="sm" len="sm"/>
              <a:tailEnd type="none" w="sm" len="sm"/>
            </a:ln>
          </p:spPr>
        </p:sp>
        <p:sp>
          <p:nvSpPr>
            <p:cNvPr id="67627" name="直接连接符 86066"/>
            <p:cNvSpPr/>
            <p:nvPr/>
          </p:nvSpPr>
          <p:spPr>
            <a:xfrm>
              <a:off x="4207" y="3411"/>
              <a:ext cx="11" cy="0"/>
            </a:xfrm>
            <a:prstGeom prst="line">
              <a:avLst/>
            </a:prstGeom>
            <a:ln w="12700" cap="sq" cmpd="sng">
              <a:solidFill>
                <a:schemeClr val="tx1"/>
              </a:solidFill>
              <a:prstDash val="solid"/>
              <a:miter/>
              <a:headEnd type="none" w="sm" len="sm"/>
              <a:tailEnd type="none" w="sm" len="sm"/>
            </a:ln>
          </p:spPr>
        </p:sp>
        <p:sp>
          <p:nvSpPr>
            <p:cNvPr id="67628" name="直接连接符 86067"/>
            <p:cNvSpPr/>
            <p:nvPr/>
          </p:nvSpPr>
          <p:spPr>
            <a:xfrm>
              <a:off x="4266" y="3436"/>
              <a:ext cx="0" cy="0"/>
            </a:xfrm>
            <a:prstGeom prst="line">
              <a:avLst/>
            </a:prstGeom>
            <a:ln w="12700" cap="sq" cmpd="sng">
              <a:solidFill>
                <a:schemeClr val="tx1"/>
              </a:solidFill>
              <a:prstDash val="solid"/>
              <a:miter/>
              <a:headEnd type="none" w="sm" len="sm"/>
              <a:tailEnd type="none" w="sm" len="sm"/>
            </a:ln>
          </p:spPr>
        </p:sp>
        <p:sp>
          <p:nvSpPr>
            <p:cNvPr id="67629" name="直接连接符 86068"/>
            <p:cNvSpPr/>
            <p:nvPr/>
          </p:nvSpPr>
          <p:spPr>
            <a:xfrm flipH="1" flipV="1">
              <a:off x="4266" y="3419"/>
              <a:ext cx="17" cy="17"/>
            </a:xfrm>
            <a:prstGeom prst="line">
              <a:avLst/>
            </a:prstGeom>
            <a:ln w="12700" cap="sq" cmpd="sng">
              <a:solidFill>
                <a:schemeClr val="tx1"/>
              </a:solidFill>
              <a:prstDash val="solid"/>
              <a:miter/>
              <a:headEnd type="none" w="sm" len="sm"/>
              <a:tailEnd type="none" w="sm" len="sm"/>
            </a:ln>
          </p:spPr>
        </p:sp>
        <p:sp>
          <p:nvSpPr>
            <p:cNvPr id="67630" name="直接连接符 86069"/>
            <p:cNvSpPr/>
            <p:nvPr/>
          </p:nvSpPr>
          <p:spPr>
            <a:xfrm>
              <a:off x="4283" y="3419"/>
              <a:ext cx="0" cy="0"/>
            </a:xfrm>
            <a:prstGeom prst="line">
              <a:avLst/>
            </a:prstGeom>
            <a:ln w="12700" cap="sq" cmpd="sng">
              <a:solidFill>
                <a:schemeClr val="tx1"/>
              </a:solidFill>
              <a:prstDash val="solid"/>
              <a:miter/>
              <a:headEnd type="none" w="sm" len="sm"/>
              <a:tailEnd type="none" w="sm" len="sm"/>
            </a:ln>
          </p:spPr>
        </p:sp>
        <p:sp>
          <p:nvSpPr>
            <p:cNvPr id="67631" name="直接连接符 86070"/>
            <p:cNvSpPr/>
            <p:nvPr/>
          </p:nvSpPr>
          <p:spPr>
            <a:xfrm flipV="1">
              <a:off x="4005" y="3411"/>
              <a:ext cx="251" cy="336"/>
            </a:xfrm>
            <a:prstGeom prst="line">
              <a:avLst/>
            </a:prstGeom>
            <a:ln w="19050" cap="sq" cmpd="sng">
              <a:solidFill>
                <a:srgbClr val="FF6600"/>
              </a:solidFill>
              <a:prstDash val="solid"/>
              <a:miter/>
              <a:headEnd type="none" w="sm" len="sm"/>
              <a:tailEnd type="triangle" w="sm" len="sm"/>
            </a:ln>
          </p:spPr>
        </p:sp>
        <p:sp>
          <p:nvSpPr>
            <p:cNvPr id="67632" name="矩形 86071"/>
            <p:cNvSpPr/>
            <p:nvPr/>
          </p:nvSpPr>
          <p:spPr>
            <a:xfrm>
              <a:off x="3738" y="3711"/>
              <a:ext cx="370" cy="240"/>
            </a:xfrm>
            <a:prstGeom prst="rect">
              <a:avLst/>
            </a:prstGeom>
            <a:noFill/>
            <a:ln w="9525">
              <a:noFill/>
            </a:ln>
          </p:spPr>
          <p:txBody>
            <a:bodyPr wrap="none" anchor="t" anchorCtr="0">
              <a:spAutoFit/>
            </a:bodyPr>
            <a:p>
              <a:r>
                <a:rPr lang="zh-CN" altLang="en-US" sz="2000" dirty="0">
                  <a:latin typeface="Tahoma" panose="020B0604030504040204" pitchFamily="34" charset="0"/>
                  <a:ea typeface="楷体_GB2312" pitchFamily="49" charset="-122"/>
                </a:rPr>
                <a:t>电弧</a:t>
              </a:r>
              <a:endParaRPr lang="zh-CN" altLang="en-US" sz="2000" dirty="0">
                <a:latin typeface="Tahoma" panose="020B0604030504040204" pitchFamily="34" charset="0"/>
                <a:ea typeface="楷体_GB2312" pitchFamily="49" charset="-122"/>
              </a:endParaRPr>
            </a:p>
          </p:txBody>
        </p:sp>
      </p:grpSp>
      <p:pic>
        <p:nvPicPr>
          <p:cNvPr id="86025" name="图片 86024"/>
          <p:cNvPicPr>
            <a:picLocks noChangeAspect="1"/>
          </p:cNvPicPr>
          <p:nvPr/>
        </p:nvPicPr>
        <p:blipFill>
          <a:blip r:embed="rId1"/>
          <a:srcRect l="74510" t="57951" r="3922" b="13255"/>
          <a:stretch>
            <a:fillRect/>
          </a:stretch>
        </p:blipFill>
        <p:spPr>
          <a:xfrm>
            <a:off x="6899275" y="3618865"/>
            <a:ext cx="1981200" cy="1890713"/>
          </a:xfrm>
          <a:prstGeom prst="rect">
            <a:avLst/>
          </a:prstGeom>
          <a:noFill/>
          <a:ln w="9525">
            <a:noFill/>
          </a:ln>
        </p:spPr>
      </p:pic>
      <p:pic>
        <p:nvPicPr>
          <p:cNvPr id="86073" name="图片 86072" descr="m"/>
          <p:cNvPicPr>
            <a:picLocks noChangeAspect="1"/>
          </p:cNvPicPr>
          <p:nvPr/>
        </p:nvPicPr>
        <p:blipFill>
          <a:blip r:embed="rId2"/>
          <a:stretch>
            <a:fillRect/>
          </a:stretch>
        </p:blipFill>
        <p:spPr>
          <a:xfrm>
            <a:off x="7020560" y="784225"/>
            <a:ext cx="1738313" cy="2303463"/>
          </a:xfrm>
          <a:prstGeom prst="rect">
            <a:avLst/>
          </a:prstGeom>
          <a:noFill/>
          <a:ln w="9525">
            <a:noFill/>
          </a:ln>
        </p:spPr>
      </p:pic>
      <p:sp>
        <p:nvSpPr>
          <p:cNvPr id="86076" name="矩形 86075"/>
          <p:cNvSpPr/>
          <p:nvPr/>
        </p:nvSpPr>
        <p:spPr>
          <a:xfrm>
            <a:off x="636270" y="5804535"/>
            <a:ext cx="8168005" cy="521970"/>
          </a:xfrm>
          <a:prstGeom prst="rect">
            <a:avLst/>
          </a:prstGeom>
          <a:noFill/>
          <a:ln w="9525">
            <a:noFill/>
          </a:ln>
        </p:spPr>
        <p:txBody>
          <a:bodyPr wrap="square" lIns="92075" tIns="46038" rIns="92075" bIns="46038">
            <a:spAutoFit/>
          </a:bodyPr>
          <a:p>
            <a:pPr marL="342900" indent="-342900" fontAlgn="base">
              <a:buClr>
                <a:schemeClr val="accent2"/>
              </a:buClr>
            </a:pPr>
            <a:r>
              <a:rPr lang="zh-CN" altLang="en-US" sz="2800" strike="noStrike" noProof="1" dirty="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cs typeface="+mn-cs"/>
              </a:rPr>
              <a:t>原理：利用电弧 产生热量熔化焊条和母材形成焊缝。</a:t>
            </a:r>
            <a:r>
              <a:rPr lang="zh-CN" altLang="en-US" strike="noStrike" noProof="1" dirty="0">
                <a:latin typeface="宋体" panose="02010600030101010101" pitchFamily="2" charset="-122"/>
                <a:ea typeface="宋体" panose="02010600030101010101" pitchFamily="2" charset="-122"/>
                <a:cs typeface="+mn-cs"/>
              </a:rPr>
              <a:t> </a:t>
            </a:r>
            <a:endParaRPr lang="zh-CN" altLang="en-US" strike="noStrike" noProof="1" dirty="0">
              <a:latin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6028"/>
                                        </p:tgtEl>
                                        <p:attrNameLst>
                                          <p:attrName>style.visibility</p:attrName>
                                        </p:attrNameLst>
                                      </p:cBhvr>
                                      <p:to>
                                        <p:strVal val="visible"/>
                                      </p:to>
                                    </p:set>
                                    <p:anim calcmode="lin" valueType="num">
                                      <p:cBhvr>
                                        <p:cTn id="7" dur="500" fill="hold"/>
                                        <p:tgtEl>
                                          <p:spTgt spid="86028"/>
                                        </p:tgtEl>
                                        <p:attrNameLst>
                                          <p:attrName>ppt_w</p:attrName>
                                        </p:attrNameLst>
                                      </p:cBhvr>
                                      <p:tavLst>
                                        <p:tav tm="0">
                                          <p:val>
                                            <p:fltVal val="0.000000"/>
                                          </p:val>
                                        </p:tav>
                                        <p:tav tm="100000">
                                          <p:val>
                                            <p:strVal val="#ppt_w"/>
                                          </p:val>
                                        </p:tav>
                                      </p:tavLst>
                                    </p:anim>
                                    <p:anim calcmode="lin" valueType="num">
                                      <p:cBhvr>
                                        <p:cTn id="8" dur="500" fill="hold"/>
                                        <p:tgtEl>
                                          <p:spTgt spid="86028"/>
                                        </p:tgtEl>
                                        <p:attrNameLst>
                                          <p:attrName>ppt_h</p:attrName>
                                        </p:attrNameLst>
                                      </p:cBhvr>
                                      <p:tavLst>
                                        <p:tav tm="0">
                                          <p:val>
                                            <p:fltVal val="0.000000"/>
                                          </p:val>
                                        </p:tav>
                                        <p:tav tm="100000">
                                          <p:val>
                                            <p:strVal val="#ppt_h"/>
                                          </p:val>
                                        </p:tav>
                                      </p:tavLst>
                                    </p:anim>
                                    <p:anim calcmode="lin" valueType="num">
                                      <p:cBhvr>
                                        <p:cTn id="9" dur="500" fill="hold"/>
                                        <p:tgtEl>
                                          <p:spTgt spid="86028"/>
                                        </p:tgtEl>
                                        <p:attrNameLst>
                                          <p:attrName>style.rotation</p:attrName>
                                        </p:attrNameLst>
                                      </p:cBhvr>
                                      <p:tavLst>
                                        <p:tav tm="0">
                                          <p:val>
                                            <p:fltVal val="360.000000"/>
                                          </p:val>
                                        </p:tav>
                                        <p:tav tm="100000">
                                          <p:val>
                                            <p:fltVal val="0.000000"/>
                                          </p:val>
                                        </p:tav>
                                      </p:tavLst>
                                    </p:anim>
                                    <p:animEffect transition="in" filter="fade">
                                      <p:cBhvr>
                                        <p:cTn id="10" dur="500"/>
                                        <p:tgtEl>
                                          <p:spTgt spid="8602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nodeType="clickEffect">
                                  <p:stCondLst>
                                    <p:cond delay="0"/>
                                  </p:stCondLst>
                                  <p:childTnLst>
                                    <p:set>
                                      <p:cBhvr>
                                        <p:cTn id="18" dur="1" fill="hold">
                                          <p:stCondLst>
                                            <p:cond delay="0"/>
                                          </p:stCondLst>
                                        </p:cTn>
                                        <p:tgtEl>
                                          <p:spTgt spid="86073"/>
                                        </p:tgtEl>
                                        <p:attrNameLst>
                                          <p:attrName>style.visibility</p:attrName>
                                        </p:attrNameLst>
                                      </p:cBhvr>
                                      <p:to>
                                        <p:strVal val="visible"/>
                                      </p:to>
                                    </p:set>
                                    <p:anim calcmode="lin" valueType="num">
                                      <p:cBhvr>
                                        <p:cTn id="19" dur="5000" fill="hold"/>
                                        <p:tgtEl>
                                          <p:spTgt spid="86073"/>
                                        </p:tgtEl>
                                        <p:attrNameLst>
                                          <p:attrName>ppt_w</p:attrName>
                                        </p:attrNameLst>
                                      </p:cBhvr>
                                      <p:tavLst>
                                        <p:tav tm="0" fmla="#ppt_w*sin(2.5*pi*$)">
                                          <p:val>
                                            <p:fltVal val="0.000000"/>
                                          </p:val>
                                        </p:tav>
                                        <p:tav tm="100000">
                                          <p:val>
                                            <p:fltVal val="1.000000"/>
                                          </p:val>
                                        </p:tav>
                                      </p:tavLst>
                                    </p:anim>
                                    <p:anim calcmode="lin" valueType="num">
                                      <p:cBhvr>
                                        <p:cTn id="20" dur="5000" fill="hold"/>
                                        <p:tgtEl>
                                          <p:spTgt spid="86073"/>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6076"/>
                                        </p:tgtEl>
                                        <p:attrNameLst>
                                          <p:attrName>style.visibility</p:attrName>
                                        </p:attrNameLst>
                                      </p:cBhvr>
                                      <p:to>
                                        <p:strVal val="visible"/>
                                      </p:to>
                                    </p:set>
                                    <p:animEffect transition="in" filter="slide(fromBottom)">
                                      <p:cBhvr>
                                        <p:cTn id="25" dur="500"/>
                                        <p:tgtEl>
                                          <p:spTgt spid="86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7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a:t>
            </a: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719455" y="1114425"/>
            <a:ext cx="3863340" cy="8521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endParaRPr lang="en-US" altLang="zh-CN" sz="2400" strike="noStrike" noProof="0" dirty="0" smtClean="0">
              <a:ln>
                <a:noFill/>
              </a:ln>
              <a:solidFill>
                <a:schemeClr val="tx2"/>
              </a:solidFill>
              <a:effectLst/>
              <a:uLnTx/>
              <a:uFillTx/>
              <a:latin typeface="+mn-lt"/>
              <a:ea typeface="+mn-ea"/>
              <a:cs typeface="+mn-cs"/>
              <a:sym typeface="+mn-ea"/>
            </a:endParaRPr>
          </a:p>
          <a:p>
            <a:pPr marL="0" marR="0" lvl="1"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endParaRPr lang="en-US" altLang="zh-CN" sz="2400" strike="noStrike" noProof="0" dirty="0" smtClean="0">
              <a:ln>
                <a:noFill/>
              </a:ln>
              <a:solidFill>
                <a:schemeClr val="tx2"/>
              </a:solidFill>
              <a:effectLst/>
              <a:uLnTx/>
              <a:uFillTx/>
              <a:latin typeface="+mn-lt"/>
              <a:ea typeface="+mn-ea"/>
              <a:cs typeface="+mn-cs"/>
              <a:sym typeface="+mn-ea"/>
            </a:endParaRPr>
          </a:p>
          <a:p>
            <a:pPr marL="0" marR="0" lvl="1"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r>
              <a:rPr lang="en-US" altLang="zh-CN" sz="2400" strike="noStrike" noProof="0" dirty="0" smtClean="0">
                <a:ln>
                  <a:noFill/>
                </a:ln>
                <a:solidFill>
                  <a:schemeClr val="tx2"/>
                </a:solidFill>
                <a:effectLst/>
                <a:uLnTx/>
                <a:uFillTx/>
                <a:latin typeface="+mn-lt"/>
                <a:ea typeface="+mn-ea"/>
                <a:cs typeface="+mn-cs"/>
                <a:sym typeface="+mn-ea"/>
              </a:rPr>
              <a:t>3.1</a:t>
            </a:r>
            <a:r>
              <a:rPr lang="zh-CN" sz="2400" dirty="0" smtClean="0">
                <a:solidFill>
                  <a:srgbClr val="0070C0"/>
                </a:solidFill>
                <a:latin typeface="微软雅黑" panose="020B0503020204020204" pitchFamily="34" charset="-122"/>
                <a:ea typeface="微软雅黑" panose="020B0503020204020204" pitchFamily="34" charset="-122"/>
                <a:sym typeface="+mn-ea"/>
              </a:rPr>
              <a:t>常用手工电弧焊电源</a:t>
            </a:r>
            <a:endParaRPr kumimoji="0" lang="zh-CN" sz="2400" b="0" i="0" u="none" strike="noStrike" kern="1200" cap="none" spc="0" normalizeH="0" baseline="0" noProof="1" dirty="0" smtClean="0">
              <a:solidFill>
                <a:srgbClr val="0070C0"/>
              </a:solidFill>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tx2"/>
              </a:solidFill>
              <a:effectLst/>
              <a:uLnTx/>
              <a:uFillTx/>
              <a:latin typeface="+mn-lt"/>
              <a:ea typeface="+mn-ea"/>
              <a:cs typeface="+mn-cs"/>
            </a:endParaRPr>
          </a:p>
          <a:p>
            <a:pPr marL="0" marR="0" lvl="1" indent="0" algn="just" defTabSz="914400" rtl="0" eaLnBrk="1" fontAlgn="auto" latinLnBrk="0" hangingPunct="1">
              <a:lnSpc>
                <a:spcPct val="150000"/>
              </a:lnSpc>
              <a:spcBef>
                <a:spcPts val="325"/>
              </a:spcBef>
              <a:spcAft>
                <a:spcPct val="0"/>
              </a:spcAft>
              <a:buClr>
                <a:schemeClr val="accent1"/>
              </a:buClr>
              <a:buSzTx/>
              <a:buFont typeface="Wingdings" panose="05000000000000000000" pitchFamily="2" charset="2"/>
              <a:buNone/>
            </a:pPr>
            <a:endParaRPr lang="zh-CN" altLang="en-US" b="1" strike="noStrike" noProof="0" dirty="0" smtClean="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
        <p:nvSpPr>
          <p:cNvPr id="68614" name="文本框 5"/>
          <p:cNvSpPr txBox="1"/>
          <p:nvPr/>
        </p:nvSpPr>
        <p:spPr>
          <a:xfrm>
            <a:off x="1620203" y="2636203"/>
            <a:ext cx="1960562" cy="522287"/>
          </a:xfrm>
          <a:prstGeom prst="rect">
            <a:avLst/>
          </a:prstGeom>
          <a:noFill/>
          <a:ln w="9525">
            <a:noFill/>
          </a:ln>
        </p:spPr>
        <p:txBody>
          <a:bodyPr wrap="none" anchor="t" anchorCtr="0">
            <a:spAutoFit/>
          </a:bodyPr>
          <a:p>
            <a:r>
              <a:rPr lang="zh-CN" altLang="en-US" sz="2800">
                <a:latin typeface="Times New Roman" panose="02020603050405020304" pitchFamily="18" charset="0"/>
                <a:ea typeface="宋体" panose="02010600030101010101" pitchFamily="2" charset="-122"/>
              </a:rPr>
              <a:t>直流弧焊机</a:t>
            </a:r>
            <a:endParaRPr lang="zh-CN" altLang="en-US" sz="2800">
              <a:latin typeface="Times New Roman" panose="02020603050405020304" pitchFamily="18" charset="0"/>
              <a:ea typeface="宋体" panose="02010600030101010101" pitchFamily="2" charset="-122"/>
            </a:endParaRPr>
          </a:p>
        </p:txBody>
      </p:sp>
      <p:sp>
        <p:nvSpPr>
          <p:cNvPr id="68613" name="文本框 4"/>
          <p:cNvSpPr txBox="1"/>
          <p:nvPr/>
        </p:nvSpPr>
        <p:spPr>
          <a:xfrm>
            <a:off x="1547813" y="3932555"/>
            <a:ext cx="1960562" cy="520700"/>
          </a:xfrm>
          <a:prstGeom prst="rect">
            <a:avLst/>
          </a:prstGeom>
          <a:noFill/>
          <a:ln w="9525">
            <a:noFill/>
          </a:ln>
        </p:spPr>
        <p:txBody>
          <a:bodyPr wrap="none" anchor="t" anchorCtr="0">
            <a:spAutoFit/>
          </a:bodyPr>
          <a:p>
            <a:r>
              <a:rPr lang="zh-CN" altLang="en-US" sz="2800">
                <a:latin typeface="Times New Roman" panose="02020603050405020304" pitchFamily="18" charset="0"/>
                <a:ea typeface="宋体" panose="02010600030101010101" pitchFamily="2" charset="-122"/>
              </a:rPr>
              <a:t>交流弧焊机</a:t>
            </a:r>
            <a:endParaRPr lang="zh-CN" altLang="en-US" sz="2800">
              <a:latin typeface="Times New Roman" panose="02020603050405020304" pitchFamily="18" charset="0"/>
              <a:ea typeface="宋体" panose="02010600030101010101" pitchFamily="2" charset="-122"/>
            </a:endParaRPr>
          </a:p>
        </p:txBody>
      </p:sp>
      <p:pic>
        <p:nvPicPr>
          <p:cNvPr id="86025" name="图片 86024"/>
          <p:cNvPicPr>
            <a:picLocks noChangeAspect="1"/>
          </p:cNvPicPr>
          <p:nvPr>
            <p:custDataLst>
              <p:tags r:id="rId1"/>
            </p:custDataLst>
          </p:nvPr>
        </p:nvPicPr>
        <p:blipFill>
          <a:blip r:embed="rId2"/>
          <a:srcRect l="74510" t="57951" r="3922" b="13255"/>
          <a:stretch>
            <a:fillRect/>
          </a:stretch>
        </p:blipFill>
        <p:spPr>
          <a:xfrm>
            <a:off x="4572635" y="2060258"/>
            <a:ext cx="3919538" cy="3382962"/>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a:t>
            </a: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719455" y="1114425"/>
            <a:ext cx="3863340" cy="8521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endParaRPr lang="en-US" altLang="zh-CN" sz="2400" strike="noStrike" noProof="0" dirty="0" smtClean="0">
              <a:ln>
                <a:noFill/>
              </a:ln>
              <a:solidFill>
                <a:schemeClr val="tx2"/>
              </a:solidFill>
              <a:effectLst/>
              <a:uLnTx/>
              <a:uFillTx/>
              <a:latin typeface="+mn-lt"/>
              <a:ea typeface="+mn-ea"/>
              <a:cs typeface="+mn-cs"/>
              <a:sym typeface="+mn-ea"/>
            </a:endParaRPr>
          </a:p>
          <a:p>
            <a:pPr marL="0" marR="0" lvl="1"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endParaRPr lang="en-US" altLang="zh-CN" sz="2400" strike="noStrike" noProof="0" dirty="0" smtClean="0">
              <a:ln>
                <a:noFill/>
              </a:ln>
              <a:solidFill>
                <a:schemeClr val="tx2"/>
              </a:solidFill>
              <a:effectLst/>
              <a:uLnTx/>
              <a:uFillTx/>
              <a:latin typeface="+mn-lt"/>
              <a:ea typeface="+mn-ea"/>
              <a:cs typeface="+mn-cs"/>
              <a:sym typeface="+mn-ea"/>
            </a:endParaRPr>
          </a:p>
          <a:p>
            <a:pPr marL="0" marR="0" lvl="1"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r>
              <a:rPr lang="zh-CN" sz="2400" dirty="0" smtClean="0">
                <a:solidFill>
                  <a:srgbClr val="0070C0"/>
                </a:solidFill>
                <a:latin typeface="微软雅黑" panose="020B0503020204020204" pitchFamily="34" charset="-122"/>
                <a:ea typeface="微软雅黑" panose="020B0503020204020204" pitchFamily="34" charset="-122"/>
                <a:sym typeface="+mn-ea"/>
              </a:rPr>
              <a:t>交流弧焊机常见故障及排除方法</a:t>
            </a:r>
            <a:endParaRPr kumimoji="0" lang="zh-CN" sz="2400" i="0" u="none" strike="noStrike" kern="1200" cap="none" spc="0" normalizeH="0" baseline="0" noProof="1" dirty="0" smtClean="0">
              <a:solidFill>
                <a:srgbClr val="0070C0"/>
              </a:solidFill>
              <a:latin typeface="微软雅黑" panose="020B0503020204020204" pitchFamily="34" charset="-122"/>
              <a:ea typeface="微软雅黑" panose="020B0503020204020204" pitchFamily="34" charset="-122"/>
            </a:endParaRPr>
          </a:p>
          <a:p>
            <a:pPr marL="0" marR="0" lvl="1"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tx2"/>
              </a:solidFill>
              <a:effectLst/>
              <a:uLnTx/>
              <a:uFillTx/>
              <a:latin typeface="+mn-lt"/>
              <a:ea typeface="+mn-ea"/>
              <a:cs typeface="+mn-cs"/>
            </a:endParaRPr>
          </a:p>
          <a:p>
            <a:pPr marL="0" marR="0" lvl="1" indent="0" algn="just" defTabSz="914400" rtl="0" eaLnBrk="1" fontAlgn="auto" latinLnBrk="0" hangingPunct="1">
              <a:lnSpc>
                <a:spcPct val="150000"/>
              </a:lnSpc>
              <a:spcBef>
                <a:spcPts val="325"/>
              </a:spcBef>
              <a:spcAft>
                <a:spcPct val="0"/>
              </a:spcAft>
              <a:buClr>
                <a:schemeClr val="accent1"/>
              </a:buClr>
              <a:buSzTx/>
              <a:buFont typeface="Wingdings" panose="05000000000000000000" pitchFamily="2" charset="2"/>
              <a:buNone/>
            </a:pPr>
            <a:endParaRPr lang="zh-CN" altLang="en-US" b="1" strike="noStrike" noProof="0" dirty="0" smtClean="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pic>
        <p:nvPicPr>
          <p:cNvPr id="69637" name="图片 4"/>
          <p:cNvPicPr>
            <a:picLocks noChangeAspect="1"/>
          </p:cNvPicPr>
          <p:nvPr/>
        </p:nvPicPr>
        <p:blipFill>
          <a:blip r:embed="rId1"/>
          <a:stretch>
            <a:fillRect/>
          </a:stretch>
        </p:blipFill>
        <p:spPr>
          <a:xfrm>
            <a:off x="467995" y="2132965"/>
            <a:ext cx="8518525" cy="4303395"/>
          </a:xfrm>
          <a:prstGeom prst="rect">
            <a:avLst/>
          </a:prstGeom>
          <a:noFill/>
          <a:ln w="9525">
            <a:noFill/>
          </a:ln>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a:t>
            </a: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719455" y="1114425"/>
            <a:ext cx="8054975" cy="518477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indent="0" algn="just" defTabSz="914400" rtl="0" eaLnBrk="1" fontAlgn="auto" latinLnBrk="0" hangingPunct="1">
              <a:lnSpc>
                <a:spcPct val="150000"/>
              </a:lnSpc>
              <a:spcBef>
                <a:spcPts val="325"/>
              </a:spcBef>
              <a:spcAft>
                <a:spcPct val="0"/>
              </a:spcAft>
              <a:buClr>
                <a:schemeClr val="accent1"/>
              </a:buClr>
              <a:buSzTx/>
              <a:buFont typeface="Wingdings" panose="05000000000000000000" pitchFamily="2" charset="2"/>
              <a:buNone/>
            </a:pP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直流弧焊机使用环境</a:t>
            </a:r>
            <a:endParaRPr kumimoji="0" lang="zh-CN" altLang="en-US" sz="24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dirty="0" smtClean="0">
                <a:solidFill>
                  <a:srgbClr val="0070C0"/>
                </a:solidFill>
                <a:latin typeface="微软雅黑" panose="020B0503020204020204" pitchFamily="34" charset="-122"/>
                <a:ea typeface="微软雅黑" panose="020B0503020204020204" pitchFamily="34" charset="-122"/>
                <a:sym typeface="+mn-ea"/>
              </a:rPr>
              <a:t>1 周围介质温度不高于40℃，相对湿度不大于85%，不宜在雨中使用。不得有铁屑、污物等漫人。不宜长时间在含盐的空气中使用。工作场所的风力不大于1.m/5.不宜长时间在阳光下暴晒。</a:t>
            </a:r>
            <a:endParaRPr dirty="0" smtClean="0">
              <a:solidFill>
                <a:srgbClr val="0070C0"/>
              </a:solidFill>
              <a:latin typeface="微软雅黑" panose="020B0503020204020204" pitchFamily="34" charset="-122"/>
              <a:ea typeface="微软雅黑" panose="020B0503020204020204" pitchFamily="34"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dirty="0" smtClean="0">
                <a:solidFill>
                  <a:srgbClr val="0070C0"/>
                </a:solidFill>
                <a:latin typeface="微软雅黑" panose="020B0503020204020204" pitchFamily="34" charset="-122"/>
                <a:ea typeface="微软雅黑" panose="020B0503020204020204" pitchFamily="34" charset="-122"/>
                <a:sym typeface="+mn-ea"/>
              </a:rPr>
              <a:t>2通风良好、无有害工业气体、无腐蚀气体，周围空气中的灰尘、酸、腐蚀性气体或物质等不超过正常含量。</a:t>
            </a:r>
            <a:endParaRPr dirty="0" smtClean="0">
              <a:solidFill>
                <a:srgbClr val="0070C0"/>
              </a:solidFill>
              <a:latin typeface="微软雅黑" panose="020B0503020204020204" pitchFamily="34" charset="-122"/>
              <a:ea typeface="微软雅黑" panose="020B0503020204020204" pitchFamily="34"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dirty="0" smtClean="0">
                <a:solidFill>
                  <a:srgbClr val="0070C0"/>
                </a:solidFill>
                <a:latin typeface="微软雅黑" panose="020B0503020204020204" pitchFamily="34" charset="-122"/>
                <a:ea typeface="微软雅黑" panose="020B0503020204020204" pitchFamily="34" charset="-122"/>
                <a:sym typeface="+mn-ea"/>
              </a:rPr>
              <a:t>3 附近不可放置汽油、柴油或其他易燃易爆物品。</a:t>
            </a:r>
            <a:endParaRPr dirty="0" smtClean="0">
              <a:solidFill>
                <a:srgbClr val="0070C0"/>
              </a:solidFill>
              <a:latin typeface="微软雅黑" panose="020B0503020204020204" pitchFamily="34" charset="-122"/>
              <a:ea typeface="微软雅黑" panose="020B0503020204020204" pitchFamily="34"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dirty="0" smtClean="0">
                <a:solidFill>
                  <a:srgbClr val="0070C0"/>
                </a:solidFill>
                <a:latin typeface="微软雅黑" panose="020B0503020204020204" pitchFamily="34" charset="-122"/>
                <a:ea typeface="微软雅黑" panose="020B0503020204020204" pitchFamily="34" charset="-122"/>
                <a:sym typeface="+mn-ea"/>
              </a:rPr>
              <a:t>4 电源电压的波动量不超过焊机额定输人电压的士10%。</a:t>
            </a:r>
            <a:endParaRPr strike="noStrike" dirty="0" smtClean="0">
              <a:solidFill>
                <a:srgbClr val="0070C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a:t>
            </a: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611505" y="908685"/>
            <a:ext cx="8054975" cy="574484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直流弧焊机安装与使用</a:t>
            </a:r>
            <a:endParaRPr kumimoji="0" lang="zh-CN" altLang="en-US" sz="24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dirty="0" smtClean="0">
                <a:solidFill>
                  <a:srgbClr val="0070C0"/>
                </a:solidFill>
                <a:latin typeface="微软雅黑" panose="020B0503020204020204" pitchFamily="34" charset="-122"/>
                <a:ea typeface="微软雅黑" panose="020B0503020204020204" pitchFamily="34" charset="-122"/>
                <a:sym typeface="+mn-ea"/>
              </a:rPr>
              <a:t>1 直流焊机应安装在通风良好的干燥场所。</a:t>
            </a:r>
            <a:endParaRPr dirty="0" smtClean="0">
              <a:solidFill>
                <a:srgbClr val="0070C0"/>
              </a:solidFill>
              <a:latin typeface="微软雅黑" panose="020B0503020204020204" pitchFamily="34" charset="-122"/>
              <a:ea typeface="微软雅黑" panose="020B0503020204020204" pitchFamily="34" charset="-122"/>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dirty="0" smtClean="0">
                <a:solidFill>
                  <a:srgbClr val="0070C0"/>
                </a:solidFill>
                <a:latin typeface="微软雅黑" panose="020B0503020204020204" pitchFamily="34" charset="-122"/>
                <a:ea typeface="微软雅黑" panose="020B0503020204020204" pitchFamily="34" charset="-122"/>
                <a:sym typeface="+mn-ea"/>
              </a:rPr>
              <a:t>2安装前，应检查直流弧焊机的内部是否有损坏，各接头处是否拧紧，有无松动现象。</a:t>
            </a:r>
            <a:endParaRPr dirty="0" smtClean="0">
              <a:solidFill>
                <a:srgbClr val="0070C0"/>
              </a:solidFill>
              <a:latin typeface="微软雅黑" panose="020B0503020204020204" pitchFamily="34" charset="-122"/>
              <a:ea typeface="微软雅黑" panose="020B0503020204020204" pitchFamily="34"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dirty="0" smtClean="0">
                <a:solidFill>
                  <a:srgbClr val="0070C0"/>
                </a:solidFill>
                <a:latin typeface="微软雅黑" panose="020B0503020204020204" pitchFamily="34" charset="-122"/>
                <a:ea typeface="微软雅黑" panose="020B0503020204020204" pitchFamily="34" charset="-122"/>
                <a:sym typeface="+mn-ea"/>
              </a:rPr>
              <a:t>3 安装前，应检查专用开关箱内的各种电器元件和电缆线是否正确，电缆线绝缘是否良好。</a:t>
            </a:r>
            <a:endParaRPr dirty="0" smtClean="0">
              <a:solidFill>
                <a:srgbClr val="0070C0"/>
              </a:solidFill>
              <a:latin typeface="微软雅黑" panose="020B0503020204020204" pitchFamily="34" charset="-122"/>
              <a:ea typeface="微软雅黑" panose="020B0503020204020204" pitchFamily="34"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dirty="0" smtClean="0">
                <a:solidFill>
                  <a:srgbClr val="0070C0"/>
                </a:solidFill>
                <a:latin typeface="微软雅黑" panose="020B0503020204020204" pitchFamily="34" charset="-122"/>
                <a:ea typeface="微软雅黑" panose="020B0503020204020204" pitchFamily="34" charset="-122"/>
                <a:sym typeface="+mn-ea"/>
              </a:rPr>
              <a:t>4电源输入电缆线和焊接电缆线的导线截面和长度要合适</a:t>
            </a:r>
            <a:endParaRPr dirty="0" smtClean="0">
              <a:solidFill>
                <a:srgbClr val="0070C0"/>
              </a:solidFill>
              <a:latin typeface="微软雅黑" panose="020B0503020204020204" pitchFamily="34" charset="-122"/>
              <a:ea typeface="微软雅黑" panose="020B0503020204020204" pitchFamily="34"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dirty="0" smtClean="0">
                <a:solidFill>
                  <a:srgbClr val="0070C0"/>
                </a:solidFill>
                <a:latin typeface="微软雅黑" panose="020B0503020204020204" pitchFamily="34" charset="-122"/>
                <a:ea typeface="微软雅黑" panose="020B0503020204020204" pitchFamily="34" charset="-122"/>
                <a:sym typeface="+mn-ea"/>
              </a:rPr>
              <a:t>5 机壳接地。直流焊接使用前，应将机壳牢固接地。</a:t>
            </a:r>
            <a:endParaRPr dirty="0" smtClean="0">
              <a:solidFill>
                <a:srgbClr val="0070C0"/>
              </a:solidFill>
              <a:latin typeface="微软雅黑" panose="020B0503020204020204" pitchFamily="34" charset="-122"/>
              <a:ea typeface="微软雅黑" panose="020B0503020204020204" pitchFamily="34"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dirty="0" smtClean="0">
                <a:solidFill>
                  <a:srgbClr val="0070C0"/>
                </a:solidFill>
                <a:latin typeface="微软雅黑" panose="020B0503020204020204" pitchFamily="34" charset="-122"/>
                <a:ea typeface="微软雅黑" panose="020B0503020204020204" pitchFamily="34" charset="-122"/>
                <a:sym typeface="+mn-ea"/>
              </a:rPr>
              <a:t>6 整流式直流弧焊机使用时，应定期维护、请理、风扇出现故障时。应立即停机排除。</a:t>
            </a:r>
            <a:endParaRPr dirty="0" smtClean="0">
              <a:solidFill>
                <a:srgbClr val="0070C0"/>
              </a:solidFill>
              <a:latin typeface="微软雅黑" panose="020B0503020204020204" pitchFamily="34" charset="-122"/>
              <a:ea typeface="微软雅黑" panose="020B0503020204020204" pitchFamily="34"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dirty="0" smtClean="0">
                <a:solidFill>
                  <a:srgbClr val="0070C0"/>
                </a:solidFill>
                <a:latin typeface="微软雅黑" panose="020B0503020204020204" pitchFamily="34" charset="-122"/>
                <a:ea typeface="微软雅黑" panose="020B0503020204020204" pitchFamily="34" charset="-122"/>
                <a:sym typeface="+mn-ea"/>
              </a:rPr>
              <a:t>7电流调节盒或遥控盒应注意保护</a:t>
            </a:r>
            <a:endParaRPr dirty="0" smtClean="0">
              <a:solidFill>
                <a:srgbClr val="0070C0"/>
              </a:solidFill>
              <a:latin typeface="微软雅黑" panose="020B0503020204020204" pitchFamily="34" charset="-122"/>
              <a:ea typeface="微软雅黑" panose="020B0503020204020204" pitchFamily="34" charset="-122"/>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dirty="0" smtClean="0">
                <a:solidFill>
                  <a:srgbClr val="0070C0"/>
                </a:solidFill>
                <a:latin typeface="微软雅黑" panose="020B0503020204020204" pitchFamily="34" charset="-122"/>
                <a:ea typeface="微软雅黑" panose="020B0503020204020204" pitchFamily="34" charset="-122"/>
                <a:sym typeface="+mn-ea"/>
              </a:rPr>
              <a:t>8 焊接作业中，整流器如突然发生异常，应立即停机检查</a:t>
            </a:r>
            <a:endParaRPr strike="noStrike" dirty="0" smtClean="0">
              <a:solidFill>
                <a:srgbClr val="0070C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a:t>
            </a: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2" name="图片 1"/>
          <p:cNvPicPr>
            <a:picLocks noChangeAspect="1"/>
          </p:cNvPicPr>
          <p:nvPr/>
        </p:nvPicPr>
        <p:blipFill>
          <a:blip r:embed="rId1"/>
          <a:stretch>
            <a:fillRect/>
          </a:stretch>
        </p:blipFill>
        <p:spPr>
          <a:xfrm>
            <a:off x="4455795" y="1340485"/>
            <a:ext cx="4271010" cy="4475480"/>
          </a:xfrm>
          <a:prstGeom prst="rect">
            <a:avLst/>
          </a:prstGeom>
        </p:spPr>
      </p:pic>
      <p:sp>
        <p:nvSpPr>
          <p:cNvPr id="3" name="圆角矩形 11"/>
          <p:cNvSpPr/>
          <p:nvPr/>
        </p:nvSpPr>
        <p:spPr>
          <a:xfrm>
            <a:off x="612140" y="1628775"/>
            <a:ext cx="3670300" cy="298323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r>
              <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3.1.3</a:t>
            </a: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电焊条</a:t>
            </a:r>
            <a:endParaRPr kumimoji="0" lang="zh-CN" altLang="en-US" sz="24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L="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r>
              <a:rPr sz="2000" dirty="0" smtClean="0">
                <a:solidFill>
                  <a:srgbClr val="0070C0"/>
                </a:solidFill>
                <a:latin typeface="微软雅黑" panose="020B0503020204020204" pitchFamily="34" charset="-122"/>
                <a:ea typeface="微软雅黑" panose="020B0503020204020204" pitchFamily="34" charset="-122"/>
                <a:sym typeface="+mn-ea"/>
              </a:rPr>
              <a:t>焊条由焊芯和药皮两部分组成，焊条的两端分别称为引弧端和夹持端。</a:t>
            </a:r>
            <a:endParaRPr kumimoji="0" sz="2000" kern="1200" dirty="0" smtClean="0">
              <a:solidFill>
                <a:srgbClr val="0070C0"/>
              </a:solidFill>
              <a:latin typeface="微软雅黑" panose="020B0503020204020204" pitchFamily="34" charset="-122"/>
              <a:ea typeface="微软雅黑" panose="020B0503020204020204" pitchFamily="34" charset="-122"/>
              <a:cs typeface="+mn-cs"/>
            </a:endParaRPr>
          </a:p>
          <a:p>
            <a:pPr marL="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endParaRPr sz="2000" strike="noStrike" noProof="1" dirty="0" smtClean="0">
              <a:solidFill>
                <a:srgbClr val="0070C0"/>
              </a:solidFill>
              <a:latin typeface="微软雅黑" panose="020B0503020204020204" pitchFamily="34" charset="-122"/>
              <a:ea typeface="微软雅黑" panose="020B0503020204020204" pitchFamily="34" charset="-122"/>
            </a:endParaRPr>
          </a:p>
          <a:p>
            <a:pPr marL="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endParaRPr lang="zh-CN" altLang="en-US" sz="2400" b="1" strike="noStrike" noProof="0" dirty="0" smtClean="0">
              <a:ln>
                <a:noFill/>
              </a:ln>
              <a:solidFill>
                <a:schemeClr val="tx2"/>
              </a:solidFill>
              <a:effectLst/>
              <a:uLnTx/>
              <a:uFillTx/>
              <a:latin typeface="+mn-lt"/>
              <a:ea typeface="+mn-ea"/>
              <a:sym typeface="+mn-ea"/>
            </a:endParaRP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683895" y="1268730"/>
            <a:ext cx="6021705" cy="514223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焊芯</a:t>
            </a:r>
            <a:endParaRPr lang="zh-CN" altLang="en-US" sz="2400" b="1"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dirty="0" smtClean="0">
                <a:solidFill>
                  <a:srgbClr val="0070C0"/>
                </a:solidFill>
                <a:latin typeface="微软雅黑" panose="020B0503020204020204" pitchFamily="34" charset="-122"/>
                <a:ea typeface="微软雅黑" panose="020B0503020204020204" pitchFamily="34" charset="-122"/>
                <a:sym typeface="+mn-ea"/>
              </a:rPr>
              <a:t>　  焊芯是指焊条中被药皮包覆的金属芯，其作用是传导电流、引燃电弧、过渡合金元素。 </a:t>
            </a:r>
            <a:endParaRPr baseline="0" dirty="0" smtClean="0">
              <a:solidFill>
                <a:srgbClr val="0070C0"/>
              </a:solidFill>
              <a:latin typeface="微软雅黑" panose="020B0503020204020204" pitchFamily="34" charset="-122"/>
              <a:ea typeface="微软雅黑" panose="020B0503020204020204" pitchFamily="34"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dirty="0" smtClean="0">
                <a:solidFill>
                  <a:srgbClr val="0070C0"/>
                </a:solidFill>
                <a:latin typeface="微软雅黑" panose="020B0503020204020204" pitchFamily="34" charset="-122"/>
                <a:ea typeface="微软雅黑" panose="020B0503020204020204" pitchFamily="34" charset="-122"/>
                <a:sym typeface="+mn-ea"/>
              </a:rPr>
              <a:t>　 通常人们所说的焊条直径是指焊芯直径，结构钢焊条的直径从1.6～6.0共有七种规格。生产中应用最多的是3.2、4.0和5.0三种规格的焊条。 </a:t>
            </a:r>
            <a:endParaRPr baseline="0" dirty="0" smtClean="0">
              <a:solidFill>
                <a:srgbClr val="0070C0"/>
              </a:solidFill>
              <a:latin typeface="微软雅黑" panose="020B0503020204020204" pitchFamily="34" charset="-122"/>
              <a:ea typeface="微软雅黑" panose="020B0503020204020204" pitchFamily="34"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dirty="0" smtClean="0">
                <a:solidFill>
                  <a:srgbClr val="0070C0"/>
                </a:solidFill>
                <a:latin typeface="微软雅黑" panose="020B0503020204020204" pitchFamily="34" charset="-122"/>
                <a:ea typeface="微软雅黑" panose="020B0503020204020204" pitchFamily="34" charset="-122"/>
                <a:sym typeface="+mn-ea"/>
              </a:rPr>
              <a:t>　焊条长度是指焊芯的长度，一般为200～550 mm。</a:t>
            </a:r>
            <a:endParaRPr baseline="0" dirty="0" smtClean="0">
              <a:solidFill>
                <a:srgbClr val="0070C0"/>
              </a:solidFill>
              <a:latin typeface="微软雅黑" panose="020B0503020204020204" pitchFamily="34" charset="-122"/>
              <a:ea typeface="微软雅黑" panose="020B0503020204020204" pitchFamily="34"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strike="noStrike" dirty="0" smtClean="0">
              <a:solidFill>
                <a:srgbClr val="0070C0"/>
              </a:solidFill>
              <a:latin typeface="微软雅黑" panose="020B0503020204020204" pitchFamily="34" charset="-122"/>
              <a:ea typeface="微软雅黑" panose="020B0503020204020204" pitchFamily="34" charset="-122"/>
              <a:sym typeface="+mn-ea"/>
            </a:endParaRPr>
          </a:p>
        </p:txBody>
      </p:sp>
      <p:pic>
        <p:nvPicPr>
          <p:cNvPr id="101" name="图片 100"/>
          <p:cNvPicPr/>
          <p:nvPr/>
        </p:nvPicPr>
        <p:blipFill>
          <a:blip r:embed="rId1"/>
          <a:stretch>
            <a:fillRect/>
          </a:stretch>
        </p:blipFill>
        <p:spPr>
          <a:xfrm>
            <a:off x="6876415" y="2204720"/>
            <a:ext cx="1775460" cy="2493010"/>
          </a:xfrm>
          <a:prstGeom prst="rect">
            <a:avLst/>
          </a:prstGeom>
          <a:noFill/>
          <a:ln w="9525">
            <a:noFill/>
          </a:ln>
        </p:spPr>
      </p:pic>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684530" y="1052830"/>
            <a:ext cx="5186045" cy="458533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药皮</a:t>
            </a:r>
            <a:r>
              <a:rPr dirty="0" smtClean="0">
                <a:solidFill>
                  <a:srgbClr val="0070C0"/>
                </a:solidFill>
                <a:latin typeface="微软雅黑" panose="020B0503020204020204" pitchFamily="34" charset="-122"/>
                <a:ea typeface="微软雅黑" panose="020B0503020204020204" pitchFamily="34" charset="-122"/>
                <a:sym typeface="+mn-ea"/>
              </a:rPr>
              <a:t>　  </a:t>
            </a:r>
            <a:endParaRPr dirty="0" smtClean="0">
              <a:solidFill>
                <a:srgbClr val="0070C0"/>
              </a:solidFill>
              <a:latin typeface="微软雅黑" panose="020B0503020204020204" pitchFamily="34" charset="-122"/>
              <a:ea typeface="微软雅黑" panose="020B0503020204020204" pitchFamily="34" charset="-122"/>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dirty="0" smtClean="0">
                <a:solidFill>
                  <a:srgbClr val="0070C0"/>
                </a:solidFill>
                <a:latin typeface="微软雅黑" panose="020B0503020204020204" pitchFamily="34" charset="-122"/>
                <a:ea typeface="微软雅黑" panose="020B0503020204020204" pitchFamily="34" charset="-122"/>
                <a:sym typeface="+mn-ea"/>
              </a:rPr>
              <a:t>焊条药皮又称为涂料，是指用玻璃水调和后，压涂到焊条芯上，主要是为满足焊接的需要，从而保证熔敷金属具有一定的化学成分和性能。焊条药皮采用氧化物、碳酸盐、硅酸盐、有机物、氟化物、铁合金及其他化学粉末等，按一定配方比例混合制成。</a:t>
            </a:r>
            <a:endParaRPr dirty="0" smtClean="0">
              <a:solidFill>
                <a:srgbClr val="0070C0"/>
              </a:solidFill>
              <a:latin typeface="微软雅黑" panose="020B0503020204020204" pitchFamily="34" charset="-122"/>
              <a:ea typeface="微软雅黑" panose="020B0503020204020204" pitchFamily="34" charset="-122"/>
              <a:sym typeface="+mn-ea"/>
            </a:endParaRPr>
          </a:p>
        </p:txBody>
      </p:sp>
      <p:pic>
        <p:nvPicPr>
          <p:cNvPr id="100" name="图片 99"/>
          <p:cNvPicPr/>
          <p:nvPr/>
        </p:nvPicPr>
        <p:blipFill>
          <a:blip r:embed="rId1"/>
          <a:stretch>
            <a:fillRect/>
          </a:stretch>
        </p:blipFill>
        <p:spPr>
          <a:xfrm>
            <a:off x="6011545" y="1296035"/>
            <a:ext cx="2739390" cy="4098925"/>
          </a:xfrm>
          <a:prstGeom prst="rect">
            <a:avLst/>
          </a:prstGeom>
          <a:noFill/>
          <a:ln w="9525">
            <a:noFill/>
          </a:ln>
        </p:spPr>
      </p:pic>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1476375" y="1124585"/>
            <a:ext cx="6214745" cy="458533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焊条的表示方法</a:t>
            </a:r>
            <a:endPar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dirty="0">
                <a:solidFill>
                  <a:schemeClr val="hlink"/>
                </a:solidFill>
                <a:latin typeface="黑体" panose="02010609060101010101" pitchFamily="2" charset="-122"/>
                <a:ea typeface="黑体" panose="02010609060101010101" pitchFamily="2" charset="-122"/>
                <a:sym typeface="+mn-ea"/>
              </a:rPr>
              <a:t>第</a:t>
            </a:r>
            <a:r>
              <a:rPr lang="en-US" altLang="zh-CN">
                <a:solidFill>
                  <a:schemeClr val="hlink"/>
                </a:solidFill>
                <a:latin typeface="黑体" panose="02010609060101010101" pitchFamily="2" charset="-122"/>
                <a:ea typeface="黑体" panose="02010609060101010101" pitchFamily="2" charset="-122"/>
                <a:sym typeface="+mn-ea"/>
              </a:rPr>
              <a:t>1</a:t>
            </a:r>
            <a:r>
              <a:rPr lang="zh-CN" altLang="en-US" dirty="0">
                <a:solidFill>
                  <a:schemeClr val="hlink"/>
                </a:solidFill>
                <a:latin typeface="黑体" panose="02010609060101010101" pitchFamily="2" charset="-122"/>
                <a:ea typeface="黑体" panose="02010609060101010101" pitchFamily="2" charset="-122"/>
                <a:sym typeface="+mn-ea"/>
              </a:rPr>
              <a:t>、</a:t>
            </a:r>
            <a:r>
              <a:rPr lang="en-US" altLang="zh-CN">
                <a:solidFill>
                  <a:schemeClr val="hlink"/>
                </a:solidFill>
                <a:latin typeface="黑体" panose="02010609060101010101" pitchFamily="2" charset="-122"/>
                <a:ea typeface="黑体" panose="02010609060101010101" pitchFamily="2" charset="-122"/>
                <a:sym typeface="+mn-ea"/>
              </a:rPr>
              <a:t>2</a:t>
            </a:r>
            <a:r>
              <a:rPr lang="zh-CN" altLang="en-US" dirty="0">
                <a:solidFill>
                  <a:schemeClr val="hlink"/>
                </a:solidFill>
                <a:latin typeface="黑体" panose="02010609060101010101" pitchFamily="2" charset="-122"/>
                <a:ea typeface="黑体" panose="02010609060101010101" pitchFamily="2" charset="-122"/>
                <a:sym typeface="+mn-ea"/>
              </a:rPr>
              <a:t>位数字为熔融金属的最小抗拉强度</a:t>
            </a:r>
            <a:r>
              <a:rPr lang="zh-CN" altLang="en-US" dirty="0">
                <a:solidFill>
                  <a:schemeClr val="hlink"/>
                </a:solidFill>
                <a:latin typeface="Tahoma" panose="020B0604030504040204" pitchFamily="34" charset="0"/>
                <a:sym typeface="+mn-ea"/>
              </a:rPr>
              <a:t>（</a:t>
            </a:r>
            <a:r>
              <a:rPr lang="en-US" altLang="zh-CN">
                <a:solidFill>
                  <a:schemeClr val="hlink"/>
                </a:solidFill>
                <a:latin typeface="Tahoma" panose="020B0604030504040204" pitchFamily="34" charset="0"/>
                <a:sym typeface="+mn-ea"/>
              </a:rPr>
              <a:t>kgf/mm</a:t>
            </a:r>
            <a:r>
              <a:rPr lang="en-US" altLang="zh-CN" baseline="30000">
                <a:solidFill>
                  <a:schemeClr val="hlink"/>
                </a:solidFill>
                <a:latin typeface="Tahoma" panose="020B0604030504040204" pitchFamily="34" charset="0"/>
                <a:sym typeface="+mn-ea"/>
              </a:rPr>
              <a:t>2</a:t>
            </a:r>
            <a:r>
              <a:rPr lang="en-US" altLang="zh-CN">
                <a:solidFill>
                  <a:schemeClr val="hlink"/>
                </a:solidFill>
                <a:latin typeface="黑体" panose="02010609060101010101" pitchFamily="2" charset="-122"/>
                <a:ea typeface="黑体" panose="02010609060101010101" pitchFamily="2" charset="-122"/>
                <a:sym typeface="+mn-ea"/>
              </a:rPr>
              <a:t>)</a:t>
            </a:r>
            <a:endParaRPr lang="en-US" altLang="zh-CN">
              <a:solidFill>
                <a:schemeClr val="hlink"/>
              </a:solidFill>
              <a:latin typeface="黑体" panose="02010609060101010101" pitchFamily="2" charset="-122"/>
              <a:ea typeface="黑体" panose="02010609060101010101" pitchFamily="2"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dirty="0">
                <a:solidFill>
                  <a:schemeClr val="hlink"/>
                </a:solidFill>
                <a:latin typeface="黑体" panose="02010609060101010101" pitchFamily="2" charset="-122"/>
                <a:ea typeface="黑体" panose="02010609060101010101" pitchFamily="2" charset="-122"/>
                <a:sym typeface="+mn-ea"/>
              </a:rPr>
              <a:t>第</a:t>
            </a:r>
            <a:r>
              <a:rPr lang="en-US" altLang="zh-CN">
                <a:solidFill>
                  <a:schemeClr val="hlink"/>
                </a:solidFill>
                <a:latin typeface="黑体" panose="02010609060101010101" pitchFamily="2" charset="-122"/>
                <a:ea typeface="黑体" panose="02010609060101010101" pitchFamily="2" charset="-122"/>
                <a:sym typeface="+mn-ea"/>
              </a:rPr>
              <a:t>3</a:t>
            </a:r>
            <a:r>
              <a:rPr lang="zh-CN" altLang="en-US" dirty="0">
                <a:solidFill>
                  <a:schemeClr val="hlink"/>
                </a:solidFill>
                <a:latin typeface="黑体" panose="02010609060101010101" pitchFamily="2" charset="-122"/>
                <a:ea typeface="黑体" panose="02010609060101010101" pitchFamily="2" charset="-122"/>
                <a:sym typeface="+mn-ea"/>
              </a:rPr>
              <a:t>、</a:t>
            </a:r>
            <a:r>
              <a:rPr lang="en-US" altLang="zh-CN">
                <a:solidFill>
                  <a:schemeClr val="hlink"/>
                </a:solidFill>
                <a:latin typeface="黑体" panose="02010609060101010101" pitchFamily="2" charset="-122"/>
                <a:ea typeface="黑体" panose="02010609060101010101" pitchFamily="2" charset="-122"/>
                <a:sym typeface="+mn-ea"/>
              </a:rPr>
              <a:t>4</a:t>
            </a:r>
            <a:r>
              <a:rPr lang="zh-CN" altLang="en-US" dirty="0">
                <a:solidFill>
                  <a:schemeClr val="hlink"/>
                </a:solidFill>
                <a:latin typeface="黑体" panose="02010609060101010101" pitchFamily="2" charset="-122"/>
                <a:ea typeface="黑体" panose="02010609060101010101" pitchFamily="2" charset="-122"/>
                <a:sym typeface="+mn-ea"/>
              </a:rPr>
              <a:t>适用焊接位置、电流及药皮的类型。</a:t>
            </a:r>
            <a:endParaRPr lang="zh-CN" altLang="en-US" dirty="0">
              <a:solidFill>
                <a:schemeClr val="hlink"/>
              </a:solidFill>
              <a:latin typeface="黑体" panose="02010609060101010101" pitchFamily="2" charset="-122"/>
              <a:ea typeface="黑体" panose="02010609060101010101" pitchFamily="2"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dirty="0">
                <a:solidFill>
                  <a:srgbClr val="FF0000"/>
                </a:solidFill>
                <a:latin typeface="Tahoma" panose="020B0604030504040204" pitchFamily="34" charset="0"/>
                <a:sym typeface="+mn-ea"/>
              </a:rPr>
              <a:t>不同钢种的钢材焊接，宜采用与低强度钢材相适应的焊条。</a:t>
            </a:r>
            <a:endParaRPr lang="zh-CN" altLang="en-US">
              <a:solidFill>
                <a:srgbClr val="FF0000"/>
              </a:solidFill>
              <a:latin typeface="Tahoma" panose="020B0604030504040204" pitchFamily="34" charset="0"/>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dirty="0" smtClean="0">
                <a:solidFill>
                  <a:srgbClr val="0070C0"/>
                </a:solidFill>
                <a:latin typeface="微软雅黑" panose="020B0503020204020204" pitchFamily="34" charset="-122"/>
                <a:ea typeface="微软雅黑" panose="020B0503020204020204" pitchFamily="34" charset="-122"/>
                <a:sym typeface="+mn-ea"/>
              </a:rPr>
              <a:t>  </a:t>
            </a:r>
            <a:endParaRPr dirty="0" smtClean="0">
              <a:solidFill>
                <a:srgbClr val="0070C0"/>
              </a:solidFill>
              <a:latin typeface="微软雅黑" panose="020B0503020204020204" pitchFamily="34" charset="-122"/>
              <a:ea typeface="微软雅黑" panose="020B0503020204020204" pitchFamily="34" charset="-122"/>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dirty="0" smtClean="0">
              <a:solidFill>
                <a:srgbClr val="0070C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文本框 6"/>
          <p:cNvSpPr txBox="1"/>
          <p:nvPr/>
        </p:nvSpPr>
        <p:spPr>
          <a:xfrm>
            <a:off x="984250" y="1481138"/>
            <a:ext cx="4900613" cy="582613"/>
          </a:xfrm>
          <a:prstGeom prst="rect">
            <a:avLst/>
          </a:prstGeom>
          <a:noFill/>
        </p:spPr>
        <p:txBody>
          <a:bodyPr wrap="none" rtlCol="0">
            <a:spAutoFit/>
          </a:bodyPr>
          <a:p>
            <a:r>
              <a:rPr lang="zh-CN" altLang="en-US" sz="32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宋体" panose="02010600030101010101" pitchFamily="2" charset="-122"/>
                <a:cs typeface="+mn-cs"/>
              </a:rPr>
              <a:t>碳钢焊条E4315型号的含义</a:t>
            </a:r>
            <a:endParaRPr lang="zh-CN" altLang="en-US" sz="32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宋体" panose="02010600030101010101" pitchFamily="2" charset="-122"/>
              <a:cs typeface="+mn-cs"/>
            </a:endParaRPr>
          </a:p>
        </p:txBody>
      </p:sp>
      <p:pic>
        <p:nvPicPr>
          <p:cNvPr id="82950" name="图片 2"/>
          <p:cNvPicPr>
            <a:picLocks noChangeAspect="1"/>
          </p:cNvPicPr>
          <p:nvPr/>
        </p:nvPicPr>
        <p:blipFill>
          <a:blip r:embed="rId1"/>
          <a:stretch>
            <a:fillRect/>
          </a:stretch>
        </p:blipFill>
        <p:spPr>
          <a:xfrm>
            <a:off x="983615" y="2244725"/>
            <a:ext cx="6456045" cy="3818255"/>
          </a:xfrm>
          <a:prstGeom prst="rect">
            <a:avLst/>
          </a:prstGeom>
          <a:noFill/>
          <a:ln w="9525">
            <a:noFill/>
          </a:ln>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0" y="1851025"/>
            <a:ext cx="4205288" cy="3155950"/>
          </a:xfrm>
          <a:prstGeom prst="rect">
            <a:avLst/>
          </a:prstGeom>
          <a:noFill/>
          <a:ln w="9525">
            <a:noFill/>
          </a:ln>
        </p:spPr>
        <p:txBody>
          <a:bodyPr anchor="t" anchorCtr="0">
            <a:spAutoFit/>
          </a:bodyPr>
          <a:p>
            <a:pPr algn="ctr"/>
            <a:r>
              <a:rPr lang="en-US" altLang="zh-CN" sz="19900" b="1">
                <a:solidFill>
                  <a:schemeClr val="accent1"/>
                </a:solidFill>
                <a:latin typeface="微软雅黑" panose="020B0503020204020204" pitchFamily="34" charset="-122"/>
                <a:ea typeface="微软雅黑" panose="020B0503020204020204" pitchFamily="34" charset="-122"/>
              </a:rPr>
              <a:t>01</a:t>
            </a:r>
            <a:endParaRPr lang="zh-CN" altLang="en-US" sz="19900" b="1" dirty="0">
              <a:solidFill>
                <a:schemeClr val="accent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887788" y="2844800"/>
            <a:ext cx="4662487" cy="519113"/>
          </a:xfrm>
          <a:prstGeom prst="rect">
            <a:avLst/>
          </a:prstGeom>
          <a:noFill/>
          <a:ln w="9525">
            <a:noFill/>
          </a:ln>
        </p:spPr>
        <p:txBody>
          <a:bodyPr wrap="square" anchor="t" anchorCtr="0">
            <a:spAutoFit/>
          </a:bodyPr>
          <a:p>
            <a:pPr algn="ctr"/>
            <a:r>
              <a:rPr lang="zh-CN" altLang="en-US" sz="2800" b="1" dirty="0">
                <a:solidFill>
                  <a:srgbClr val="262626"/>
                </a:solidFill>
                <a:latin typeface="微软雅黑" panose="020B0503020204020204" pitchFamily="34" charset="-122"/>
                <a:ea typeface="微软雅黑" panose="020B0503020204020204" pitchFamily="34" charset="-122"/>
              </a:rPr>
              <a:t> 基础理论知识</a:t>
            </a:r>
            <a:endParaRPr lang="zh-CN" altLang="en-US" sz="2800" b="1" dirty="0">
              <a:solidFill>
                <a:srgbClr val="262626"/>
              </a:solidFill>
              <a:latin typeface="微软雅黑" panose="020B0503020204020204" pitchFamily="34" charset="-122"/>
              <a:ea typeface="微软雅黑" panose="020B0503020204020204" pitchFamily="34" charset="-122"/>
            </a:endParaRPr>
          </a:p>
        </p:txBody>
      </p:sp>
      <p:grpSp>
        <p:nvGrpSpPr>
          <p:cNvPr id="2" name="组合 14"/>
          <p:cNvGrpSpPr/>
          <p:nvPr/>
        </p:nvGrpSpPr>
        <p:grpSpPr>
          <a:xfrm>
            <a:off x="3887788" y="3375025"/>
            <a:ext cx="4662487" cy="107950"/>
            <a:chOff x="3649980" y="3375660"/>
            <a:chExt cx="4663440" cy="108000"/>
          </a:xfrm>
        </p:grpSpPr>
        <p:cxnSp>
          <p:nvCxnSpPr>
            <p:cNvPr id="10" name="直接连接符 9"/>
            <p:cNvCxnSpPr/>
            <p:nvPr/>
          </p:nvCxnSpPr>
          <p:spPr>
            <a:xfrm>
              <a:off x="3733800" y="3429660"/>
              <a:ext cx="44958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64998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椭圆 13"/>
            <p:cNvSpPr/>
            <p:nvPr/>
          </p:nvSpPr>
          <p:spPr>
            <a:xfrm>
              <a:off x="820542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684530" y="1052830"/>
            <a:ext cx="6214745" cy="458533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焊条的选择</a:t>
            </a:r>
            <a:endPar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a:solidFill>
                  <a:schemeClr val="hlink"/>
                </a:solidFill>
                <a:latin typeface="楷体_GB2312" pitchFamily="49" charset="-122"/>
                <a:ea typeface="楷体_GB2312" pitchFamily="49" charset="-122"/>
                <a:sym typeface="+mn-ea"/>
              </a:rPr>
              <a:t>Q235</a:t>
            </a:r>
            <a:r>
              <a:rPr lang="zh-CN" altLang="en-US" dirty="0">
                <a:solidFill>
                  <a:schemeClr val="hlink"/>
                </a:solidFill>
                <a:latin typeface="楷体_GB2312" pitchFamily="49" charset="-122"/>
                <a:ea typeface="楷体_GB2312" pitchFamily="49" charset="-122"/>
                <a:sym typeface="+mn-ea"/>
              </a:rPr>
              <a:t>钢选择</a:t>
            </a:r>
            <a:r>
              <a:rPr lang="en-US" altLang="zh-CN">
                <a:solidFill>
                  <a:schemeClr val="hlink"/>
                </a:solidFill>
                <a:latin typeface="楷体_GB2312" pitchFamily="49" charset="-122"/>
                <a:ea typeface="楷体_GB2312" pitchFamily="49" charset="-122"/>
                <a:sym typeface="+mn-ea"/>
              </a:rPr>
              <a:t>E43</a:t>
            </a:r>
            <a:r>
              <a:rPr lang="zh-CN" altLang="en-US" dirty="0">
                <a:solidFill>
                  <a:schemeClr val="hlink"/>
                </a:solidFill>
                <a:latin typeface="楷体_GB2312" pitchFamily="49" charset="-122"/>
                <a:ea typeface="楷体_GB2312" pitchFamily="49" charset="-122"/>
                <a:sym typeface="+mn-ea"/>
              </a:rPr>
              <a:t>型焊条（</a:t>
            </a:r>
            <a:r>
              <a:rPr lang="en-US" altLang="zh-CN">
                <a:solidFill>
                  <a:schemeClr val="hlink"/>
                </a:solidFill>
                <a:latin typeface="楷体_GB2312" pitchFamily="49" charset="-122"/>
                <a:ea typeface="楷体_GB2312" pitchFamily="49" charset="-122"/>
                <a:sym typeface="+mn-ea"/>
              </a:rPr>
              <a:t>E4300--E4328)</a:t>
            </a:r>
            <a:endParaRPr lang="en-US" altLang="zh-CN">
              <a:solidFill>
                <a:schemeClr val="hlink"/>
              </a:solidFill>
              <a:latin typeface="楷体_GB2312" pitchFamily="49" charset="-122"/>
              <a:ea typeface="楷体_GB2312" pitchFamily="49"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a:solidFill>
                  <a:schemeClr val="hlink"/>
                </a:solidFill>
                <a:latin typeface="楷体_GB2312" pitchFamily="49" charset="-122"/>
                <a:ea typeface="楷体_GB2312" pitchFamily="49" charset="-122"/>
                <a:sym typeface="+mn-ea"/>
              </a:rPr>
              <a:t>Q345</a:t>
            </a:r>
            <a:r>
              <a:rPr lang="zh-CN" altLang="en-US" dirty="0">
                <a:solidFill>
                  <a:schemeClr val="hlink"/>
                </a:solidFill>
                <a:latin typeface="楷体_GB2312" pitchFamily="49" charset="-122"/>
                <a:ea typeface="楷体_GB2312" pitchFamily="49" charset="-122"/>
                <a:sym typeface="+mn-ea"/>
              </a:rPr>
              <a:t>钢选择</a:t>
            </a:r>
            <a:r>
              <a:rPr lang="en-US" altLang="zh-CN">
                <a:solidFill>
                  <a:schemeClr val="hlink"/>
                </a:solidFill>
                <a:latin typeface="楷体_GB2312" pitchFamily="49" charset="-122"/>
                <a:ea typeface="楷体_GB2312" pitchFamily="49" charset="-122"/>
                <a:sym typeface="+mn-ea"/>
              </a:rPr>
              <a:t>E50</a:t>
            </a:r>
            <a:r>
              <a:rPr lang="zh-CN" altLang="en-US" dirty="0">
                <a:solidFill>
                  <a:schemeClr val="hlink"/>
                </a:solidFill>
                <a:latin typeface="楷体_GB2312" pitchFamily="49" charset="-122"/>
                <a:ea typeface="楷体_GB2312" pitchFamily="49" charset="-122"/>
                <a:sym typeface="+mn-ea"/>
              </a:rPr>
              <a:t>型焊条</a:t>
            </a:r>
            <a:r>
              <a:rPr lang="en-US" altLang="zh-CN">
                <a:solidFill>
                  <a:schemeClr val="hlink"/>
                </a:solidFill>
                <a:latin typeface="楷体_GB2312" pitchFamily="49" charset="-122"/>
                <a:ea typeface="楷体_GB2312" pitchFamily="49" charset="-122"/>
                <a:sym typeface="+mn-ea"/>
              </a:rPr>
              <a:t>(E5000--5048)</a:t>
            </a:r>
            <a:endParaRPr lang="en-US" altLang="zh-CN">
              <a:solidFill>
                <a:schemeClr val="hlink"/>
              </a:solidFill>
              <a:latin typeface="楷体_GB2312" pitchFamily="49" charset="-122"/>
              <a:ea typeface="楷体_GB2312" pitchFamily="49"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a:solidFill>
                  <a:schemeClr val="hlink"/>
                </a:solidFill>
                <a:latin typeface="楷体_GB2312" pitchFamily="49" charset="-122"/>
                <a:ea typeface="楷体_GB2312" pitchFamily="49" charset="-122"/>
                <a:sym typeface="+mn-ea"/>
              </a:rPr>
              <a:t>Q390</a:t>
            </a:r>
            <a:r>
              <a:rPr lang="zh-CN" altLang="en-US">
                <a:solidFill>
                  <a:schemeClr val="hlink"/>
                </a:solidFill>
                <a:latin typeface="楷体_GB2312" pitchFamily="49" charset="-122"/>
                <a:ea typeface="楷体_GB2312" pitchFamily="49" charset="-122"/>
                <a:sym typeface="+mn-ea"/>
              </a:rPr>
              <a:t>、</a:t>
            </a:r>
            <a:r>
              <a:rPr lang="en-US" altLang="zh-CN">
                <a:solidFill>
                  <a:schemeClr val="hlink"/>
                </a:solidFill>
                <a:latin typeface="楷体_GB2312" pitchFamily="49" charset="-122"/>
                <a:ea typeface="楷体_GB2312" pitchFamily="49" charset="-122"/>
                <a:sym typeface="+mn-ea"/>
              </a:rPr>
              <a:t>Q420</a:t>
            </a:r>
            <a:r>
              <a:rPr lang="zh-CN" altLang="en-US" dirty="0">
                <a:solidFill>
                  <a:schemeClr val="hlink"/>
                </a:solidFill>
                <a:latin typeface="楷体_GB2312" pitchFamily="49" charset="-122"/>
                <a:ea typeface="楷体_GB2312" pitchFamily="49" charset="-122"/>
                <a:sym typeface="+mn-ea"/>
              </a:rPr>
              <a:t>钢选择</a:t>
            </a:r>
            <a:r>
              <a:rPr lang="en-US" altLang="zh-CN">
                <a:solidFill>
                  <a:schemeClr val="hlink"/>
                </a:solidFill>
                <a:latin typeface="楷体_GB2312" pitchFamily="49" charset="-122"/>
                <a:ea typeface="楷体_GB2312" pitchFamily="49" charset="-122"/>
                <a:sym typeface="+mn-ea"/>
              </a:rPr>
              <a:t>E55</a:t>
            </a:r>
            <a:r>
              <a:rPr lang="zh-CN" altLang="en-US" dirty="0">
                <a:solidFill>
                  <a:schemeClr val="hlink"/>
                </a:solidFill>
                <a:latin typeface="楷体_GB2312" pitchFamily="49" charset="-122"/>
                <a:ea typeface="楷体_GB2312" pitchFamily="49" charset="-122"/>
                <a:sym typeface="+mn-ea"/>
              </a:rPr>
              <a:t>型焊条</a:t>
            </a:r>
            <a:r>
              <a:rPr lang="en-US" altLang="zh-CN">
                <a:solidFill>
                  <a:schemeClr val="hlink"/>
                </a:solidFill>
                <a:latin typeface="楷体_GB2312" pitchFamily="49" charset="-122"/>
                <a:ea typeface="楷体_GB2312" pitchFamily="49" charset="-122"/>
                <a:sym typeface="+mn-ea"/>
              </a:rPr>
              <a:t>(E5500--5518)</a:t>
            </a:r>
            <a:endParaRPr lang="en-US" altLang="zh-CN">
              <a:solidFill>
                <a:schemeClr val="hlink"/>
              </a:solidFill>
              <a:latin typeface="楷体_GB2312" pitchFamily="49" charset="-122"/>
              <a:ea typeface="楷体_GB2312" pitchFamily="49"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dirty="0" smtClean="0">
                <a:solidFill>
                  <a:srgbClr val="0070C0"/>
                </a:solidFill>
                <a:latin typeface="微软雅黑" panose="020B0503020204020204" pitchFamily="34" charset="-122"/>
                <a:ea typeface="微软雅黑" panose="020B0503020204020204" pitchFamily="34" charset="-122"/>
                <a:sym typeface="+mn-ea"/>
              </a:rPr>
              <a:t>  </a:t>
            </a:r>
            <a:endParaRPr dirty="0" smtClean="0">
              <a:solidFill>
                <a:srgbClr val="0070C0"/>
              </a:solidFill>
              <a:latin typeface="微软雅黑" panose="020B0503020204020204" pitchFamily="34" charset="-122"/>
              <a:ea typeface="微软雅黑" panose="020B0503020204020204" pitchFamily="34" charset="-122"/>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dirty="0" smtClean="0">
              <a:solidFill>
                <a:srgbClr val="0070C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684530" y="1052830"/>
            <a:ext cx="6214745" cy="458533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焊条的选择</a:t>
            </a:r>
            <a:endPar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a:solidFill>
                  <a:schemeClr val="hlink"/>
                </a:solidFill>
                <a:latin typeface="楷体_GB2312" pitchFamily="49" charset="-122"/>
                <a:ea typeface="楷体_GB2312" pitchFamily="49" charset="-122"/>
                <a:sym typeface="+mn-ea"/>
              </a:rPr>
              <a:t>Q235</a:t>
            </a:r>
            <a:r>
              <a:rPr lang="zh-CN" altLang="en-US" dirty="0">
                <a:solidFill>
                  <a:schemeClr val="hlink"/>
                </a:solidFill>
                <a:latin typeface="楷体_GB2312" pitchFamily="49" charset="-122"/>
                <a:ea typeface="楷体_GB2312" pitchFamily="49" charset="-122"/>
                <a:sym typeface="+mn-ea"/>
              </a:rPr>
              <a:t>钢选择</a:t>
            </a:r>
            <a:r>
              <a:rPr lang="en-US" altLang="zh-CN">
                <a:solidFill>
                  <a:schemeClr val="hlink"/>
                </a:solidFill>
                <a:latin typeface="楷体_GB2312" pitchFamily="49" charset="-122"/>
                <a:ea typeface="楷体_GB2312" pitchFamily="49" charset="-122"/>
                <a:sym typeface="+mn-ea"/>
              </a:rPr>
              <a:t>E43</a:t>
            </a:r>
            <a:r>
              <a:rPr lang="zh-CN" altLang="en-US" dirty="0">
                <a:solidFill>
                  <a:schemeClr val="hlink"/>
                </a:solidFill>
                <a:latin typeface="楷体_GB2312" pitchFamily="49" charset="-122"/>
                <a:ea typeface="楷体_GB2312" pitchFamily="49" charset="-122"/>
                <a:sym typeface="+mn-ea"/>
              </a:rPr>
              <a:t>型焊条（</a:t>
            </a:r>
            <a:r>
              <a:rPr lang="en-US" altLang="zh-CN">
                <a:solidFill>
                  <a:schemeClr val="hlink"/>
                </a:solidFill>
                <a:latin typeface="楷体_GB2312" pitchFamily="49" charset="-122"/>
                <a:ea typeface="楷体_GB2312" pitchFamily="49" charset="-122"/>
                <a:sym typeface="+mn-ea"/>
              </a:rPr>
              <a:t>E4300--E4328)</a:t>
            </a:r>
            <a:endParaRPr lang="en-US" altLang="zh-CN">
              <a:solidFill>
                <a:schemeClr val="hlink"/>
              </a:solidFill>
              <a:latin typeface="楷体_GB2312" pitchFamily="49" charset="-122"/>
              <a:ea typeface="楷体_GB2312" pitchFamily="49"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a:solidFill>
                  <a:schemeClr val="hlink"/>
                </a:solidFill>
                <a:latin typeface="楷体_GB2312" pitchFamily="49" charset="-122"/>
                <a:ea typeface="楷体_GB2312" pitchFamily="49" charset="-122"/>
                <a:sym typeface="+mn-ea"/>
              </a:rPr>
              <a:t>Q345</a:t>
            </a:r>
            <a:r>
              <a:rPr lang="zh-CN" altLang="en-US" dirty="0">
                <a:solidFill>
                  <a:schemeClr val="hlink"/>
                </a:solidFill>
                <a:latin typeface="楷体_GB2312" pitchFamily="49" charset="-122"/>
                <a:ea typeface="楷体_GB2312" pitchFamily="49" charset="-122"/>
                <a:sym typeface="+mn-ea"/>
              </a:rPr>
              <a:t>钢选择</a:t>
            </a:r>
            <a:r>
              <a:rPr lang="en-US" altLang="zh-CN">
                <a:solidFill>
                  <a:schemeClr val="hlink"/>
                </a:solidFill>
                <a:latin typeface="楷体_GB2312" pitchFamily="49" charset="-122"/>
                <a:ea typeface="楷体_GB2312" pitchFamily="49" charset="-122"/>
                <a:sym typeface="+mn-ea"/>
              </a:rPr>
              <a:t>E50</a:t>
            </a:r>
            <a:r>
              <a:rPr lang="zh-CN" altLang="en-US" dirty="0">
                <a:solidFill>
                  <a:schemeClr val="hlink"/>
                </a:solidFill>
                <a:latin typeface="楷体_GB2312" pitchFamily="49" charset="-122"/>
                <a:ea typeface="楷体_GB2312" pitchFamily="49" charset="-122"/>
                <a:sym typeface="+mn-ea"/>
              </a:rPr>
              <a:t>型焊条</a:t>
            </a:r>
            <a:r>
              <a:rPr lang="en-US" altLang="zh-CN">
                <a:solidFill>
                  <a:schemeClr val="hlink"/>
                </a:solidFill>
                <a:latin typeface="楷体_GB2312" pitchFamily="49" charset="-122"/>
                <a:ea typeface="楷体_GB2312" pitchFamily="49" charset="-122"/>
                <a:sym typeface="+mn-ea"/>
              </a:rPr>
              <a:t>(E5000--5048)</a:t>
            </a:r>
            <a:endParaRPr lang="en-US" altLang="zh-CN">
              <a:solidFill>
                <a:schemeClr val="hlink"/>
              </a:solidFill>
              <a:latin typeface="楷体_GB2312" pitchFamily="49" charset="-122"/>
              <a:ea typeface="楷体_GB2312" pitchFamily="49"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a:solidFill>
                  <a:schemeClr val="hlink"/>
                </a:solidFill>
                <a:latin typeface="楷体_GB2312" pitchFamily="49" charset="-122"/>
                <a:ea typeface="楷体_GB2312" pitchFamily="49" charset="-122"/>
                <a:sym typeface="+mn-ea"/>
              </a:rPr>
              <a:t>Q390</a:t>
            </a:r>
            <a:r>
              <a:rPr lang="zh-CN" altLang="en-US">
                <a:solidFill>
                  <a:schemeClr val="hlink"/>
                </a:solidFill>
                <a:latin typeface="楷体_GB2312" pitchFamily="49" charset="-122"/>
                <a:ea typeface="楷体_GB2312" pitchFamily="49" charset="-122"/>
                <a:sym typeface="+mn-ea"/>
              </a:rPr>
              <a:t>、</a:t>
            </a:r>
            <a:r>
              <a:rPr lang="en-US" altLang="zh-CN">
                <a:solidFill>
                  <a:schemeClr val="hlink"/>
                </a:solidFill>
                <a:latin typeface="楷体_GB2312" pitchFamily="49" charset="-122"/>
                <a:ea typeface="楷体_GB2312" pitchFamily="49" charset="-122"/>
                <a:sym typeface="+mn-ea"/>
              </a:rPr>
              <a:t>Q420</a:t>
            </a:r>
            <a:r>
              <a:rPr lang="zh-CN" altLang="en-US" dirty="0">
                <a:solidFill>
                  <a:schemeClr val="hlink"/>
                </a:solidFill>
                <a:latin typeface="楷体_GB2312" pitchFamily="49" charset="-122"/>
                <a:ea typeface="楷体_GB2312" pitchFamily="49" charset="-122"/>
                <a:sym typeface="+mn-ea"/>
              </a:rPr>
              <a:t>钢选择</a:t>
            </a:r>
            <a:r>
              <a:rPr lang="en-US" altLang="zh-CN">
                <a:solidFill>
                  <a:schemeClr val="hlink"/>
                </a:solidFill>
                <a:latin typeface="楷体_GB2312" pitchFamily="49" charset="-122"/>
                <a:ea typeface="楷体_GB2312" pitchFamily="49" charset="-122"/>
                <a:sym typeface="+mn-ea"/>
              </a:rPr>
              <a:t>E55</a:t>
            </a:r>
            <a:r>
              <a:rPr lang="zh-CN" altLang="en-US" dirty="0">
                <a:solidFill>
                  <a:schemeClr val="hlink"/>
                </a:solidFill>
                <a:latin typeface="楷体_GB2312" pitchFamily="49" charset="-122"/>
                <a:ea typeface="楷体_GB2312" pitchFamily="49" charset="-122"/>
                <a:sym typeface="+mn-ea"/>
              </a:rPr>
              <a:t>型焊条</a:t>
            </a:r>
            <a:r>
              <a:rPr lang="en-US" altLang="zh-CN">
                <a:solidFill>
                  <a:schemeClr val="hlink"/>
                </a:solidFill>
                <a:latin typeface="楷体_GB2312" pitchFamily="49" charset="-122"/>
                <a:ea typeface="楷体_GB2312" pitchFamily="49" charset="-122"/>
                <a:sym typeface="+mn-ea"/>
              </a:rPr>
              <a:t>(E5500--5518)</a:t>
            </a:r>
            <a:endParaRPr lang="en-US" altLang="zh-CN">
              <a:solidFill>
                <a:schemeClr val="hlink"/>
              </a:solidFill>
              <a:latin typeface="楷体_GB2312" pitchFamily="49" charset="-122"/>
              <a:ea typeface="楷体_GB2312" pitchFamily="49"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dirty="0" smtClean="0">
                <a:solidFill>
                  <a:srgbClr val="0070C0"/>
                </a:solidFill>
                <a:latin typeface="微软雅黑" panose="020B0503020204020204" pitchFamily="34" charset="-122"/>
                <a:ea typeface="微软雅黑" panose="020B0503020204020204" pitchFamily="34" charset="-122"/>
                <a:sym typeface="+mn-ea"/>
              </a:rPr>
              <a:t>  </a:t>
            </a:r>
            <a:endParaRPr dirty="0" smtClean="0">
              <a:solidFill>
                <a:srgbClr val="0070C0"/>
              </a:solidFill>
              <a:latin typeface="微软雅黑" panose="020B0503020204020204" pitchFamily="34" charset="-122"/>
              <a:ea typeface="微软雅黑" panose="020B0503020204020204" pitchFamily="34" charset="-122"/>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dirty="0" smtClean="0">
              <a:solidFill>
                <a:srgbClr val="0070C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684530" y="1052830"/>
            <a:ext cx="3064510" cy="458533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3.1.4</a:t>
            </a: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焊条电弧焊的焊接工艺</a:t>
            </a:r>
            <a:endParaRPr kumimoji="0" lang="zh-CN" altLang="en-US" sz="24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a:latin typeface="Times New Roman" panose="02020603050405020304" pitchFamily="18" charset="0"/>
                <a:sym typeface="+mn-ea"/>
              </a:rPr>
              <a:t>1.</a:t>
            </a:r>
            <a:r>
              <a:rPr lang="zh-CN" altLang="en-US">
                <a:latin typeface="Times New Roman" panose="02020603050405020304" pitchFamily="18" charset="0"/>
                <a:sym typeface="+mn-ea"/>
              </a:rPr>
              <a:t>坡口</a:t>
            </a:r>
            <a:endParaRPr lang="zh-CN" altLang="en-US">
              <a:latin typeface="Times New Roman" panose="02020603050405020304" pitchFamily="18" charset="0"/>
              <a:ea typeface="宋体" panose="02010600030101010101" pitchFamily="2"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dirty="0">
                <a:solidFill>
                  <a:schemeClr val="hlink"/>
                </a:solidFill>
                <a:latin typeface="楷体_GB2312" pitchFamily="49" charset="-122"/>
                <a:ea typeface="楷体_GB2312" pitchFamily="49" charset="-122"/>
                <a:sym typeface="+mn-ea"/>
              </a:rPr>
              <a:t>常见的坡口形式：I型坡口、Y型坡口、双V型坡口、U型坡口、双U型坡口</a:t>
            </a:r>
            <a:endParaRPr kumimoji="0" lang="zh-CN" altLang="en-US" b="0" kern="1200" dirty="0">
              <a:solidFill>
                <a:schemeClr val="hlink"/>
              </a:solidFill>
              <a:latin typeface="楷体_GB2312" pitchFamily="49" charset="-122"/>
              <a:ea typeface="楷体_GB2312" pitchFamily="49" charset="-122"/>
              <a:cs typeface="+mn-cs"/>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dirty="0" smtClean="0">
                <a:solidFill>
                  <a:srgbClr val="0070C0"/>
                </a:solidFill>
                <a:latin typeface="微软雅黑" panose="020B0503020204020204" pitchFamily="34" charset="-122"/>
                <a:ea typeface="微软雅黑" panose="020B0503020204020204" pitchFamily="34" charset="-122"/>
                <a:sym typeface="+mn-ea"/>
              </a:rPr>
              <a:t>  </a:t>
            </a:r>
            <a:endParaRPr dirty="0" smtClean="0">
              <a:solidFill>
                <a:srgbClr val="0070C0"/>
              </a:solidFill>
              <a:latin typeface="微软雅黑" panose="020B0503020204020204" pitchFamily="34" charset="-122"/>
              <a:ea typeface="微软雅黑" panose="020B0503020204020204" pitchFamily="34" charset="-122"/>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dirty="0" smtClean="0">
              <a:solidFill>
                <a:srgbClr val="0070C0"/>
              </a:solidFill>
              <a:latin typeface="微软雅黑" panose="020B0503020204020204" pitchFamily="34" charset="-122"/>
              <a:ea typeface="微软雅黑" panose="020B0503020204020204" pitchFamily="34" charset="-122"/>
              <a:sym typeface="+mn-ea"/>
            </a:endParaRPr>
          </a:p>
        </p:txBody>
      </p:sp>
      <p:grpSp>
        <p:nvGrpSpPr>
          <p:cNvPr id="129026" name="组合 129025"/>
          <p:cNvGrpSpPr/>
          <p:nvPr/>
        </p:nvGrpSpPr>
        <p:grpSpPr>
          <a:xfrm>
            <a:off x="4705033" y="1124268"/>
            <a:ext cx="2865437" cy="1090612"/>
            <a:chOff x="559" y="651"/>
            <a:chExt cx="1805" cy="687"/>
          </a:xfrm>
        </p:grpSpPr>
        <p:sp>
          <p:nvSpPr>
            <p:cNvPr id="129027" name="矩形 129026"/>
            <p:cNvSpPr/>
            <p:nvPr/>
          </p:nvSpPr>
          <p:spPr>
            <a:xfrm>
              <a:off x="1428" y="651"/>
              <a:ext cx="845" cy="157"/>
            </a:xfrm>
            <a:prstGeom prst="rect">
              <a:avLst/>
            </a:prstGeom>
            <a:solidFill>
              <a:srgbClr val="C0C0C0"/>
            </a:solidFill>
            <a:ln w="28575" cap="flat" cmpd="sng">
              <a:solidFill>
                <a:schemeClr val="tx1"/>
              </a:solidFill>
              <a:prstDash val="solid"/>
              <a:miter/>
              <a:headEnd type="none" w="med" len="med"/>
              <a:tailEnd type="none" w="med" len="med"/>
            </a:ln>
          </p:spPr>
          <p:txBody>
            <a:bodyPr/>
            <a:p>
              <a:endParaRPr lang="zh-CN" altLang="en-US"/>
            </a:p>
          </p:txBody>
        </p:sp>
        <p:sp>
          <p:nvSpPr>
            <p:cNvPr id="129028" name="矩形 129027"/>
            <p:cNvSpPr/>
            <p:nvPr/>
          </p:nvSpPr>
          <p:spPr>
            <a:xfrm>
              <a:off x="559" y="651"/>
              <a:ext cx="779" cy="159"/>
            </a:xfrm>
            <a:prstGeom prst="rect">
              <a:avLst/>
            </a:prstGeom>
            <a:solidFill>
              <a:srgbClr val="C0C0C0"/>
            </a:solidFill>
            <a:ln w="28575" cap="flat" cmpd="sng">
              <a:solidFill>
                <a:schemeClr val="tx1"/>
              </a:solidFill>
              <a:prstDash val="solid"/>
              <a:miter/>
              <a:headEnd type="none" w="med" len="med"/>
              <a:tailEnd type="none" w="med" len="med"/>
            </a:ln>
          </p:spPr>
          <p:txBody>
            <a:bodyPr/>
            <a:p>
              <a:endParaRPr lang="zh-CN" altLang="en-US"/>
            </a:p>
          </p:txBody>
        </p:sp>
        <p:sp>
          <p:nvSpPr>
            <p:cNvPr id="129029" name="直接连接符 129028"/>
            <p:cNvSpPr/>
            <p:nvPr/>
          </p:nvSpPr>
          <p:spPr>
            <a:xfrm>
              <a:off x="1349" y="873"/>
              <a:ext cx="0" cy="187"/>
            </a:xfrm>
            <a:prstGeom prst="line">
              <a:avLst/>
            </a:prstGeom>
            <a:ln w="9525" cap="flat" cmpd="sng">
              <a:solidFill>
                <a:schemeClr val="tx1"/>
              </a:solidFill>
              <a:prstDash val="solid"/>
              <a:headEnd type="none" w="med" len="med"/>
              <a:tailEnd type="none" w="med" len="med"/>
            </a:ln>
          </p:spPr>
        </p:sp>
        <p:sp>
          <p:nvSpPr>
            <p:cNvPr id="129030" name="直接连接符 129029"/>
            <p:cNvSpPr/>
            <p:nvPr/>
          </p:nvSpPr>
          <p:spPr>
            <a:xfrm flipH="1">
              <a:off x="1429" y="867"/>
              <a:ext cx="0" cy="187"/>
            </a:xfrm>
            <a:prstGeom prst="line">
              <a:avLst/>
            </a:prstGeom>
            <a:ln w="9525" cap="flat" cmpd="sng">
              <a:solidFill>
                <a:schemeClr val="tx1"/>
              </a:solidFill>
              <a:prstDash val="solid"/>
              <a:headEnd type="none" w="med" len="med"/>
              <a:tailEnd type="none" w="med" len="med"/>
            </a:ln>
          </p:spPr>
        </p:sp>
        <p:sp>
          <p:nvSpPr>
            <p:cNvPr id="129031" name="直接连接符 129030"/>
            <p:cNvSpPr/>
            <p:nvPr/>
          </p:nvSpPr>
          <p:spPr>
            <a:xfrm>
              <a:off x="1176" y="1015"/>
              <a:ext cx="167" cy="0"/>
            </a:xfrm>
            <a:prstGeom prst="line">
              <a:avLst/>
            </a:prstGeom>
            <a:ln w="9525" cap="flat" cmpd="sng">
              <a:solidFill>
                <a:schemeClr val="tx1"/>
              </a:solidFill>
              <a:prstDash val="solid"/>
              <a:headEnd type="none" w="med" len="med"/>
              <a:tailEnd type="triangle" w="med" len="med"/>
            </a:ln>
          </p:spPr>
        </p:sp>
        <p:sp>
          <p:nvSpPr>
            <p:cNvPr id="129032" name="直接连接符 129031"/>
            <p:cNvSpPr/>
            <p:nvPr/>
          </p:nvSpPr>
          <p:spPr>
            <a:xfrm flipH="1" flipV="1">
              <a:off x="1435" y="1017"/>
              <a:ext cx="735" cy="1"/>
            </a:xfrm>
            <a:prstGeom prst="line">
              <a:avLst/>
            </a:prstGeom>
            <a:ln w="9525" cap="flat" cmpd="sng">
              <a:solidFill>
                <a:schemeClr val="tx1"/>
              </a:solidFill>
              <a:prstDash val="solid"/>
              <a:headEnd type="none" w="med" len="med"/>
              <a:tailEnd type="triangle" w="med" len="med"/>
            </a:ln>
          </p:spPr>
        </p:sp>
        <p:sp>
          <p:nvSpPr>
            <p:cNvPr id="129033" name="矩形 129032"/>
            <p:cNvSpPr/>
            <p:nvPr/>
          </p:nvSpPr>
          <p:spPr>
            <a:xfrm>
              <a:off x="1440" y="828"/>
              <a:ext cx="924" cy="231"/>
            </a:xfrm>
            <a:prstGeom prst="rect">
              <a:avLst/>
            </a:prstGeom>
            <a:noFill/>
            <a:ln w="9525">
              <a:noFill/>
            </a:ln>
          </p:spPr>
          <p:txBody>
            <a:bodyPr wrap="none" anchor="t" anchorCtr="0">
              <a:spAutoFit/>
            </a:bodyPr>
            <a:p>
              <a:pPr algn="ctr">
                <a:lnSpc>
                  <a:spcPct val="100000"/>
                </a:lnSpc>
                <a:spcBef>
                  <a:spcPct val="0"/>
                </a:spcBef>
              </a:pPr>
              <a:r>
                <a:rPr lang="en-US" altLang="zh-CN" sz="1800">
                  <a:solidFill>
                    <a:schemeClr val="tx2"/>
                  </a:solidFill>
                  <a:latin typeface="Arial" panose="020B0604020202020204" pitchFamily="34" charset="0"/>
                </a:rPr>
                <a:t>C=0.5~2mm</a:t>
              </a:r>
              <a:endParaRPr lang="en-US" altLang="zh-CN" sz="1800">
                <a:solidFill>
                  <a:schemeClr val="tx2"/>
                </a:solidFill>
                <a:latin typeface="Arial" panose="020B0604020202020204" pitchFamily="34" charset="0"/>
              </a:endParaRPr>
            </a:p>
          </p:txBody>
        </p:sp>
        <p:sp>
          <p:nvSpPr>
            <p:cNvPr id="129034" name="矩形 129033"/>
            <p:cNvSpPr/>
            <p:nvPr/>
          </p:nvSpPr>
          <p:spPr>
            <a:xfrm>
              <a:off x="1103" y="1088"/>
              <a:ext cx="527" cy="250"/>
            </a:xfrm>
            <a:prstGeom prst="rect">
              <a:avLst/>
            </a:prstGeom>
            <a:noFill/>
            <a:ln w="9525">
              <a:noFill/>
            </a:ln>
          </p:spPr>
          <p:txBody>
            <a:bodyPr wrap="none" anchor="t" anchorCtr="0">
              <a:spAutoFit/>
            </a:bodyPr>
            <a:p>
              <a:pPr>
                <a:lnSpc>
                  <a:spcPct val="100000"/>
                </a:lnSpc>
                <a:spcBef>
                  <a:spcPct val="0"/>
                </a:spcBef>
              </a:pPr>
              <a:r>
                <a:rPr lang="zh-CN" altLang="en-US" sz="2000" dirty="0">
                  <a:solidFill>
                    <a:schemeClr val="tx2"/>
                  </a:solidFill>
                  <a:latin typeface="Arial" panose="020B0604020202020204" pitchFamily="34" charset="0"/>
                </a:rPr>
                <a:t>（</a:t>
              </a:r>
              <a:r>
                <a:rPr lang="en-US" altLang="zh-CN" sz="2000">
                  <a:solidFill>
                    <a:schemeClr val="tx2"/>
                  </a:solidFill>
                  <a:latin typeface="Arial" panose="020B0604020202020204" pitchFamily="34" charset="0"/>
                </a:rPr>
                <a:t>a</a:t>
              </a:r>
              <a:r>
                <a:rPr lang="zh-CN" altLang="en-US" sz="2000" dirty="0">
                  <a:solidFill>
                    <a:schemeClr val="tx2"/>
                  </a:solidFill>
                  <a:latin typeface="Arial" panose="020B0604020202020204" pitchFamily="34" charset="0"/>
                </a:rPr>
                <a:t>）</a:t>
              </a:r>
              <a:endParaRPr lang="zh-CN" altLang="en-US" sz="2000">
                <a:solidFill>
                  <a:schemeClr val="tx2"/>
                </a:solidFill>
                <a:latin typeface="Arial" panose="020B0604020202020204" pitchFamily="34" charset="0"/>
              </a:endParaRPr>
            </a:p>
          </p:txBody>
        </p:sp>
      </p:grpSp>
      <p:grpSp>
        <p:nvGrpSpPr>
          <p:cNvPr id="129051" name="组合 129050"/>
          <p:cNvGrpSpPr/>
          <p:nvPr/>
        </p:nvGrpSpPr>
        <p:grpSpPr>
          <a:xfrm>
            <a:off x="4641215" y="3421063"/>
            <a:ext cx="2800350" cy="1719262"/>
            <a:chOff x="423" y="1444"/>
            <a:chExt cx="1764" cy="1083"/>
          </a:xfrm>
        </p:grpSpPr>
        <p:sp>
          <p:nvSpPr>
            <p:cNvPr id="129052" name="矩形 129051"/>
            <p:cNvSpPr/>
            <p:nvPr/>
          </p:nvSpPr>
          <p:spPr>
            <a:xfrm>
              <a:off x="1311" y="1813"/>
              <a:ext cx="836" cy="184"/>
            </a:xfrm>
            <a:prstGeom prst="rect">
              <a:avLst/>
            </a:prstGeom>
            <a:solidFill>
              <a:srgbClr val="C0C0C0"/>
            </a:solidFill>
            <a:ln w="28575" cap="flat" cmpd="sng">
              <a:solidFill>
                <a:schemeClr val="tx1"/>
              </a:solidFill>
              <a:prstDash val="solid"/>
              <a:miter/>
              <a:headEnd type="none" w="med" len="med"/>
              <a:tailEnd type="none" w="med" len="med"/>
            </a:ln>
          </p:spPr>
          <p:txBody>
            <a:bodyPr/>
            <a:p>
              <a:endParaRPr lang="zh-CN" altLang="en-US"/>
            </a:p>
          </p:txBody>
        </p:sp>
        <p:sp>
          <p:nvSpPr>
            <p:cNvPr id="129053" name="矩形 129052"/>
            <p:cNvSpPr/>
            <p:nvPr/>
          </p:nvSpPr>
          <p:spPr>
            <a:xfrm>
              <a:off x="423" y="1813"/>
              <a:ext cx="779" cy="186"/>
            </a:xfrm>
            <a:prstGeom prst="rect">
              <a:avLst/>
            </a:prstGeom>
            <a:solidFill>
              <a:srgbClr val="C0C0C0"/>
            </a:solidFill>
            <a:ln w="28575" cap="flat" cmpd="sng">
              <a:solidFill>
                <a:schemeClr val="tx1"/>
              </a:solidFill>
              <a:prstDash val="solid"/>
              <a:miter/>
              <a:headEnd type="none" w="med" len="med"/>
              <a:tailEnd type="none" w="med" len="med"/>
            </a:ln>
          </p:spPr>
          <p:txBody>
            <a:bodyPr/>
            <a:p>
              <a:endParaRPr lang="zh-CN" altLang="en-US"/>
            </a:p>
          </p:txBody>
        </p:sp>
        <p:sp>
          <p:nvSpPr>
            <p:cNvPr id="129054" name="直接连接符 129053"/>
            <p:cNvSpPr/>
            <p:nvPr/>
          </p:nvSpPr>
          <p:spPr>
            <a:xfrm>
              <a:off x="1213" y="2062"/>
              <a:ext cx="0" cy="187"/>
            </a:xfrm>
            <a:prstGeom prst="line">
              <a:avLst/>
            </a:prstGeom>
            <a:ln w="9525" cap="flat" cmpd="sng">
              <a:solidFill>
                <a:schemeClr val="tx1"/>
              </a:solidFill>
              <a:prstDash val="solid"/>
              <a:headEnd type="none" w="med" len="med"/>
              <a:tailEnd type="none" w="med" len="med"/>
            </a:ln>
          </p:spPr>
        </p:sp>
        <p:sp>
          <p:nvSpPr>
            <p:cNvPr id="129055" name="直接连接符 129054"/>
            <p:cNvSpPr/>
            <p:nvPr/>
          </p:nvSpPr>
          <p:spPr>
            <a:xfrm flipH="1">
              <a:off x="1312" y="2056"/>
              <a:ext cx="0" cy="187"/>
            </a:xfrm>
            <a:prstGeom prst="line">
              <a:avLst/>
            </a:prstGeom>
            <a:ln w="9525" cap="flat" cmpd="sng">
              <a:solidFill>
                <a:schemeClr val="tx1"/>
              </a:solidFill>
              <a:prstDash val="solid"/>
              <a:headEnd type="none" w="med" len="med"/>
              <a:tailEnd type="none" w="med" len="med"/>
            </a:ln>
          </p:spPr>
        </p:sp>
        <p:sp>
          <p:nvSpPr>
            <p:cNvPr id="129056" name="直接连接符 129055"/>
            <p:cNvSpPr/>
            <p:nvPr/>
          </p:nvSpPr>
          <p:spPr>
            <a:xfrm>
              <a:off x="1040" y="2204"/>
              <a:ext cx="167" cy="0"/>
            </a:xfrm>
            <a:prstGeom prst="line">
              <a:avLst/>
            </a:prstGeom>
            <a:ln w="9525" cap="flat" cmpd="sng">
              <a:solidFill>
                <a:schemeClr val="tx1"/>
              </a:solidFill>
              <a:prstDash val="solid"/>
              <a:headEnd type="none" w="med" len="med"/>
              <a:tailEnd type="triangle" w="med" len="med"/>
            </a:ln>
          </p:spPr>
        </p:sp>
        <p:sp>
          <p:nvSpPr>
            <p:cNvPr id="129057" name="直接连接符 129056"/>
            <p:cNvSpPr/>
            <p:nvPr/>
          </p:nvSpPr>
          <p:spPr>
            <a:xfrm flipH="1" flipV="1">
              <a:off x="1318" y="2206"/>
              <a:ext cx="735" cy="1"/>
            </a:xfrm>
            <a:prstGeom prst="line">
              <a:avLst/>
            </a:prstGeom>
            <a:ln w="9525" cap="flat" cmpd="sng">
              <a:solidFill>
                <a:schemeClr val="tx1"/>
              </a:solidFill>
              <a:prstDash val="solid"/>
              <a:headEnd type="none" w="med" len="med"/>
              <a:tailEnd type="triangle" w="med" len="med"/>
            </a:ln>
          </p:spPr>
        </p:sp>
        <p:sp>
          <p:nvSpPr>
            <p:cNvPr id="129058" name="矩形 129057"/>
            <p:cNvSpPr/>
            <p:nvPr/>
          </p:nvSpPr>
          <p:spPr>
            <a:xfrm>
              <a:off x="1383" y="2017"/>
              <a:ext cx="804" cy="231"/>
            </a:xfrm>
            <a:prstGeom prst="rect">
              <a:avLst/>
            </a:prstGeom>
            <a:noFill/>
            <a:ln w="9525">
              <a:noFill/>
            </a:ln>
          </p:spPr>
          <p:txBody>
            <a:bodyPr wrap="none" anchor="t" anchorCtr="0">
              <a:spAutoFit/>
            </a:bodyPr>
            <a:p>
              <a:pPr algn="ctr">
                <a:lnSpc>
                  <a:spcPct val="100000"/>
                </a:lnSpc>
                <a:spcBef>
                  <a:spcPct val="0"/>
                </a:spcBef>
              </a:pPr>
              <a:r>
                <a:rPr lang="en-US" altLang="zh-CN" sz="1800">
                  <a:solidFill>
                    <a:schemeClr val="tx2"/>
                  </a:solidFill>
                  <a:latin typeface="Arial" panose="020B0604020202020204" pitchFamily="34" charset="0"/>
                </a:rPr>
                <a:t>C=2~3mm</a:t>
              </a:r>
              <a:endParaRPr lang="en-US" altLang="zh-CN" sz="1800">
                <a:solidFill>
                  <a:schemeClr val="tx2"/>
                </a:solidFill>
                <a:latin typeface="Arial" panose="020B0604020202020204" pitchFamily="34" charset="0"/>
              </a:endParaRPr>
            </a:p>
          </p:txBody>
        </p:sp>
        <p:sp>
          <p:nvSpPr>
            <p:cNvPr id="129059" name="矩形 129058"/>
            <p:cNvSpPr/>
            <p:nvPr/>
          </p:nvSpPr>
          <p:spPr>
            <a:xfrm>
              <a:off x="954" y="2277"/>
              <a:ext cx="554" cy="250"/>
            </a:xfrm>
            <a:prstGeom prst="rect">
              <a:avLst/>
            </a:prstGeom>
            <a:noFill/>
            <a:ln w="9525">
              <a:noFill/>
            </a:ln>
          </p:spPr>
          <p:txBody>
            <a:bodyPr wrap="none" anchor="t" anchorCtr="0">
              <a:spAutoFit/>
            </a:bodyPr>
            <a:p>
              <a:pPr>
                <a:lnSpc>
                  <a:spcPct val="100000"/>
                </a:lnSpc>
                <a:spcBef>
                  <a:spcPct val="0"/>
                </a:spcBef>
              </a:pPr>
              <a:r>
                <a:rPr lang="zh-CN" altLang="en-US" sz="2000" dirty="0">
                  <a:solidFill>
                    <a:schemeClr val="tx2"/>
                  </a:solidFill>
                  <a:latin typeface="Arial" panose="020B0604020202020204" pitchFamily="34" charset="0"/>
                </a:rPr>
                <a:t>（</a:t>
              </a:r>
              <a:r>
                <a:rPr lang="en-US" altLang="zh-CN" sz="2000">
                  <a:solidFill>
                    <a:schemeClr val="tx2"/>
                  </a:solidFill>
                  <a:latin typeface="Arial" panose="020B0604020202020204" pitchFamily="34" charset="0"/>
                </a:rPr>
                <a:t>C</a:t>
              </a:r>
              <a:r>
                <a:rPr lang="zh-CN" altLang="en-US" sz="2000" dirty="0">
                  <a:solidFill>
                    <a:schemeClr val="tx2"/>
                  </a:solidFill>
                  <a:latin typeface="Arial" panose="020B0604020202020204" pitchFamily="34" charset="0"/>
                </a:rPr>
                <a:t>）</a:t>
              </a:r>
              <a:endParaRPr lang="zh-CN" altLang="en-US" sz="2000">
                <a:solidFill>
                  <a:schemeClr val="tx2"/>
                </a:solidFill>
                <a:latin typeface="Arial" panose="020B0604020202020204" pitchFamily="34" charset="0"/>
              </a:endParaRPr>
            </a:p>
          </p:txBody>
        </p:sp>
        <p:grpSp>
          <p:nvGrpSpPr>
            <p:cNvPr id="129060" name="组合 129059"/>
            <p:cNvGrpSpPr/>
            <p:nvPr/>
          </p:nvGrpSpPr>
          <p:grpSpPr>
            <a:xfrm>
              <a:off x="1298" y="1800"/>
              <a:ext cx="148" cy="155"/>
              <a:chOff x="3941" y="621"/>
              <a:chExt cx="148" cy="155"/>
            </a:xfrm>
          </p:grpSpPr>
          <p:sp>
            <p:nvSpPr>
              <p:cNvPr id="129061" name="直角三角形 129060"/>
              <p:cNvSpPr/>
              <p:nvPr/>
            </p:nvSpPr>
            <p:spPr>
              <a:xfrm rot="-5400000" flipH="1" flipV="1">
                <a:off x="3937" y="624"/>
                <a:ext cx="155" cy="148"/>
              </a:xfrm>
              <a:prstGeom prst="rtTriangle">
                <a:avLst/>
              </a:prstGeom>
              <a:solidFill>
                <a:schemeClr val="tx1"/>
              </a:solidFill>
              <a:ln w="9525" cap="flat" cmpd="sng">
                <a:solidFill>
                  <a:srgbClr val="CCECFF"/>
                </a:solidFill>
                <a:prstDash val="solid"/>
                <a:miter/>
                <a:headEnd type="none" w="med" len="med"/>
                <a:tailEnd type="none" w="med" len="med"/>
              </a:ln>
            </p:spPr>
            <p:txBody>
              <a:bodyPr/>
              <a:p>
                <a:endParaRPr lang="zh-CN" altLang="en-US"/>
              </a:p>
            </p:txBody>
          </p:sp>
          <p:sp>
            <p:nvSpPr>
              <p:cNvPr id="129062" name="直接连接符 129061"/>
              <p:cNvSpPr/>
              <p:nvPr/>
            </p:nvSpPr>
            <p:spPr>
              <a:xfrm flipV="1">
                <a:off x="3950" y="631"/>
                <a:ext cx="137" cy="137"/>
              </a:xfrm>
              <a:prstGeom prst="line">
                <a:avLst/>
              </a:prstGeom>
              <a:ln w="28575" cap="flat" cmpd="sng">
                <a:solidFill>
                  <a:schemeClr val="tx1"/>
                </a:solidFill>
                <a:prstDash val="solid"/>
                <a:headEnd type="none" w="med" len="med"/>
                <a:tailEnd type="none" w="med" len="med"/>
              </a:ln>
            </p:spPr>
          </p:sp>
        </p:grpSp>
        <p:sp>
          <p:nvSpPr>
            <p:cNvPr id="129063" name="直接连接符 129062"/>
            <p:cNvSpPr/>
            <p:nvPr/>
          </p:nvSpPr>
          <p:spPr>
            <a:xfrm flipV="1">
              <a:off x="1453" y="1627"/>
              <a:ext cx="146" cy="155"/>
            </a:xfrm>
            <a:prstGeom prst="line">
              <a:avLst/>
            </a:prstGeom>
            <a:ln w="9525" cap="flat" cmpd="sng">
              <a:solidFill>
                <a:schemeClr val="tx1"/>
              </a:solidFill>
              <a:prstDash val="solid"/>
              <a:headEnd type="none" w="med" len="med"/>
              <a:tailEnd type="none" w="med" len="med"/>
            </a:ln>
          </p:spPr>
        </p:sp>
        <p:sp>
          <p:nvSpPr>
            <p:cNvPr id="129064" name="任意多边形 129063"/>
            <p:cNvSpPr/>
            <p:nvPr/>
          </p:nvSpPr>
          <p:spPr>
            <a:xfrm rot="-500621">
              <a:off x="1016" y="1649"/>
              <a:ext cx="514" cy="521"/>
            </a:xfrm>
            <a:custGeom>
              <a:avLst/>
              <a:gdLst>
                <a:gd name="txL" fmla="*/ 0 w 21681"/>
                <a:gd name="txT" fmla="*/ 0 h 21600"/>
                <a:gd name="txR" fmla="*/ 21681 w 21681"/>
                <a:gd name="txB" fmla="*/ 21600 h 21600"/>
              </a:gdLst>
              <a:ahLst/>
              <a:cxnLst>
                <a:cxn ang="180">
                  <a:pos x="0" y="1403"/>
                </a:cxn>
                <a:cxn ang="0">
                  <a:pos x="21681" y="5170"/>
                </a:cxn>
                <a:cxn ang="90">
                  <a:pos x="7659" y="21600"/>
                </a:cxn>
              </a:cxnLst>
              <a:rect l="txL" t="txT" r="txR" b="txB"/>
              <a:pathLst>
                <a:path w="21681" h="21600" fill="none">
                  <a:moveTo>
                    <a:pt x="0" y="1403"/>
                  </a:moveTo>
                  <a:arcTo wR="21600" hR="21600" stAng="-6646048" swAng="3674772"/>
                </a:path>
                <a:path w="21681" h="21600" stroke="0">
                  <a:moveTo>
                    <a:pt x="0" y="1403"/>
                  </a:moveTo>
                  <a:arcTo wR="21600" hR="21600" stAng="-6646048" swAng="3674772"/>
                  <a:lnTo>
                    <a:pt x="7659" y="21600"/>
                  </a:lnTo>
                  <a:close/>
                </a:path>
              </a:pathLst>
            </a:custGeom>
            <a:noFill/>
            <a:ln w="9525" cap="flat" cmpd="sng">
              <a:solidFill>
                <a:schemeClr val="tx1"/>
              </a:solidFill>
              <a:prstDash val="solid"/>
              <a:headEnd type="triangle" w="med" len="med"/>
              <a:tailEnd type="triangle" w="med" len="med"/>
            </a:ln>
          </p:spPr>
          <p:txBody>
            <a:bodyPr/>
            <a:p>
              <a:endParaRPr lang="zh-CN" altLang="en-US"/>
            </a:p>
          </p:txBody>
        </p:sp>
        <p:sp>
          <p:nvSpPr>
            <p:cNvPr id="129065" name="矩形 129064"/>
            <p:cNvSpPr/>
            <p:nvPr/>
          </p:nvSpPr>
          <p:spPr>
            <a:xfrm>
              <a:off x="1103" y="1444"/>
              <a:ext cx="277" cy="250"/>
            </a:xfrm>
            <a:prstGeom prst="rect">
              <a:avLst/>
            </a:prstGeom>
            <a:noFill/>
            <a:ln w="9525">
              <a:noFill/>
            </a:ln>
          </p:spPr>
          <p:txBody>
            <a:bodyPr wrap="none" anchor="t" anchorCtr="0">
              <a:spAutoFit/>
            </a:bodyPr>
            <a:p>
              <a:pPr algn="ctr">
                <a:lnSpc>
                  <a:spcPct val="100000"/>
                </a:lnSpc>
                <a:spcBef>
                  <a:spcPct val="0"/>
                </a:spcBef>
              </a:pPr>
              <a:r>
                <a:rPr lang="el-GR" altLang="zh-CN" sz="2000" dirty="0">
                  <a:solidFill>
                    <a:schemeClr val="tx2"/>
                  </a:solidFill>
                  <a:latin typeface="楷体_GB2312" pitchFamily="49" charset="-122"/>
                  <a:ea typeface="楷体_GB2312" pitchFamily="49" charset="-122"/>
                </a:rPr>
                <a:t>α</a:t>
              </a:r>
              <a:endParaRPr lang="en-US" altLang="zh-CN" sz="2000">
                <a:solidFill>
                  <a:schemeClr val="tx2"/>
                </a:solidFill>
                <a:latin typeface="楷体_GB2312" pitchFamily="49" charset="-122"/>
                <a:ea typeface="楷体_GB2312" pitchFamily="49" charset="-122"/>
              </a:endParaRPr>
            </a:p>
          </p:txBody>
        </p:sp>
        <p:sp>
          <p:nvSpPr>
            <p:cNvPr id="129066" name="直接连接符 129065"/>
            <p:cNvSpPr/>
            <p:nvPr/>
          </p:nvSpPr>
          <p:spPr>
            <a:xfrm>
              <a:off x="1060" y="1809"/>
              <a:ext cx="147" cy="146"/>
            </a:xfrm>
            <a:prstGeom prst="line">
              <a:avLst/>
            </a:prstGeom>
            <a:ln w="28575" cap="flat" cmpd="sng">
              <a:solidFill>
                <a:schemeClr val="tx2"/>
              </a:solidFill>
              <a:prstDash val="solid"/>
              <a:headEnd type="none" w="med" len="med"/>
              <a:tailEnd type="none" w="med" len="med"/>
            </a:ln>
          </p:spPr>
        </p:sp>
        <p:sp>
          <p:nvSpPr>
            <p:cNvPr id="129067" name="直角三角形 129066"/>
            <p:cNvSpPr/>
            <p:nvPr/>
          </p:nvSpPr>
          <p:spPr>
            <a:xfrm rot="5400000" flipV="1">
              <a:off x="1075" y="1802"/>
              <a:ext cx="155" cy="148"/>
            </a:xfrm>
            <a:prstGeom prst="rtTriangle">
              <a:avLst/>
            </a:prstGeom>
            <a:solidFill>
              <a:schemeClr val="tx1"/>
            </a:solidFill>
            <a:ln w="9525" cap="flat" cmpd="sng">
              <a:solidFill>
                <a:srgbClr val="CCECFF"/>
              </a:solidFill>
              <a:prstDash val="solid"/>
              <a:miter/>
              <a:headEnd type="none" w="med" len="med"/>
              <a:tailEnd type="none" w="med" len="med"/>
            </a:ln>
          </p:spPr>
          <p:txBody>
            <a:bodyPr/>
            <a:p>
              <a:endParaRPr lang="zh-CN" altLang="en-US"/>
            </a:p>
          </p:txBody>
        </p:sp>
        <p:sp>
          <p:nvSpPr>
            <p:cNvPr id="129068" name="直接连接符 129067"/>
            <p:cNvSpPr/>
            <p:nvPr/>
          </p:nvSpPr>
          <p:spPr>
            <a:xfrm flipH="1" flipV="1">
              <a:off x="914" y="1637"/>
              <a:ext cx="137" cy="137"/>
            </a:xfrm>
            <a:prstGeom prst="line">
              <a:avLst/>
            </a:prstGeom>
            <a:ln w="9525" cap="flat" cmpd="sng">
              <a:solidFill>
                <a:schemeClr val="tx1"/>
              </a:solidFill>
              <a:prstDash val="solid"/>
              <a:headEnd type="none" w="med" len="med"/>
              <a:tailEnd type="none" w="med" len="med"/>
            </a:ln>
          </p:spPr>
        </p:sp>
        <p:sp>
          <p:nvSpPr>
            <p:cNvPr id="129069" name="直接连接符 129068"/>
            <p:cNvSpPr/>
            <p:nvPr/>
          </p:nvSpPr>
          <p:spPr>
            <a:xfrm flipH="1">
              <a:off x="759" y="1947"/>
              <a:ext cx="338" cy="0"/>
            </a:xfrm>
            <a:prstGeom prst="line">
              <a:avLst/>
            </a:prstGeom>
            <a:ln w="28575" cap="flat" cmpd="sng">
              <a:solidFill>
                <a:srgbClr val="FF00FF"/>
              </a:solidFill>
              <a:prstDash val="solid"/>
              <a:headEnd type="none" w="med" len="med"/>
              <a:tailEnd type="none" w="med" len="med"/>
            </a:ln>
          </p:spPr>
        </p:sp>
        <p:sp>
          <p:nvSpPr>
            <p:cNvPr id="129070" name="直接连接符 129069"/>
            <p:cNvSpPr/>
            <p:nvPr/>
          </p:nvSpPr>
          <p:spPr>
            <a:xfrm>
              <a:off x="887" y="1838"/>
              <a:ext cx="0" cy="109"/>
            </a:xfrm>
            <a:prstGeom prst="line">
              <a:avLst/>
            </a:prstGeom>
            <a:ln w="9525" cap="flat" cmpd="sng">
              <a:solidFill>
                <a:schemeClr val="tx1"/>
              </a:solidFill>
              <a:prstDash val="solid"/>
              <a:headEnd type="none" w="med" len="med"/>
              <a:tailEnd type="triangle" w="med" len="med"/>
            </a:ln>
          </p:spPr>
        </p:sp>
        <p:sp>
          <p:nvSpPr>
            <p:cNvPr id="129071" name="直接连接符 129070"/>
            <p:cNvSpPr/>
            <p:nvPr/>
          </p:nvSpPr>
          <p:spPr>
            <a:xfrm flipV="1">
              <a:off x="887" y="2002"/>
              <a:ext cx="0" cy="128"/>
            </a:xfrm>
            <a:prstGeom prst="line">
              <a:avLst/>
            </a:prstGeom>
            <a:ln w="9525" cap="flat" cmpd="sng">
              <a:solidFill>
                <a:schemeClr val="tx1"/>
              </a:solidFill>
              <a:prstDash val="solid"/>
              <a:headEnd type="none" w="med" len="med"/>
              <a:tailEnd type="triangle" w="med" len="med"/>
            </a:ln>
          </p:spPr>
        </p:sp>
        <p:sp>
          <p:nvSpPr>
            <p:cNvPr id="129072" name="矩形 129071"/>
            <p:cNvSpPr/>
            <p:nvPr/>
          </p:nvSpPr>
          <p:spPr>
            <a:xfrm>
              <a:off x="697" y="1993"/>
              <a:ext cx="197" cy="250"/>
            </a:xfrm>
            <a:prstGeom prst="rect">
              <a:avLst/>
            </a:prstGeom>
            <a:noFill/>
            <a:ln w="9525">
              <a:noFill/>
            </a:ln>
          </p:spPr>
          <p:txBody>
            <a:bodyPr wrap="none" anchor="t" anchorCtr="0">
              <a:spAutoFit/>
            </a:bodyPr>
            <a:p>
              <a:pPr algn="ctr">
                <a:lnSpc>
                  <a:spcPct val="100000"/>
                </a:lnSpc>
                <a:spcBef>
                  <a:spcPct val="0"/>
                </a:spcBef>
              </a:pPr>
              <a:r>
                <a:rPr lang="en-US" altLang="zh-CN" sz="2000">
                  <a:solidFill>
                    <a:schemeClr val="tx2"/>
                  </a:solidFill>
                  <a:latin typeface="楷体_GB2312" pitchFamily="49" charset="-122"/>
                  <a:ea typeface="楷体_GB2312" pitchFamily="49" charset="-122"/>
                </a:rPr>
                <a:t>p</a:t>
              </a:r>
              <a:endParaRPr lang="en-US" altLang="zh-CN" sz="2000">
                <a:solidFill>
                  <a:schemeClr val="tx2"/>
                </a:solidFill>
                <a:latin typeface="楷体_GB2312" pitchFamily="49" charset="-122"/>
                <a:ea typeface="楷体_GB2312" pitchFamily="49" charset="-122"/>
              </a:endParaRPr>
            </a:p>
          </p:txBody>
        </p:sp>
      </p:grpSp>
      <p:grpSp>
        <p:nvGrpSpPr>
          <p:cNvPr id="129073" name="组合 129072"/>
          <p:cNvGrpSpPr/>
          <p:nvPr/>
        </p:nvGrpSpPr>
        <p:grpSpPr>
          <a:xfrm>
            <a:off x="4647565" y="5247005"/>
            <a:ext cx="3003550" cy="1306513"/>
            <a:chOff x="3015" y="1693"/>
            <a:chExt cx="1892" cy="823"/>
          </a:xfrm>
        </p:grpSpPr>
        <p:sp>
          <p:nvSpPr>
            <p:cNvPr id="129074" name="矩形 129073"/>
            <p:cNvSpPr/>
            <p:nvPr/>
          </p:nvSpPr>
          <p:spPr>
            <a:xfrm>
              <a:off x="3668" y="2266"/>
              <a:ext cx="536" cy="250"/>
            </a:xfrm>
            <a:prstGeom prst="rect">
              <a:avLst/>
            </a:prstGeom>
            <a:noFill/>
            <a:ln w="9525">
              <a:noFill/>
            </a:ln>
          </p:spPr>
          <p:txBody>
            <a:bodyPr wrap="none" anchor="t" anchorCtr="0">
              <a:spAutoFit/>
            </a:bodyPr>
            <a:p>
              <a:pPr>
                <a:lnSpc>
                  <a:spcPct val="100000"/>
                </a:lnSpc>
                <a:spcBef>
                  <a:spcPct val="0"/>
                </a:spcBef>
              </a:pPr>
              <a:r>
                <a:rPr lang="zh-CN" altLang="en-US" sz="2000" dirty="0">
                  <a:solidFill>
                    <a:schemeClr val="tx2"/>
                  </a:solidFill>
                  <a:latin typeface="Arial" panose="020B0604020202020204" pitchFamily="34" charset="0"/>
                </a:rPr>
                <a:t>（</a:t>
              </a:r>
              <a:r>
                <a:rPr lang="en-US" altLang="zh-CN" sz="2000">
                  <a:solidFill>
                    <a:schemeClr val="tx2"/>
                  </a:solidFill>
                  <a:latin typeface="Arial" panose="020B0604020202020204" pitchFamily="34" charset="0"/>
                </a:rPr>
                <a:t>d</a:t>
              </a:r>
              <a:r>
                <a:rPr lang="zh-CN" altLang="en-US" sz="2000" dirty="0">
                  <a:solidFill>
                    <a:schemeClr val="tx2"/>
                  </a:solidFill>
                  <a:latin typeface="Arial" panose="020B0604020202020204" pitchFamily="34" charset="0"/>
                </a:rPr>
                <a:t>）</a:t>
              </a:r>
              <a:endParaRPr lang="zh-CN" altLang="en-US" sz="2000">
                <a:solidFill>
                  <a:schemeClr val="tx2"/>
                </a:solidFill>
                <a:latin typeface="Arial" panose="020B0604020202020204" pitchFamily="34" charset="0"/>
              </a:endParaRPr>
            </a:p>
          </p:txBody>
        </p:sp>
        <p:grpSp>
          <p:nvGrpSpPr>
            <p:cNvPr id="129075" name="组合 129074"/>
            <p:cNvGrpSpPr/>
            <p:nvPr/>
          </p:nvGrpSpPr>
          <p:grpSpPr>
            <a:xfrm>
              <a:off x="3015" y="1693"/>
              <a:ext cx="1892" cy="545"/>
              <a:chOff x="3015" y="1693"/>
              <a:chExt cx="1892" cy="545"/>
            </a:xfrm>
          </p:grpSpPr>
          <p:sp>
            <p:nvSpPr>
              <p:cNvPr id="129076" name="矩形 129075"/>
              <p:cNvSpPr/>
              <p:nvPr/>
            </p:nvSpPr>
            <p:spPr>
              <a:xfrm>
                <a:off x="4016" y="1719"/>
                <a:ext cx="891" cy="267"/>
              </a:xfrm>
              <a:prstGeom prst="rect">
                <a:avLst/>
              </a:prstGeom>
              <a:solidFill>
                <a:srgbClr val="C0C0C0"/>
              </a:solidFill>
              <a:ln w="28575" cap="flat" cmpd="sng">
                <a:solidFill>
                  <a:schemeClr val="tx1"/>
                </a:solidFill>
                <a:prstDash val="solid"/>
                <a:miter/>
                <a:headEnd type="none" w="med" len="med"/>
                <a:tailEnd type="none" w="med" len="med"/>
              </a:ln>
            </p:spPr>
            <p:txBody>
              <a:bodyPr/>
              <a:p>
                <a:endParaRPr lang="zh-CN" altLang="en-US"/>
              </a:p>
            </p:txBody>
          </p:sp>
          <p:sp>
            <p:nvSpPr>
              <p:cNvPr id="129077" name="直接连接符 129076"/>
              <p:cNvSpPr/>
              <p:nvPr/>
            </p:nvSpPr>
            <p:spPr>
              <a:xfrm>
                <a:off x="3918" y="2051"/>
                <a:ext cx="0" cy="187"/>
              </a:xfrm>
              <a:prstGeom prst="line">
                <a:avLst/>
              </a:prstGeom>
              <a:ln w="9525" cap="flat" cmpd="sng">
                <a:solidFill>
                  <a:schemeClr val="tx1"/>
                </a:solidFill>
                <a:prstDash val="solid"/>
                <a:headEnd type="none" w="med" len="med"/>
                <a:tailEnd type="none" w="med" len="med"/>
              </a:ln>
            </p:spPr>
          </p:sp>
          <p:sp>
            <p:nvSpPr>
              <p:cNvPr id="129078" name="直接连接符 129077"/>
              <p:cNvSpPr/>
              <p:nvPr/>
            </p:nvSpPr>
            <p:spPr>
              <a:xfrm flipH="1">
                <a:off x="4017" y="2045"/>
                <a:ext cx="0" cy="187"/>
              </a:xfrm>
              <a:prstGeom prst="line">
                <a:avLst/>
              </a:prstGeom>
              <a:ln w="9525" cap="flat" cmpd="sng">
                <a:solidFill>
                  <a:schemeClr val="tx1"/>
                </a:solidFill>
                <a:prstDash val="solid"/>
                <a:headEnd type="none" w="med" len="med"/>
                <a:tailEnd type="none" w="med" len="med"/>
              </a:ln>
            </p:spPr>
          </p:sp>
          <p:sp>
            <p:nvSpPr>
              <p:cNvPr id="129079" name="直接连接符 129078"/>
              <p:cNvSpPr/>
              <p:nvPr/>
            </p:nvSpPr>
            <p:spPr>
              <a:xfrm>
                <a:off x="3745" y="2193"/>
                <a:ext cx="167" cy="0"/>
              </a:xfrm>
              <a:prstGeom prst="line">
                <a:avLst/>
              </a:prstGeom>
              <a:ln w="9525" cap="flat" cmpd="sng">
                <a:solidFill>
                  <a:schemeClr val="tx1"/>
                </a:solidFill>
                <a:prstDash val="solid"/>
                <a:headEnd type="none" w="med" len="med"/>
                <a:tailEnd type="triangle" w="med" len="med"/>
              </a:ln>
            </p:spPr>
          </p:sp>
          <p:sp>
            <p:nvSpPr>
              <p:cNvPr id="129080" name="直接连接符 129079"/>
              <p:cNvSpPr/>
              <p:nvPr/>
            </p:nvSpPr>
            <p:spPr>
              <a:xfrm flipH="1" flipV="1">
                <a:off x="4023" y="2195"/>
                <a:ext cx="735" cy="1"/>
              </a:xfrm>
              <a:prstGeom prst="line">
                <a:avLst/>
              </a:prstGeom>
              <a:ln w="9525" cap="flat" cmpd="sng">
                <a:solidFill>
                  <a:schemeClr val="tx1"/>
                </a:solidFill>
                <a:prstDash val="solid"/>
                <a:headEnd type="none" w="med" len="med"/>
                <a:tailEnd type="triangle" w="med" len="med"/>
              </a:ln>
            </p:spPr>
          </p:sp>
          <p:sp>
            <p:nvSpPr>
              <p:cNvPr id="129081" name="矩形 129080"/>
              <p:cNvSpPr/>
              <p:nvPr/>
            </p:nvSpPr>
            <p:spPr>
              <a:xfrm>
                <a:off x="4088" y="2006"/>
                <a:ext cx="804" cy="231"/>
              </a:xfrm>
              <a:prstGeom prst="rect">
                <a:avLst/>
              </a:prstGeom>
              <a:noFill/>
              <a:ln w="9525">
                <a:noFill/>
              </a:ln>
            </p:spPr>
            <p:txBody>
              <a:bodyPr wrap="none" anchor="t" anchorCtr="0">
                <a:spAutoFit/>
              </a:bodyPr>
              <a:p>
                <a:pPr algn="ctr">
                  <a:lnSpc>
                    <a:spcPct val="100000"/>
                  </a:lnSpc>
                  <a:spcBef>
                    <a:spcPct val="0"/>
                  </a:spcBef>
                </a:pPr>
                <a:r>
                  <a:rPr lang="en-US" altLang="zh-CN" sz="1800">
                    <a:solidFill>
                      <a:schemeClr val="tx2"/>
                    </a:solidFill>
                    <a:latin typeface="Arial" panose="020B0604020202020204" pitchFamily="34" charset="0"/>
                  </a:rPr>
                  <a:t>C=3~4mm</a:t>
                </a:r>
                <a:endParaRPr lang="en-US" altLang="zh-CN" sz="1800">
                  <a:solidFill>
                    <a:schemeClr val="tx2"/>
                  </a:solidFill>
                  <a:latin typeface="Arial" panose="020B0604020202020204" pitchFamily="34" charset="0"/>
                </a:endParaRPr>
              </a:p>
            </p:txBody>
          </p:sp>
          <p:sp>
            <p:nvSpPr>
              <p:cNvPr id="129082" name="直接连接符 129081"/>
              <p:cNvSpPr/>
              <p:nvPr/>
            </p:nvSpPr>
            <p:spPr>
              <a:xfrm flipH="1">
                <a:off x="3464" y="1936"/>
                <a:ext cx="338" cy="0"/>
              </a:xfrm>
              <a:prstGeom prst="line">
                <a:avLst/>
              </a:prstGeom>
              <a:ln w="28575" cap="flat" cmpd="sng">
                <a:solidFill>
                  <a:srgbClr val="FF00FF"/>
                </a:solidFill>
                <a:prstDash val="solid"/>
                <a:headEnd type="none" w="med" len="med"/>
                <a:tailEnd type="none" w="med" len="med"/>
              </a:ln>
            </p:spPr>
          </p:sp>
          <p:sp>
            <p:nvSpPr>
              <p:cNvPr id="129083" name="直接连接符 129082"/>
              <p:cNvSpPr/>
              <p:nvPr/>
            </p:nvSpPr>
            <p:spPr>
              <a:xfrm>
                <a:off x="3592" y="1827"/>
                <a:ext cx="0" cy="109"/>
              </a:xfrm>
              <a:prstGeom prst="line">
                <a:avLst/>
              </a:prstGeom>
              <a:ln w="9525" cap="flat" cmpd="sng">
                <a:solidFill>
                  <a:schemeClr val="tx1"/>
                </a:solidFill>
                <a:prstDash val="solid"/>
                <a:headEnd type="none" w="med" len="med"/>
                <a:tailEnd type="triangle" w="med" len="med"/>
              </a:ln>
            </p:spPr>
          </p:sp>
          <p:sp>
            <p:nvSpPr>
              <p:cNvPr id="129084" name="直接连接符 129083"/>
              <p:cNvSpPr/>
              <p:nvPr/>
            </p:nvSpPr>
            <p:spPr>
              <a:xfrm flipV="1">
                <a:off x="3574" y="1991"/>
                <a:ext cx="0" cy="128"/>
              </a:xfrm>
              <a:prstGeom prst="line">
                <a:avLst/>
              </a:prstGeom>
              <a:ln w="9525" cap="flat" cmpd="sng">
                <a:solidFill>
                  <a:schemeClr val="tx1"/>
                </a:solidFill>
                <a:prstDash val="solid"/>
                <a:headEnd type="none" w="med" len="med"/>
                <a:tailEnd type="triangle" w="med" len="med"/>
              </a:ln>
            </p:spPr>
          </p:sp>
          <p:sp>
            <p:nvSpPr>
              <p:cNvPr id="129085" name="矩形 129084"/>
              <p:cNvSpPr/>
              <p:nvPr/>
            </p:nvSpPr>
            <p:spPr>
              <a:xfrm>
                <a:off x="3402" y="1982"/>
                <a:ext cx="197" cy="250"/>
              </a:xfrm>
              <a:prstGeom prst="rect">
                <a:avLst/>
              </a:prstGeom>
              <a:noFill/>
              <a:ln w="9525">
                <a:noFill/>
              </a:ln>
            </p:spPr>
            <p:txBody>
              <a:bodyPr wrap="none" anchor="t" anchorCtr="0">
                <a:spAutoFit/>
              </a:bodyPr>
              <a:p>
                <a:pPr algn="ctr">
                  <a:lnSpc>
                    <a:spcPct val="100000"/>
                  </a:lnSpc>
                  <a:spcBef>
                    <a:spcPct val="0"/>
                  </a:spcBef>
                </a:pPr>
                <a:r>
                  <a:rPr lang="en-US" altLang="zh-CN" sz="2000">
                    <a:solidFill>
                      <a:schemeClr val="tx2"/>
                    </a:solidFill>
                    <a:latin typeface="楷体_GB2312" pitchFamily="49" charset="-122"/>
                    <a:ea typeface="楷体_GB2312" pitchFamily="49" charset="-122"/>
                  </a:rPr>
                  <a:t>p</a:t>
                </a:r>
                <a:endParaRPr lang="en-US" altLang="zh-CN" sz="2000">
                  <a:solidFill>
                    <a:schemeClr val="tx2"/>
                  </a:solidFill>
                  <a:latin typeface="楷体_GB2312" pitchFamily="49" charset="-122"/>
                  <a:ea typeface="楷体_GB2312" pitchFamily="49" charset="-122"/>
                </a:endParaRPr>
              </a:p>
            </p:txBody>
          </p:sp>
          <p:sp>
            <p:nvSpPr>
              <p:cNvPr id="129086" name="任意多边形 129085"/>
              <p:cNvSpPr/>
              <p:nvPr/>
            </p:nvSpPr>
            <p:spPr>
              <a:xfrm flipV="1">
                <a:off x="3999" y="1693"/>
                <a:ext cx="197" cy="202"/>
              </a:xfrm>
              <a:custGeom>
                <a:avLst/>
                <a:gdLst>
                  <a:gd name="txL" fmla="*/ 0 w 22583"/>
                  <a:gd name="txT" fmla="*/ 0 h 21600"/>
                  <a:gd name="txR" fmla="*/ 22583 w 22583"/>
                  <a:gd name="txB" fmla="*/ 21600 h 21600"/>
                </a:gdLst>
                <a:ahLst/>
                <a:cxnLst>
                  <a:cxn ang="180">
                    <a:pos x="0" y="23"/>
                  </a:cxn>
                  <a:cxn ang="0">
                    <a:pos x="22582" y="20791"/>
                  </a:cxn>
                  <a:cxn ang="90">
                    <a:pos x="998" y="21600"/>
                  </a:cxn>
                </a:cxnLst>
                <a:rect l="txL" t="txT" r="txR" b="txB"/>
                <a:pathLst>
                  <a:path w="22583" h="21600" fill="none">
                    <a:moveTo>
                      <a:pt x="0" y="23"/>
                    </a:moveTo>
                    <a:arcTo wR="21600" hR="21600" stAng="-5558893" swAng="5430101"/>
                  </a:path>
                  <a:path w="22583" h="21600" stroke="0">
                    <a:moveTo>
                      <a:pt x="0" y="23"/>
                    </a:moveTo>
                    <a:arcTo wR="21600" hR="21600" stAng="-5558893" swAng="5430101"/>
                    <a:lnTo>
                      <a:pt x="998" y="21600"/>
                    </a:lnTo>
                    <a:close/>
                  </a:path>
                </a:pathLst>
              </a:custGeom>
              <a:solidFill>
                <a:schemeClr val="tx1"/>
              </a:solidFill>
              <a:ln w="28575" cap="flat" cmpd="sng">
                <a:solidFill>
                  <a:schemeClr val="tx1"/>
                </a:solidFill>
                <a:prstDash val="solid"/>
                <a:headEnd type="none" w="med" len="med"/>
                <a:tailEnd type="none" w="med" len="med"/>
              </a:ln>
            </p:spPr>
            <p:txBody>
              <a:bodyPr/>
              <a:p>
                <a:endParaRPr lang="zh-CN" altLang="en-US"/>
              </a:p>
            </p:txBody>
          </p:sp>
          <p:sp>
            <p:nvSpPr>
              <p:cNvPr id="129087" name="直接连接符 129086"/>
              <p:cNvSpPr/>
              <p:nvPr/>
            </p:nvSpPr>
            <p:spPr>
              <a:xfrm flipV="1">
                <a:off x="3996" y="1702"/>
                <a:ext cx="0" cy="210"/>
              </a:xfrm>
              <a:prstGeom prst="line">
                <a:avLst/>
              </a:prstGeom>
              <a:ln w="38100" cap="flat" cmpd="sng">
                <a:solidFill>
                  <a:srgbClr val="CCECFF"/>
                </a:solidFill>
                <a:prstDash val="solid"/>
                <a:headEnd type="none" w="med" len="med"/>
                <a:tailEnd type="none" w="med" len="med"/>
              </a:ln>
            </p:spPr>
          </p:sp>
          <p:sp>
            <p:nvSpPr>
              <p:cNvPr id="129088" name="直接连接符 129087"/>
              <p:cNvSpPr/>
              <p:nvPr/>
            </p:nvSpPr>
            <p:spPr>
              <a:xfrm flipH="1" flipV="1">
                <a:off x="3995" y="1702"/>
                <a:ext cx="210" cy="0"/>
              </a:xfrm>
              <a:prstGeom prst="line">
                <a:avLst/>
              </a:prstGeom>
              <a:ln w="9525" cap="flat" cmpd="sng">
                <a:solidFill>
                  <a:srgbClr val="CCECFF"/>
                </a:solidFill>
                <a:prstDash val="solid"/>
                <a:headEnd type="none" w="med" len="med"/>
                <a:tailEnd type="none" w="med" len="med"/>
              </a:ln>
            </p:spPr>
          </p:sp>
          <p:sp>
            <p:nvSpPr>
              <p:cNvPr id="129089" name="矩形 129088"/>
              <p:cNvSpPr/>
              <p:nvPr/>
            </p:nvSpPr>
            <p:spPr>
              <a:xfrm flipH="1">
                <a:off x="3015" y="1727"/>
                <a:ext cx="891" cy="267"/>
              </a:xfrm>
              <a:prstGeom prst="rect">
                <a:avLst/>
              </a:prstGeom>
              <a:solidFill>
                <a:srgbClr val="C0C0C0"/>
              </a:solidFill>
              <a:ln w="28575" cap="flat" cmpd="sng">
                <a:solidFill>
                  <a:schemeClr val="tx1"/>
                </a:solidFill>
                <a:prstDash val="solid"/>
                <a:miter/>
                <a:headEnd type="none" w="med" len="med"/>
                <a:tailEnd type="none" w="med" len="med"/>
              </a:ln>
            </p:spPr>
            <p:txBody>
              <a:bodyPr/>
              <a:p>
                <a:endParaRPr lang="zh-CN" altLang="en-US"/>
              </a:p>
            </p:txBody>
          </p:sp>
          <p:sp>
            <p:nvSpPr>
              <p:cNvPr id="129090" name="任意多边形 129089"/>
              <p:cNvSpPr/>
              <p:nvPr/>
            </p:nvSpPr>
            <p:spPr>
              <a:xfrm flipH="1" flipV="1">
                <a:off x="3735" y="1701"/>
                <a:ext cx="187" cy="202"/>
              </a:xfrm>
              <a:custGeom>
                <a:avLst/>
                <a:gdLst>
                  <a:gd name="txL" fmla="*/ 0 w 22583"/>
                  <a:gd name="txT" fmla="*/ 0 h 21600"/>
                  <a:gd name="txR" fmla="*/ 22583 w 22583"/>
                  <a:gd name="txB" fmla="*/ 21600 h 21600"/>
                </a:gdLst>
                <a:ahLst/>
                <a:cxnLst>
                  <a:cxn ang="180">
                    <a:pos x="0" y="23"/>
                  </a:cxn>
                  <a:cxn ang="0">
                    <a:pos x="22582" y="20791"/>
                  </a:cxn>
                  <a:cxn ang="90">
                    <a:pos x="998" y="21600"/>
                  </a:cxn>
                </a:cxnLst>
                <a:rect l="txL" t="txT" r="txR" b="txB"/>
                <a:pathLst>
                  <a:path w="22583" h="21600" fill="none">
                    <a:moveTo>
                      <a:pt x="0" y="23"/>
                    </a:moveTo>
                    <a:arcTo wR="21600" hR="21600" stAng="-5558893" swAng="5430101"/>
                  </a:path>
                  <a:path w="22583" h="21600" stroke="0">
                    <a:moveTo>
                      <a:pt x="0" y="23"/>
                    </a:moveTo>
                    <a:arcTo wR="21600" hR="21600" stAng="-5558893" swAng="5430101"/>
                    <a:lnTo>
                      <a:pt x="998" y="21600"/>
                    </a:lnTo>
                    <a:close/>
                  </a:path>
                </a:pathLst>
              </a:custGeom>
              <a:solidFill>
                <a:schemeClr val="tx1"/>
              </a:solidFill>
              <a:ln w="28575" cap="flat" cmpd="sng">
                <a:solidFill>
                  <a:schemeClr val="tx1"/>
                </a:solidFill>
                <a:prstDash val="solid"/>
                <a:headEnd type="none" w="med" len="med"/>
                <a:tailEnd type="none" w="med" len="med"/>
              </a:ln>
            </p:spPr>
            <p:txBody>
              <a:bodyPr/>
              <a:p>
                <a:endParaRPr lang="zh-CN" altLang="en-US"/>
              </a:p>
            </p:txBody>
          </p:sp>
          <p:sp>
            <p:nvSpPr>
              <p:cNvPr id="129091" name="直接连接符 129090"/>
              <p:cNvSpPr/>
              <p:nvPr/>
            </p:nvSpPr>
            <p:spPr>
              <a:xfrm flipH="1" flipV="1">
                <a:off x="3926" y="1710"/>
                <a:ext cx="0" cy="210"/>
              </a:xfrm>
              <a:prstGeom prst="line">
                <a:avLst/>
              </a:prstGeom>
              <a:ln w="38100" cap="flat" cmpd="sng">
                <a:solidFill>
                  <a:srgbClr val="CCECFF"/>
                </a:solidFill>
                <a:prstDash val="solid"/>
                <a:headEnd type="none" w="med" len="med"/>
                <a:tailEnd type="none" w="med" len="med"/>
              </a:ln>
            </p:spPr>
          </p:sp>
          <p:sp>
            <p:nvSpPr>
              <p:cNvPr id="129092" name="直接连接符 129091"/>
              <p:cNvSpPr/>
              <p:nvPr/>
            </p:nvSpPr>
            <p:spPr>
              <a:xfrm flipV="1">
                <a:off x="3717" y="1710"/>
                <a:ext cx="210" cy="0"/>
              </a:xfrm>
              <a:prstGeom prst="line">
                <a:avLst/>
              </a:prstGeom>
              <a:ln w="9525" cap="flat" cmpd="sng">
                <a:solidFill>
                  <a:srgbClr val="CCECFF"/>
                </a:solidFill>
                <a:prstDash val="solid"/>
                <a:headEnd type="none" w="med" len="med"/>
                <a:tailEnd type="none" w="med" len="med"/>
              </a:ln>
            </p:spPr>
          </p:sp>
          <p:sp>
            <p:nvSpPr>
              <p:cNvPr id="129093" name="直接连接符 129092"/>
              <p:cNvSpPr/>
              <p:nvPr/>
            </p:nvSpPr>
            <p:spPr>
              <a:xfrm flipH="1">
                <a:off x="3310" y="1902"/>
                <a:ext cx="429" cy="0"/>
              </a:xfrm>
              <a:prstGeom prst="line">
                <a:avLst/>
              </a:prstGeom>
              <a:ln w="28575" cap="flat" cmpd="sng">
                <a:solidFill>
                  <a:srgbClr val="FF00FF"/>
                </a:solidFill>
                <a:prstDash val="solid"/>
                <a:headEnd type="none" w="med" len="med"/>
                <a:tailEnd type="none" w="med" len="med"/>
              </a:ln>
            </p:spPr>
          </p:sp>
          <p:sp>
            <p:nvSpPr>
              <p:cNvPr id="129094" name="直接连接符 129093"/>
              <p:cNvSpPr/>
              <p:nvPr/>
            </p:nvSpPr>
            <p:spPr>
              <a:xfrm>
                <a:off x="3566" y="1755"/>
                <a:ext cx="0" cy="138"/>
              </a:xfrm>
              <a:prstGeom prst="line">
                <a:avLst/>
              </a:prstGeom>
              <a:ln w="9525" cap="flat" cmpd="sng">
                <a:solidFill>
                  <a:schemeClr val="tx1"/>
                </a:solidFill>
                <a:prstDash val="solid"/>
                <a:headEnd type="none" w="med" len="med"/>
                <a:tailEnd type="triangle" w="med" len="med"/>
              </a:ln>
            </p:spPr>
          </p:sp>
        </p:grpSp>
      </p:grpSp>
      <p:grpSp>
        <p:nvGrpSpPr>
          <p:cNvPr id="2" name="组合 1"/>
          <p:cNvGrpSpPr/>
          <p:nvPr/>
        </p:nvGrpSpPr>
        <p:grpSpPr>
          <a:xfrm>
            <a:off x="4632008" y="1971358"/>
            <a:ext cx="2800350" cy="1690687"/>
            <a:chOff x="3066" y="283"/>
            <a:chExt cx="1764" cy="1065"/>
          </a:xfrm>
        </p:grpSpPr>
        <p:sp>
          <p:nvSpPr>
            <p:cNvPr id="3" name="矩形 2"/>
            <p:cNvSpPr/>
            <p:nvPr/>
          </p:nvSpPr>
          <p:spPr>
            <a:xfrm>
              <a:off x="3954" y="634"/>
              <a:ext cx="836" cy="184"/>
            </a:xfrm>
            <a:prstGeom prst="rect">
              <a:avLst/>
            </a:prstGeom>
            <a:solidFill>
              <a:srgbClr val="C0C0C0"/>
            </a:solidFill>
            <a:ln w="28575" cap="flat" cmpd="sng">
              <a:solidFill>
                <a:schemeClr val="tx1"/>
              </a:solidFill>
              <a:prstDash val="solid"/>
              <a:miter/>
              <a:headEnd type="none" w="med" len="med"/>
              <a:tailEnd type="none" w="med" len="med"/>
            </a:ln>
          </p:spPr>
          <p:txBody>
            <a:bodyPr/>
            <a:p>
              <a:endParaRPr lang="zh-CN" altLang="en-US"/>
            </a:p>
          </p:txBody>
        </p:sp>
        <p:sp>
          <p:nvSpPr>
            <p:cNvPr id="4" name="矩形 3"/>
            <p:cNvSpPr/>
            <p:nvPr/>
          </p:nvSpPr>
          <p:spPr>
            <a:xfrm>
              <a:off x="3066" y="634"/>
              <a:ext cx="779" cy="186"/>
            </a:xfrm>
            <a:prstGeom prst="rect">
              <a:avLst/>
            </a:prstGeom>
            <a:solidFill>
              <a:srgbClr val="C0C0C0"/>
            </a:solidFill>
            <a:ln w="28575" cap="flat" cmpd="sng">
              <a:solidFill>
                <a:schemeClr val="tx1"/>
              </a:solidFill>
              <a:prstDash val="solid"/>
              <a:miter/>
              <a:headEnd type="none" w="med" len="med"/>
              <a:tailEnd type="none" w="med" len="med"/>
            </a:ln>
          </p:spPr>
          <p:txBody>
            <a:bodyPr/>
            <a:p>
              <a:endParaRPr lang="zh-CN" altLang="en-US"/>
            </a:p>
          </p:txBody>
        </p:sp>
        <p:sp>
          <p:nvSpPr>
            <p:cNvPr id="5" name="直接连接符 4"/>
            <p:cNvSpPr/>
            <p:nvPr/>
          </p:nvSpPr>
          <p:spPr>
            <a:xfrm>
              <a:off x="3856" y="883"/>
              <a:ext cx="0" cy="187"/>
            </a:xfrm>
            <a:prstGeom prst="line">
              <a:avLst/>
            </a:prstGeom>
            <a:ln w="9525" cap="flat" cmpd="sng">
              <a:solidFill>
                <a:schemeClr val="tx1"/>
              </a:solidFill>
              <a:prstDash val="solid"/>
              <a:headEnd type="none" w="med" len="med"/>
              <a:tailEnd type="none" w="med" len="med"/>
            </a:ln>
          </p:spPr>
        </p:sp>
        <p:sp>
          <p:nvSpPr>
            <p:cNvPr id="6" name="直接连接符 5"/>
            <p:cNvSpPr/>
            <p:nvPr/>
          </p:nvSpPr>
          <p:spPr>
            <a:xfrm flipH="1">
              <a:off x="3955" y="877"/>
              <a:ext cx="0" cy="187"/>
            </a:xfrm>
            <a:prstGeom prst="line">
              <a:avLst/>
            </a:prstGeom>
            <a:ln w="9525" cap="flat" cmpd="sng">
              <a:solidFill>
                <a:schemeClr val="tx1"/>
              </a:solidFill>
              <a:prstDash val="solid"/>
              <a:headEnd type="none" w="med" len="med"/>
              <a:tailEnd type="none" w="med" len="med"/>
            </a:ln>
          </p:spPr>
        </p:sp>
        <p:sp>
          <p:nvSpPr>
            <p:cNvPr id="7" name="直接连接符 6"/>
            <p:cNvSpPr/>
            <p:nvPr/>
          </p:nvSpPr>
          <p:spPr>
            <a:xfrm>
              <a:off x="3683" y="1025"/>
              <a:ext cx="167" cy="0"/>
            </a:xfrm>
            <a:prstGeom prst="line">
              <a:avLst/>
            </a:prstGeom>
            <a:ln w="9525" cap="flat" cmpd="sng">
              <a:solidFill>
                <a:schemeClr val="tx1"/>
              </a:solidFill>
              <a:prstDash val="solid"/>
              <a:headEnd type="none" w="med" len="med"/>
              <a:tailEnd type="triangle" w="med" len="med"/>
            </a:ln>
          </p:spPr>
        </p:sp>
        <p:sp>
          <p:nvSpPr>
            <p:cNvPr id="8" name="直接连接符 7"/>
            <p:cNvSpPr/>
            <p:nvPr/>
          </p:nvSpPr>
          <p:spPr>
            <a:xfrm flipH="1" flipV="1">
              <a:off x="3961" y="1027"/>
              <a:ext cx="735" cy="1"/>
            </a:xfrm>
            <a:prstGeom prst="line">
              <a:avLst/>
            </a:prstGeom>
            <a:ln w="9525" cap="flat" cmpd="sng">
              <a:solidFill>
                <a:schemeClr val="tx1"/>
              </a:solidFill>
              <a:prstDash val="solid"/>
              <a:headEnd type="none" w="med" len="med"/>
              <a:tailEnd type="triangle" w="med" len="med"/>
            </a:ln>
          </p:spPr>
        </p:sp>
        <p:sp>
          <p:nvSpPr>
            <p:cNvPr id="10" name="矩形 9"/>
            <p:cNvSpPr/>
            <p:nvPr/>
          </p:nvSpPr>
          <p:spPr>
            <a:xfrm>
              <a:off x="4026" y="838"/>
              <a:ext cx="804" cy="231"/>
            </a:xfrm>
            <a:prstGeom prst="rect">
              <a:avLst/>
            </a:prstGeom>
            <a:noFill/>
            <a:ln w="9525">
              <a:noFill/>
            </a:ln>
          </p:spPr>
          <p:txBody>
            <a:bodyPr wrap="none" anchor="t" anchorCtr="0">
              <a:spAutoFit/>
            </a:bodyPr>
            <a:p>
              <a:pPr algn="ctr">
                <a:lnSpc>
                  <a:spcPct val="100000"/>
                </a:lnSpc>
                <a:spcBef>
                  <a:spcPct val="0"/>
                </a:spcBef>
              </a:pPr>
              <a:r>
                <a:rPr lang="en-US" altLang="zh-CN" sz="1800">
                  <a:solidFill>
                    <a:schemeClr val="tx2"/>
                  </a:solidFill>
                  <a:latin typeface="Arial" panose="020B0604020202020204" pitchFamily="34" charset="0"/>
                </a:rPr>
                <a:t>C=2~3mm</a:t>
              </a:r>
              <a:endParaRPr lang="en-US" altLang="zh-CN" sz="1800">
                <a:solidFill>
                  <a:schemeClr val="tx2"/>
                </a:solidFill>
                <a:latin typeface="Arial" panose="020B0604020202020204" pitchFamily="34" charset="0"/>
              </a:endParaRPr>
            </a:p>
          </p:txBody>
        </p:sp>
        <p:sp>
          <p:nvSpPr>
            <p:cNvPr id="11" name="矩形 10"/>
            <p:cNvSpPr/>
            <p:nvPr/>
          </p:nvSpPr>
          <p:spPr>
            <a:xfrm>
              <a:off x="3606" y="1098"/>
              <a:ext cx="536" cy="250"/>
            </a:xfrm>
            <a:prstGeom prst="rect">
              <a:avLst/>
            </a:prstGeom>
            <a:noFill/>
            <a:ln w="9525">
              <a:noFill/>
            </a:ln>
          </p:spPr>
          <p:txBody>
            <a:bodyPr wrap="none" anchor="t" anchorCtr="0">
              <a:spAutoFit/>
            </a:bodyPr>
            <a:p>
              <a:pPr>
                <a:lnSpc>
                  <a:spcPct val="100000"/>
                </a:lnSpc>
                <a:spcBef>
                  <a:spcPct val="0"/>
                </a:spcBef>
              </a:pPr>
              <a:r>
                <a:rPr lang="zh-CN" altLang="en-US" sz="2000" dirty="0">
                  <a:solidFill>
                    <a:schemeClr val="tx2"/>
                  </a:solidFill>
                  <a:latin typeface="Arial" panose="020B0604020202020204" pitchFamily="34" charset="0"/>
                </a:rPr>
                <a:t>（</a:t>
              </a:r>
              <a:r>
                <a:rPr lang="en-US" altLang="zh-CN" sz="2000">
                  <a:solidFill>
                    <a:schemeClr val="tx2"/>
                  </a:solidFill>
                  <a:latin typeface="Arial" panose="020B0604020202020204" pitchFamily="34" charset="0"/>
                </a:rPr>
                <a:t>b</a:t>
              </a:r>
              <a:r>
                <a:rPr lang="zh-CN" altLang="en-US" sz="2000" dirty="0">
                  <a:solidFill>
                    <a:schemeClr val="tx2"/>
                  </a:solidFill>
                  <a:latin typeface="Arial" panose="020B0604020202020204" pitchFamily="34" charset="0"/>
                </a:rPr>
                <a:t>）</a:t>
              </a:r>
              <a:endParaRPr lang="zh-CN" altLang="en-US" sz="2000">
                <a:solidFill>
                  <a:schemeClr val="tx2"/>
                </a:solidFill>
                <a:latin typeface="Arial" panose="020B0604020202020204" pitchFamily="34" charset="0"/>
              </a:endParaRPr>
            </a:p>
          </p:txBody>
        </p:sp>
        <p:grpSp>
          <p:nvGrpSpPr>
            <p:cNvPr id="12" name="组合 11"/>
            <p:cNvGrpSpPr/>
            <p:nvPr/>
          </p:nvGrpSpPr>
          <p:grpSpPr>
            <a:xfrm>
              <a:off x="3941" y="621"/>
              <a:ext cx="148" cy="155"/>
              <a:chOff x="3941" y="621"/>
              <a:chExt cx="148" cy="155"/>
            </a:xfrm>
          </p:grpSpPr>
          <p:sp>
            <p:nvSpPr>
              <p:cNvPr id="13" name="直角三角形 12"/>
              <p:cNvSpPr/>
              <p:nvPr/>
            </p:nvSpPr>
            <p:spPr>
              <a:xfrm rot="-5400000" flipH="1" flipV="1">
                <a:off x="3937" y="624"/>
                <a:ext cx="155" cy="148"/>
              </a:xfrm>
              <a:prstGeom prst="rtTriangle">
                <a:avLst/>
              </a:prstGeom>
              <a:solidFill>
                <a:schemeClr val="tx1"/>
              </a:solidFill>
              <a:ln w="9525" cap="flat" cmpd="sng">
                <a:solidFill>
                  <a:srgbClr val="CCECFF"/>
                </a:solidFill>
                <a:prstDash val="solid"/>
                <a:miter/>
                <a:headEnd type="none" w="med" len="med"/>
                <a:tailEnd type="none" w="med" len="med"/>
              </a:ln>
            </p:spPr>
            <p:txBody>
              <a:bodyPr/>
              <a:p>
                <a:endParaRPr lang="zh-CN" altLang="en-US"/>
              </a:p>
            </p:txBody>
          </p:sp>
          <p:sp>
            <p:nvSpPr>
              <p:cNvPr id="14" name="直接连接符 13"/>
              <p:cNvSpPr/>
              <p:nvPr/>
            </p:nvSpPr>
            <p:spPr>
              <a:xfrm flipV="1">
                <a:off x="3950" y="631"/>
                <a:ext cx="137" cy="137"/>
              </a:xfrm>
              <a:prstGeom prst="line">
                <a:avLst/>
              </a:prstGeom>
              <a:ln w="28575" cap="flat" cmpd="sng">
                <a:solidFill>
                  <a:schemeClr val="tx1"/>
                </a:solidFill>
                <a:prstDash val="solid"/>
                <a:headEnd type="none" w="med" len="med"/>
                <a:tailEnd type="none" w="med" len="med"/>
              </a:ln>
            </p:spPr>
          </p:sp>
        </p:grpSp>
        <p:sp>
          <p:nvSpPr>
            <p:cNvPr id="15" name="直接连接符 14"/>
            <p:cNvSpPr/>
            <p:nvPr/>
          </p:nvSpPr>
          <p:spPr>
            <a:xfrm flipV="1">
              <a:off x="3840" y="375"/>
              <a:ext cx="0" cy="219"/>
            </a:xfrm>
            <a:prstGeom prst="line">
              <a:avLst/>
            </a:prstGeom>
            <a:ln w="9525" cap="flat" cmpd="sng">
              <a:solidFill>
                <a:schemeClr val="tx1"/>
              </a:solidFill>
              <a:prstDash val="solid"/>
              <a:headEnd type="none" w="med" len="med"/>
              <a:tailEnd type="none" w="med" len="med"/>
            </a:ln>
          </p:spPr>
        </p:sp>
        <p:sp>
          <p:nvSpPr>
            <p:cNvPr id="16" name="直接连接符 15"/>
            <p:cNvSpPr/>
            <p:nvPr/>
          </p:nvSpPr>
          <p:spPr>
            <a:xfrm flipV="1">
              <a:off x="4096" y="448"/>
              <a:ext cx="146" cy="155"/>
            </a:xfrm>
            <a:prstGeom prst="line">
              <a:avLst/>
            </a:prstGeom>
            <a:ln w="9525" cap="flat" cmpd="sng">
              <a:solidFill>
                <a:schemeClr val="tx1"/>
              </a:solidFill>
              <a:prstDash val="solid"/>
              <a:headEnd type="none" w="med" len="med"/>
              <a:tailEnd type="none" w="med" len="med"/>
            </a:ln>
          </p:spPr>
        </p:sp>
        <p:sp>
          <p:nvSpPr>
            <p:cNvPr id="18" name="任意多边形 17"/>
            <p:cNvSpPr/>
            <p:nvPr/>
          </p:nvSpPr>
          <p:spPr>
            <a:xfrm>
              <a:off x="3840" y="476"/>
              <a:ext cx="290" cy="521"/>
            </a:xfrm>
            <a:custGeom>
              <a:avLst/>
              <a:gdLst>
                <a:gd name="txL" fmla="*/ 0 w 12211"/>
                <a:gd name="txT" fmla="*/ 0 h 21600"/>
                <a:gd name="txR" fmla="*/ 12211 w 12211"/>
                <a:gd name="txB" fmla="*/ 21600 h 21600"/>
              </a:gdLst>
              <a:ahLst/>
              <a:cxnLst>
                <a:cxn ang="270">
                  <a:pos x="0" y="0"/>
                </a:cxn>
                <a:cxn ang="270">
                  <a:pos x="12211" y="3782"/>
                </a:cxn>
                <a:cxn ang="90">
                  <a:pos x="0" y="21600"/>
                </a:cxn>
              </a:cxnLst>
              <a:rect l="txL" t="txT" r="txR" b="txB"/>
              <a:pathLst>
                <a:path w="12211" h="21600" fill="none">
                  <a:moveTo>
                    <a:pt x="0" y="0"/>
                  </a:moveTo>
                  <a:arcTo wR="21600" hR="21600" stAng="-5400000" swAng="2065413"/>
                </a:path>
                <a:path w="12211" h="21600" stroke="0">
                  <a:moveTo>
                    <a:pt x="0" y="0"/>
                  </a:moveTo>
                  <a:arcTo wR="21600" hR="21600" stAng="-5400000" swAng="2065413"/>
                  <a:lnTo>
                    <a:pt x="0" y="21600"/>
                  </a:lnTo>
                  <a:close/>
                </a:path>
              </a:pathLst>
            </a:custGeom>
            <a:noFill/>
            <a:ln w="9525" cap="flat" cmpd="sng">
              <a:solidFill>
                <a:schemeClr val="tx1"/>
              </a:solidFill>
              <a:prstDash val="solid"/>
              <a:headEnd type="triangle" w="med" len="med"/>
              <a:tailEnd type="triangle" w="med" len="med"/>
            </a:ln>
          </p:spPr>
          <p:txBody>
            <a:bodyPr/>
            <a:p>
              <a:endParaRPr lang="zh-CN" altLang="en-US"/>
            </a:p>
          </p:txBody>
        </p:sp>
        <p:sp>
          <p:nvSpPr>
            <p:cNvPr id="19" name="矩形 18"/>
            <p:cNvSpPr/>
            <p:nvPr/>
          </p:nvSpPr>
          <p:spPr>
            <a:xfrm>
              <a:off x="3884" y="283"/>
              <a:ext cx="277" cy="250"/>
            </a:xfrm>
            <a:prstGeom prst="rect">
              <a:avLst/>
            </a:prstGeom>
            <a:noFill/>
            <a:ln w="9525">
              <a:noFill/>
            </a:ln>
          </p:spPr>
          <p:txBody>
            <a:bodyPr wrap="none" anchor="t" anchorCtr="0">
              <a:spAutoFit/>
            </a:bodyPr>
            <a:p>
              <a:pPr algn="ctr">
                <a:lnSpc>
                  <a:spcPct val="100000"/>
                </a:lnSpc>
                <a:spcBef>
                  <a:spcPct val="0"/>
                </a:spcBef>
              </a:pPr>
              <a:r>
                <a:rPr lang="el-GR" altLang="zh-CN" sz="2000" dirty="0">
                  <a:solidFill>
                    <a:schemeClr val="tx2"/>
                  </a:solidFill>
                  <a:latin typeface="楷体_GB2312" pitchFamily="49" charset="-122"/>
                  <a:ea typeface="楷体_GB2312" pitchFamily="49" charset="-122"/>
                </a:rPr>
                <a:t>α</a:t>
              </a:r>
              <a:endParaRPr lang="en-US" altLang="zh-CN" sz="2000">
                <a:solidFill>
                  <a:schemeClr val="tx2"/>
                </a:solidFill>
                <a:latin typeface="楷体_GB2312" pitchFamily="49" charset="-122"/>
                <a:ea typeface="楷体_GB2312" pitchFamily="49" charset="-122"/>
              </a:endParaRPr>
            </a:p>
          </p:txBody>
        </p:sp>
      </p:gr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252095" y="1557020"/>
            <a:ext cx="1858645" cy="72136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a:latin typeface="Times New Roman" panose="02020603050405020304" pitchFamily="18" charset="0"/>
                <a:sym typeface="+mn-ea"/>
              </a:rPr>
              <a:t>2.</a:t>
            </a:r>
            <a:r>
              <a:rPr lang="en-US" altLang="zh-CN">
                <a:latin typeface="Times New Roman" panose="02020603050405020304" pitchFamily="18" charset="0"/>
                <a:sym typeface="+mn-ea"/>
              </a:rPr>
              <a:t>焊接接头</a:t>
            </a:r>
            <a:endParaRPr lang="en-US" altLang="zh-CN">
              <a:latin typeface="Times New Roman" panose="02020603050405020304" pitchFamily="18" charset="0"/>
              <a:sym typeface="+mn-ea"/>
            </a:endParaRPr>
          </a:p>
        </p:txBody>
      </p:sp>
      <p:pic>
        <p:nvPicPr>
          <p:cNvPr id="86021" name="图片 2"/>
          <p:cNvPicPr>
            <a:picLocks noChangeAspect="1"/>
          </p:cNvPicPr>
          <p:nvPr>
            <p:custDataLst>
              <p:tags r:id="rId1"/>
            </p:custDataLst>
          </p:nvPr>
        </p:nvPicPr>
        <p:blipFill>
          <a:blip r:embed="rId2"/>
          <a:stretch>
            <a:fillRect/>
          </a:stretch>
        </p:blipFill>
        <p:spPr>
          <a:xfrm>
            <a:off x="1017270" y="2493010"/>
            <a:ext cx="7109460" cy="3513455"/>
          </a:xfrm>
          <a:prstGeom prst="rect">
            <a:avLst/>
          </a:prstGeom>
          <a:noFill/>
          <a:ln w="9525">
            <a:noFill/>
          </a:ln>
        </p:spPr>
      </p:pic>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324485" y="1557020"/>
            <a:ext cx="2436495" cy="72136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a:latin typeface="Times New Roman" panose="02020603050405020304" pitchFamily="18" charset="0"/>
                <a:sym typeface="+mn-ea"/>
              </a:rPr>
              <a:t>3.</a:t>
            </a:r>
            <a:r>
              <a:rPr lang="en-US" altLang="zh-CN">
                <a:latin typeface="Times New Roman" panose="02020603050405020304" pitchFamily="18" charset="0"/>
                <a:sym typeface="+mn-ea"/>
              </a:rPr>
              <a:t>焊接基本形式</a:t>
            </a:r>
            <a:endParaRPr lang="en-US" altLang="zh-CN">
              <a:latin typeface="Times New Roman" panose="02020603050405020304" pitchFamily="18" charset="0"/>
              <a:sym typeface="+mn-ea"/>
            </a:endParaRPr>
          </a:p>
        </p:txBody>
      </p:sp>
      <p:grpSp>
        <p:nvGrpSpPr>
          <p:cNvPr id="87046" name="组合 425989"/>
          <p:cNvGrpSpPr/>
          <p:nvPr/>
        </p:nvGrpSpPr>
        <p:grpSpPr>
          <a:xfrm>
            <a:off x="611505" y="2636520"/>
            <a:ext cx="7772400" cy="3252514"/>
            <a:chOff x="288" y="2112"/>
            <a:chExt cx="5160" cy="1445"/>
          </a:xfrm>
        </p:grpSpPr>
        <p:grpSp>
          <p:nvGrpSpPr>
            <p:cNvPr id="87047" name="组合 425990"/>
            <p:cNvGrpSpPr/>
            <p:nvPr/>
          </p:nvGrpSpPr>
          <p:grpSpPr>
            <a:xfrm>
              <a:off x="288" y="2139"/>
              <a:ext cx="1125" cy="1409"/>
              <a:chOff x="288" y="2139"/>
              <a:chExt cx="1125" cy="1409"/>
            </a:xfrm>
          </p:grpSpPr>
          <p:grpSp>
            <p:nvGrpSpPr>
              <p:cNvPr id="87048" name="组合 425991"/>
              <p:cNvGrpSpPr/>
              <p:nvPr/>
            </p:nvGrpSpPr>
            <p:grpSpPr>
              <a:xfrm>
                <a:off x="288" y="2139"/>
                <a:ext cx="1125" cy="911"/>
                <a:chOff x="267" y="720"/>
                <a:chExt cx="1125" cy="911"/>
              </a:xfrm>
            </p:grpSpPr>
            <p:pic>
              <p:nvPicPr>
                <p:cNvPr id="87049" name="图片 425992"/>
                <p:cNvPicPr>
                  <a:picLocks noChangeAspect="1"/>
                </p:cNvPicPr>
                <p:nvPr/>
              </p:nvPicPr>
              <p:blipFill>
                <a:blip r:embed="rId1"/>
                <a:stretch>
                  <a:fillRect/>
                </a:stretch>
              </p:blipFill>
              <p:spPr>
                <a:xfrm>
                  <a:off x="267" y="1000"/>
                  <a:ext cx="1125" cy="631"/>
                </a:xfrm>
                <a:prstGeom prst="rect">
                  <a:avLst/>
                </a:prstGeom>
                <a:noFill/>
                <a:ln w="9525">
                  <a:noFill/>
                </a:ln>
              </p:spPr>
            </p:pic>
            <p:sp>
              <p:nvSpPr>
                <p:cNvPr id="87050" name="圆柱形 425993"/>
                <p:cNvSpPr/>
                <p:nvPr/>
              </p:nvSpPr>
              <p:spPr>
                <a:xfrm rot="1198311">
                  <a:off x="902" y="988"/>
                  <a:ext cx="45" cy="418"/>
                </a:xfrm>
                <a:prstGeom prst="can">
                  <a:avLst>
                    <a:gd name="adj" fmla="val 39819"/>
                  </a:avLst>
                </a:prstGeom>
                <a:gradFill rotWithShape="0">
                  <a:gsLst>
                    <a:gs pos="0">
                      <a:srgbClr val="003B3B"/>
                    </a:gs>
                    <a:gs pos="50000">
                      <a:srgbClr val="008080"/>
                    </a:gs>
                    <a:gs pos="100000">
                      <a:srgbClr val="003B3B"/>
                    </a:gs>
                  </a:gsLst>
                  <a:lin ang="0" scaled="1"/>
                  <a:tileRect/>
                </a:gradFill>
                <a:ln w="6350" cap="flat" cmpd="sng">
                  <a:solidFill>
                    <a:schemeClr val="tx1"/>
                  </a:solidFill>
                  <a:prstDash val="solid"/>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87051" name="文本框 425994"/>
                <p:cNvSpPr txBox="1"/>
                <p:nvPr/>
              </p:nvSpPr>
              <p:spPr>
                <a:xfrm>
                  <a:off x="528" y="720"/>
                  <a:ext cx="240" cy="177"/>
                </a:xfrm>
                <a:prstGeom prst="rect">
                  <a:avLst/>
                </a:prstGeom>
                <a:noFill/>
                <a:ln w="9525">
                  <a:noFill/>
                </a:ln>
              </p:spPr>
              <p:txBody>
                <a:bodyPr anchor="t" anchorCtr="0">
                  <a:spAutoFit/>
                </a:bodyPr>
                <a:p>
                  <a:pPr>
                    <a:spcBef>
                      <a:spcPct val="50000"/>
                    </a:spcBef>
                  </a:pPr>
                  <a:r>
                    <a:rPr lang="en-US" altLang="zh-CN" sz="2000" i="1">
                      <a:latin typeface="Times New Roman" panose="02020603050405020304" pitchFamily="18" charset="0"/>
                      <a:ea typeface="宋体" panose="02010600030101010101" pitchFamily="2" charset="-122"/>
                    </a:rPr>
                    <a:t>a)</a:t>
                  </a:r>
                  <a:endParaRPr lang="en-US" altLang="zh-CN" sz="2000" i="1">
                    <a:latin typeface="Times New Roman" panose="02020603050405020304" pitchFamily="18" charset="0"/>
                    <a:ea typeface="宋体" panose="02010600030101010101" pitchFamily="2" charset="-122"/>
                  </a:endParaRPr>
                </a:p>
              </p:txBody>
            </p:sp>
            <p:sp>
              <p:nvSpPr>
                <p:cNvPr id="87052" name="文本框 425995"/>
                <p:cNvSpPr txBox="1"/>
                <p:nvPr/>
              </p:nvSpPr>
              <p:spPr>
                <a:xfrm>
                  <a:off x="816" y="765"/>
                  <a:ext cx="528" cy="177"/>
                </a:xfrm>
                <a:prstGeom prst="rect">
                  <a:avLst/>
                </a:prstGeom>
                <a:noFill/>
                <a:ln w="9525">
                  <a:noFill/>
                </a:ln>
              </p:spPr>
              <p:txBody>
                <a:bodyPr anchor="t" anchorCtr="0">
                  <a:spAutoFit/>
                </a:bodyPr>
                <a:p>
                  <a:pPr>
                    <a:spcBef>
                      <a:spcPct val="50000"/>
                    </a:spcBef>
                  </a:pPr>
                  <a:r>
                    <a:rPr lang="zh-CN" altLang="en-US" sz="2000" dirty="0">
                      <a:latin typeface="Times New Roman" panose="02020603050405020304" pitchFamily="18" charset="0"/>
                      <a:ea typeface="宋体" panose="02010600030101010101" pitchFamily="2" charset="-122"/>
                    </a:rPr>
                    <a:t>焊条</a:t>
                  </a:r>
                  <a:endParaRPr lang="zh-CN" altLang="en-US" sz="2000" dirty="0">
                    <a:latin typeface="Times New Roman" panose="02020603050405020304" pitchFamily="18" charset="0"/>
                    <a:ea typeface="宋体" panose="02010600030101010101" pitchFamily="2" charset="-122"/>
                  </a:endParaRPr>
                </a:p>
              </p:txBody>
            </p:sp>
          </p:grpSp>
          <p:sp>
            <p:nvSpPr>
              <p:cNvPr id="87053" name="矩形 425996"/>
              <p:cNvSpPr/>
              <p:nvPr/>
            </p:nvSpPr>
            <p:spPr>
              <a:xfrm>
                <a:off x="576" y="3234"/>
                <a:ext cx="436" cy="314"/>
              </a:xfrm>
              <a:prstGeom prst="rect">
                <a:avLst/>
              </a:prstGeom>
              <a:noFill/>
              <a:ln w="9525">
                <a:noFill/>
              </a:ln>
            </p:spPr>
            <p:txBody>
              <a:bodyPr wrap="square" anchor="t" anchorCtr="0">
                <a:spAutoFit/>
              </a:bodyPr>
              <a:p>
                <a:r>
                  <a:rPr lang="zh-CN" altLang="en-US" sz="2000" dirty="0">
                    <a:solidFill>
                      <a:srgbClr val="0F0FF3"/>
                    </a:solidFill>
                    <a:latin typeface="Times New Roman" panose="02020603050405020304" pitchFamily="18" charset="0"/>
                    <a:ea typeface="楷体_GB2312" pitchFamily="49" charset="-122"/>
                  </a:rPr>
                  <a:t>俯焊</a:t>
                </a:r>
                <a:endParaRPr lang="zh-CN" altLang="en-US" sz="2000" dirty="0">
                  <a:solidFill>
                    <a:srgbClr val="0F0FF3"/>
                  </a:solidFill>
                  <a:latin typeface="Times New Roman" panose="02020603050405020304" pitchFamily="18" charset="0"/>
                  <a:ea typeface="楷体_GB2312" pitchFamily="49" charset="-122"/>
                </a:endParaRPr>
              </a:p>
            </p:txBody>
          </p:sp>
        </p:grpSp>
        <p:grpSp>
          <p:nvGrpSpPr>
            <p:cNvPr id="87054" name="组合 425997"/>
            <p:cNvGrpSpPr/>
            <p:nvPr/>
          </p:nvGrpSpPr>
          <p:grpSpPr>
            <a:xfrm>
              <a:off x="4344" y="2112"/>
              <a:ext cx="1104" cy="1398"/>
              <a:chOff x="4344" y="2112"/>
              <a:chExt cx="1104" cy="1398"/>
            </a:xfrm>
          </p:grpSpPr>
          <p:grpSp>
            <p:nvGrpSpPr>
              <p:cNvPr id="87055" name="组合 425998"/>
              <p:cNvGrpSpPr/>
              <p:nvPr/>
            </p:nvGrpSpPr>
            <p:grpSpPr>
              <a:xfrm>
                <a:off x="4344" y="2112"/>
                <a:ext cx="1104" cy="669"/>
                <a:chOff x="2976" y="1200"/>
                <a:chExt cx="1104" cy="669"/>
              </a:xfrm>
            </p:grpSpPr>
            <p:sp>
              <p:nvSpPr>
                <p:cNvPr id="87056" name="圆柱形 425999"/>
                <p:cNvSpPr/>
                <p:nvPr/>
              </p:nvSpPr>
              <p:spPr>
                <a:xfrm rot="-7182913">
                  <a:off x="3236" y="1503"/>
                  <a:ext cx="41" cy="461"/>
                </a:xfrm>
                <a:prstGeom prst="can">
                  <a:avLst>
                    <a:gd name="adj" fmla="val 48199"/>
                  </a:avLst>
                </a:prstGeom>
                <a:gradFill rotWithShape="0">
                  <a:gsLst>
                    <a:gs pos="0">
                      <a:srgbClr val="003B3B"/>
                    </a:gs>
                    <a:gs pos="50000">
                      <a:srgbClr val="008080"/>
                    </a:gs>
                    <a:gs pos="100000">
                      <a:srgbClr val="003B3B"/>
                    </a:gs>
                  </a:gsLst>
                  <a:lin ang="0" scaled="1"/>
                  <a:tileRect/>
                </a:gradFill>
                <a:ln w="6350" cap="flat" cmpd="sng">
                  <a:solidFill>
                    <a:schemeClr val="tx1"/>
                  </a:solidFill>
                  <a:prstDash val="solid"/>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87057" name="文本框 426000"/>
                <p:cNvSpPr txBox="1"/>
                <p:nvPr/>
              </p:nvSpPr>
              <p:spPr>
                <a:xfrm>
                  <a:off x="2976" y="1200"/>
                  <a:ext cx="240" cy="177"/>
                </a:xfrm>
                <a:prstGeom prst="rect">
                  <a:avLst/>
                </a:prstGeom>
                <a:noFill/>
                <a:ln w="9525">
                  <a:noFill/>
                </a:ln>
              </p:spPr>
              <p:txBody>
                <a:bodyPr anchor="t" anchorCtr="0">
                  <a:spAutoFit/>
                </a:bodyPr>
                <a:p>
                  <a:pPr>
                    <a:spcBef>
                      <a:spcPct val="50000"/>
                    </a:spcBef>
                  </a:pPr>
                  <a:r>
                    <a:rPr lang="en-US" altLang="zh-CN" sz="2000" i="1">
                      <a:latin typeface="Times New Roman" panose="02020603050405020304" pitchFamily="18" charset="0"/>
                      <a:ea typeface="宋体" panose="02010600030101010101" pitchFamily="2" charset="-122"/>
                    </a:rPr>
                    <a:t>d)</a:t>
                  </a:r>
                  <a:endParaRPr lang="en-US" altLang="zh-CN" sz="2000" i="1">
                    <a:latin typeface="Times New Roman" panose="02020603050405020304" pitchFamily="18" charset="0"/>
                    <a:ea typeface="宋体" panose="02010600030101010101" pitchFamily="2" charset="-122"/>
                  </a:endParaRPr>
                </a:p>
              </p:txBody>
            </p:sp>
            <p:pic>
              <p:nvPicPr>
                <p:cNvPr id="87058" name="图片 426001"/>
                <p:cNvPicPr>
                  <a:picLocks noChangeAspect="1"/>
                </p:cNvPicPr>
                <p:nvPr/>
              </p:nvPicPr>
              <p:blipFill>
                <a:blip r:embed="rId2"/>
                <a:stretch>
                  <a:fillRect/>
                </a:stretch>
              </p:blipFill>
              <p:spPr>
                <a:xfrm>
                  <a:off x="3024" y="1476"/>
                  <a:ext cx="1056" cy="393"/>
                </a:xfrm>
                <a:prstGeom prst="rect">
                  <a:avLst/>
                </a:prstGeom>
                <a:noFill/>
                <a:ln w="9525">
                  <a:noFill/>
                </a:ln>
              </p:spPr>
            </p:pic>
          </p:grpSp>
          <p:sp>
            <p:nvSpPr>
              <p:cNvPr id="87059" name="矩形 426002"/>
              <p:cNvSpPr/>
              <p:nvPr/>
            </p:nvSpPr>
            <p:spPr>
              <a:xfrm>
                <a:off x="4674" y="3196"/>
                <a:ext cx="438" cy="314"/>
              </a:xfrm>
              <a:prstGeom prst="rect">
                <a:avLst/>
              </a:prstGeom>
              <a:noFill/>
              <a:ln w="9525">
                <a:noFill/>
              </a:ln>
            </p:spPr>
            <p:txBody>
              <a:bodyPr wrap="square" anchor="t" anchorCtr="0">
                <a:spAutoFit/>
              </a:bodyPr>
              <a:p>
                <a:r>
                  <a:rPr lang="zh-CN" altLang="en-US" sz="2000" dirty="0">
                    <a:solidFill>
                      <a:srgbClr val="0F0FF3"/>
                    </a:solidFill>
                    <a:latin typeface="Times New Roman" panose="02020603050405020304" pitchFamily="18" charset="0"/>
                    <a:ea typeface="楷体_GB2312" pitchFamily="49" charset="-122"/>
                  </a:rPr>
                  <a:t>仰焊</a:t>
                </a:r>
                <a:endParaRPr lang="zh-CN" altLang="en-US" sz="2000" dirty="0">
                  <a:solidFill>
                    <a:srgbClr val="0F0FF3"/>
                  </a:solidFill>
                  <a:latin typeface="Times New Roman" panose="02020603050405020304" pitchFamily="18" charset="0"/>
                  <a:ea typeface="楷体_GB2312" pitchFamily="49" charset="-122"/>
                </a:endParaRPr>
              </a:p>
            </p:txBody>
          </p:sp>
        </p:grpSp>
        <p:grpSp>
          <p:nvGrpSpPr>
            <p:cNvPr id="87060" name="组合 426003"/>
            <p:cNvGrpSpPr/>
            <p:nvPr/>
          </p:nvGrpSpPr>
          <p:grpSpPr>
            <a:xfrm>
              <a:off x="1840" y="2151"/>
              <a:ext cx="832" cy="1397"/>
              <a:chOff x="1840" y="2151"/>
              <a:chExt cx="832" cy="1397"/>
            </a:xfrm>
          </p:grpSpPr>
          <p:grpSp>
            <p:nvGrpSpPr>
              <p:cNvPr id="87061" name="组合 426004"/>
              <p:cNvGrpSpPr/>
              <p:nvPr/>
            </p:nvGrpSpPr>
            <p:grpSpPr>
              <a:xfrm>
                <a:off x="1840" y="2151"/>
                <a:ext cx="832" cy="842"/>
                <a:chOff x="2453" y="2019"/>
                <a:chExt cx="832" cy="842"/>
              </a:xfrm>
            </p:grpSpPr>
            <p:pic>
              <p:nvPicPr>
                <p:cNvPr id="87062" name="图片 426005"/>
                <p:cNvPicPr>
                  <a:picLocks noChangeAspect="1"/>
                </p:cNvPicPr>
                <p:nvPr/>
              </p:nvPicPr>
              <p:blipFill>
                <a:blip r:embed="rId3"/>
                <a:stretch>
                  <a:fillRect/>
                </a:stretch>
              </p:blipFill>
              <p:spPr>
                <a:xfrm>
                  <a:off x="2517" y="2142"/>
                  <a:ext cx="768" cy="719"/>
                </a:xfrm>
                <a:prstGeom prst="rect">
                  <a:avLst/>
                </a:prstGeom>
                <a:noFill/>
                <a:ln w="9525">
                  <a:noFill/>
                </a:ln>
              </p:spPr>
            </p:pic>
            <p:sp>
              <p:nvSpPr>
                <p:cNvPr id="87063" name="圆柱形 426006"/>
                <p:cNvSpPr/>
                <p:nvPr/>
              </p:nvSpPr>
              <p:spPr>
                <a:xfrm rot="-3233188">
                  <a:off x="2663" y="2177"/>
                  <a:ext cx="41" cy="461"/>
                </a:xfrm>
                <a:prstGeom prst="can">
                  <a:avLst>
                    <a:gd name="adj" fmla="val 48199"/>
                  </a:avLst>
                </a:prstGeom>
                <a:gradFill rotWithShape="0">
                  <a:gsLst>
                    <a:gs pos="0">
                      <a:srgbClr val="003B3B"/>
                    </a:gs>
                    <a:gs pos="50000">
                      <a:srgbClr val="008080"/>
                    </a:gs>
                    <a:gs pos="100000">
                      <a:srgbClr val="003B3B"/>
                    </a:gs>
                  </a:gsLst>
                  <a:lin ang="0" scaled="1"/>
                  <a:tileRect/>
                </a:gradFill>
                <a:ln w="6350" cap="flat" cmpd="sng">
                  <a:solidFill>
                    <a:schemeClr val="tx1"/>
                  </a:solidFill>
                  <a:prstDash val="solid"/>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87064" name="文本框 426007"/>
                <p:cNvSpPr txBox="1"/>
                <p:nvPr/>
              </p:nvSpPr>
              <p:spPr>
                <a:xfrm>
                  <a:off x="2517" y="2019"/>
                  <a:ext cx="240" cy="177"/>
                </a:xfrm>
                <a:prstGeom prst="rect">
                  <a:avLst/>
                </a:prstGeom>
                <a:noFill/>
                <a:ln w="9525">
                  <a:noFill/>
                </a:ln>
              </p:spPr>
              <p:txBody>
                <a:bodyPr anchor="t" anchorCtr="0">
                  <a:spAutoFit/>
                </a:bodyPr>
                <a:p>
                  <a:pPr>
                    <a:spcBef>
                      <a:spcPct val="50000"/>
                    </a:spcBef>
                  </a:pPr>
                  <a:r>
                    <a:rPr lang="en-US" altLang="zh-CN" sz="2000" i="1">
                      <a:latin typeface="Times New Roman" panose="02020603050405020304" pitchFamily="18" charset="0"/>
                      <a:ea typeface="宋体" panose="02010600030101010101" pitchFamily="2" charset="-122"/>
                    </a:rPr>
                    <a:t>b)</a:t>
                  </a:r>
                  <a:endParaRPr lang="en-US" altLang="zh-CN" sz="2000" i="1">
                    <a:latin typeface="Times New Roman" panose="02020603050405020304" pitchFamily="18" charset="0"/>
                    <a:ea typeface="宋体" panose="02010600030101010101" pitchFamily="2" charset="-122"/>
                  </a:endParaRPr>
                </a:p>
              </p:txBody>
            </p:sp>
          </p:grpSp>
          <p:sp>
            <p:nvSpPr>
              <p:cNvPr id="87065" name="矩形 426008"/>
              <p:cNvSpPr/>
              <p:nvPr/>
            </p:nvSpPr>
            <p:spPr>
              <a:xfrm>
                <a:off x="1964" y="3234"/>
                <a:ext cx="441" cy="314"/>
              </a:xfrm>
              <a:prstGeom prst="rect">
                <a:avLst/>
              </a:prstGeom>
              <a:noFill/>
              <a:ln w="9525">
                <a:noFill/>
              </a:ln>
            </p:spPr>
            <p:txBody>
              <a:bodyPr wrap="square" anchor="t" anchorCtr="0">
                <a:spAutoFit/>
              </a:bodyPr>
              <a:p>
                <a:r>
                  <a:rPr lang="zh-CN" altLang="en-US" sz="2000" dirty="0">
                    <a:solidFill>
                      <a:srgbClr val="0F0FF3"/>
                    </a:solidFill>
                    <a:latin typeface="Times New Roman" panose="02020603050405020304" pitchFamily="18" charset="0"/>
                    <a:ea typeface="楷体_GB2312" pitchFamily="49" charset="-122"/>
                  </a:rPr>
                  <a:t>立焊</a:t>
                </a:r>
                <a:endParaRPr lang="zh-CN" altLang="en-US" sz="2000" dirty="0">
                  <a:solidFill>
                    <a:srgbClr val="0F0FF3"/>
                  </a:solidFill>
                  <a:latin typeface="Times New Roman" panose="02020603050405020304" pitchFamily="18" charset="0"/>
                  <a:ea typeface="楷体_GB2312" pitchFamily="49" charset="-122"/>
                </a:endParaRPr>
              </a:p>
            </p:txBody>
          </p:sp>
        </p:grpSp>
        <p:grpSp>
          <p:nvGrpSpPr>
            <p:cNvPr id="87066" name="组合 426009"/>
            <p:cNvGrpSpPr/>
            <p:nvPr/>
          </p:nvGrpSpPr>
          <p:grpSpPr>
            <a:xfrm>
              <a:off x="3117" y="2139"/>
              <a:ext cx="786" cy="1418"/>
              <a:chOff x="3117" y="2139"/>
              <a:chExt cx="786" cy="1418"/>
            </a:xfrm>
          </p:grpSpPr>
          <p:grpSp>
            <p:nvGrpSpPr>
              <p:cNvPr id="87067" name="组合 426010"/>
              <p:cNvGrpSpPr/>
              <p:nvPr/>
            </p:nvGrpSpPr>
            <p:grpSpPr>
              <a:xfrm>
                <a:off x="3117" y="2139"/>
                <a:ext cx="786" cy="924"/>
                <a:chOff x="2880" y="780"/>
                <a:chExt cx="786" cy="924"/>
              </a:xfrm>
            </p:grpSpPr>
            <p:pic>
              <p:nvPicPr>
                <p:cNvPr id="87068" name="图片 426011"/>
                <p:cNvPicPr>
                  <a:picLocks noChangeAspect="1"/>
                </p:cNvPicPr>
                <p:nvPr/>
              </p:nvPicPr>
              <p:blipFill>
                <a:blip r:embed="rId4"/>
                <a:stretch>
                  <a:fillRect/>
                </a:stretch>
              </p:blipFill>
              <p:spPr>
                <a:xfrm>
                  <a:off x="3024" y="864"/>
                  <a:ext cx="642" cy="840"/>
                </a:xfrm>
                <a:prstGeom prst="rect">
                  <a:avLst/>
                </a:prstGeom>
                <a:noFill/>
                <a:ln w="9525">
                  <a:noFill/>
                </a:ln>
              </p:spPr>
            </p:pic>
            <p:sp>
              <p:nvSpPr>
                <p:cNvPr id="87069" name="圆柱形 426012"/>
                <p:cNvSpPr/>
                <p:nvPr/>
              </p:nvSpPr>
              <p:spPr>
                <a:xfrm rot="2043233">
                  <a:off x="3493" y="870"/>
                  <a:ext cx="45" cy="482"/>
                </a:xfrm>
                <a:prstGeom prst="can">
                  <a:avLst>
                    <a:gd name="adj" fmla="val 45917"/>
                  </a:avLst>
                </a:prstGeom>
                <a:gradFill rotWithShape="0">
                  <a:gsLst>
                    <a:gs pos="0">
                      <a:srgbClr val="003B3B"/>
                    </a:gs>
                    <a:gs pos="50000">
                      <a:srgbClr val="008080"/>
                    </a:gs>
                    <a:gs pos="100000">
                      <a:srgbClr val="003B3B"/>
                    </a:gs>
                  </a:gsLst>
                  <a:lin ang="0" scaled="1"/>
                  <a:tileRect/>
                </a:gradFill>
                <a:ln w="6350" cap="flat" cmpd="sng">
                  <a:solidFill>
                    <a:schemeClr val="tx1"/>
                  </a:solidFill>
                  <a:prstDash val="solid"/>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87070" name="文本框 426013"/>
                <p:cNvSpPr txBox="1"/>
                <p:nvPr/>
              </p:nvSpPr>
              <p:spPr>
                <a:xfrm>
                  <a:off x="2880" y="780"/>
                  <a:ext cx="240" cy="177"/>
                </a:xfrm>
                <a:prstGeom prst="rect">
                  <a:avLst/>
                </a:prstGeom>
                <a:noFill/>
                <a:ln w="9525">
                  <a:noFill/>
                </a:ln>
              </p:spPr>
              <p:txBody>
                <a:bodyPr anchor="t" anchorCtr="0">
                  <a:spAutoFit/>
                </a:bodyPr>
                <a:p>
                  <a:pPr>
                    <a:spcBef>
                      <a:spcPct val="50000"/>
                    </a:spcBef>
                  </a:pPr>
                  <a:r>
                    <a:rPr lang="en-US" altLang="zh-CN" sz="2000" i="1">
                      <a:latin typeface="Times New Roman" panose="02020603050405020304" pitchFamily="18" charset="0"/>
                      <a:ea typeface="宋体" panose="02010600030101010101" pitchFamily="2" charset="-122"/>
                    </a:rPr>
                    <a:t>c)</a:t>
                  </a:r>
                  <a:endParaRPr lang="en-US" altLang="zh-CN" sz="2000" i="1">
                    <a:latin typeface="Times New Roman" panose="02020603050405020304" pitchFamily="18" charset="0"/>
                    <a:ea typeface="宋体" panose="02010600030101010101" pitchFamily="2" charset="-122"/>
                  </a:endParaRPr>
                </a:p>
              </p:txBody>
            </p:sp>
          </p:grpSp>
          <p:sp>
            <p:nvSpPr>
              <p:cNvPr id="87071" name="矩形 426014"/>
              <p:cNvSpPr/>
              <p:nvPr/>
            </p:nvSpPr>
            <p:spPr>
              <a:xfrm>
                <a:off x="3216" y="3243"/>
                <a:ext cx="438" cy="314"/>
              </a:xfrm>
              <a:prstGeom prst="rect">
                <a:avLst/>
              </a:prstGeom>
              <a:noFill/>
              <a:ln w="9525">
                <a:noFill/>
              </a:ln>
            </p:spPr>
            <p:txBody>
              <a:bodyPr wrap="square" anchor="t" anchorCtr="0">
                <a:spAutoFit/>
              </a:bodyPr>
              <a:p>
                <a:r>
                  <a:rPr lang="zh-CN" altLang="en-US" sz="2000" dirty="0">
                    <a:solidFill>
                      <a:srgbClr val="0F0FF3"/>
                    </a:solidFill>
                    <a:latin typeface="Times New Roman" panose="02020603050405020304" pitchFamily="18" charset="0"/>
                    <a:ea typeface="楷体_GB2312" pitchFamily="49" charset="-122"/>
                  </a:rPr>
                  <a:t>横焊</a:t>
                </a:r>
                <a:endParaRPr lang="zh-CN" altLang="en-US" sz="2000" dirty="0">
                  <a:solidFill>
                    <a:srgbClr val="0F0FF3"/>
                  </a:solidFill>
                  <a:latin typeface="Times New Roman" panose="02020603050405020304" pitchFamily="18" charset="0"/>
                  <a:ea typeface="楷体_GB2312" pitchFamily="49" charset="-122"/>
                </a:endParaRPr>
              </a:p>
            </p:txBody>
          </p:sp>
        </p:grpSp>
      </p:gr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684530" y="1052830"/>
            <a:ext cx="7393940" cy="523875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3.1.5</a:t>
            </a: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焊条电弧焊的操作技术</a:t>
            </a:r>
            <a:endParaRPr kumimoji="0" lang="zh-CN" altLang="en-US" sz="24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latin typeface="Times New Roman" panose="02020603050405020304" pitchFamily="18" charset="0"/>
                <a:sym typeface="+mn-ea"/>
              </a:rPr>
              <a:t>(1)引弧</a:t>
            </a:r>
            <a:endParaRPr lang="zh-CN" altLang="en-US">
              <a:latin typeface="Times New Roman" panose="02020603050405020304" pitchFamily="18" charset="0"/>
              <a:ea typeface="宋体" panose="02010600030101010101" pitchFamily="2"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a:latin typeface="Times New Roman" panose="02020603050405020304" pitchFamily="18" charset="0"/>
                <a:sym typeface="+mn-ea"/>
              </a:rPr>
              <a:t>     </a:t>
            </a:r>
            <a:r>
              <a:rPr lang="zh-CN" altLang="en-US">
                <a:latin typeface="Times New Roman" panose="02020603050405020304" pitchFamily="18" charset="0"/>
                <a:sym typeface="+mn-ea"/>
              </a:rPr>
              <a:t>焊接中，使焊条燃烧的过程叫作引弧。手工电弧焊在焊条瞬时接触工件时，通过低电压、大电流放电产生电弧。引弧时，必须将焊条末端与焊件表面接触形成短路，然后迅速将焊条向上提起2~4mm，在焊条末端与焊件表面产生电弧。</a:t>
            </a:r>
            <a:endParaRPr lang="zh-CN" altLang="en-US">
              <a:latin typeface="Times New Roman" panose="02020603050405020304" pitchFamily="18" charset="0"/>
              <a:ea typeface="宋体" panose="02010600030101010101" pitchFamily="2"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a:latin typeface="Times New Roman" panose="02020603050405020304" pitchFamily="18" charset="0"/>
                <a:sym typeface="+mn-ea"/>
              </a:rPr>
              <a:t>      </a:t>
            </a:r>
            <a:r>
              <a:rPr lang="zh-CN" altLang="en-US">
                <a:latin typeface="Times New Roman" panose="02020603050405020304" pitchFamily="18" charset="0"/>
                <a:sym typeface="+mn-ea"/>
              </a:rPr>
              <a:t>引弧主要碰击法和擦划法</a:t>
            </a:r>
            <a:endParaRPr lang="zh-CN" altLang="en-US">
              <a:latin typeface="Times New Roman" panose="02020603050405020304" pitchFamily="18" charset="0"/>
              <a:ea typeface="宋体" panose="02010600030101010101" pitchFamily="2"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dirty="0" smtClean="0">
                <a:solidFill>
                  <a:srgbClr val="0070C0"/>
                </a:solidFill>
                <a:latin typeface="微软雅黑" panose="020B0503020204020204" pitchFamily="34" charset="-122"/>
                <a:ea typeface="微软雅黑" panose="020B0503020204020204" pitchFamily="34" charset="-122"/>
                <a:sym typeface="+mn-ea"/>
              </a:rPr>
              <a:t>  </a:t>
            </a:r>
            <a:endParaRPr dirty="0" smtClean="0">
              <a:solidFill>
                <a:srgbClr val="0070C0"/>
              </a:solidFill>
              <a:latin typeface="微软雅黑" panose="020B0503020204020204" pitchFamily="34" charset="-122"/>
              <a:ea typeface="微软雅黑" panose="020B0503020204020204" pitchFamily="34" charset="-122"/>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dirty="0" smtClean="0">
              <a:solidFill>
                <a:srgbClr val="0070C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684530" y="1052830"/>
            <a:ext cx="7393940" cy="523875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3.1.5</a:t>
            </a: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焊条电弧焊的操作技术</a:t>
            </a:r>
            <a:endParaRPr kumimoji="0" lang="zh-CN" altLang="en-US" sz="24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ln w="22225">
                  <a:solidFill>
                    <a:schemeClr val="accent2"/>
                  </a:solidFill>
                  <a:prstDash val="solid"/>
                </a:ln>
                <a:solidFill>
                  <a:schemeClr val="accent2">
                    <a:lumMod val="40000"/>
                    <a:lumOff val="60000"/>
                  </a:schemeClr>
                </a:solidFill>
                <a:latin typeface="Times New Roman" panose="02020603050405020304" pitchFamily="18" charset="0"/>
                <a:sym typeface="+mn-ea"/>
              </a:rPr>
              <a:t>碰击法</a:t>
            </a:r>
            <a:r>
              <a:rPr lang="en-US" altLang="zh-CN">
                <a:latin typeface="Times New Roman" panose="02020603050405020304" pitchFamily="18" charset="0"/>
                <a:sym typeface="+mn-ea"/>
              </a:rPr>
              <a:t>     </a:t>
            </a:r>
            <a:r>
              <a:rPr lang="zh-CN" altLang="zh-CN" b="1">
                <a:latin typeface="Times New Roman" panose="02020603050405020304" pitchFamily="18" charset="0"/>
                <a:ea typeface="仿宋_GB2312" pitchFamily="49" charset="-122"/>
                <a:sym typeface="+mn-ea"/>
              </a:rPr>
              <a:t> </a:t>
            </a:r>
            <a:endParaRPr lang="zh-CN" altLang="zh-CN" b="1">
              <a:latin typeface="Times New Roman" panose="02020603050405020304" pitchFamily="18" charset="0"/>
              <a:ea typeface="仿宋_GB2312" pitchFamily="49" charset="-122"/>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zh-CN" b="1">
                <a:latin typeface="Times New Roman" panose="02020603050405020304" pitchFamily="18" charset="0"/>
                <a:ea typeface="仿宋_GB2312" pitchFamily="49" charset="-122"/>
                <a:sym typeface="+mn-ea"/>
              </a:rPr>
              <a:t>碰击法也称点接触法，或称敲击法，是将焊条与</a:t>
            </a:r>
            <a:endParaRPr lang="zh-CN" altLang="zh-CN" b="1" baseline="0">
              <a:latin typeface="Times New Roman" panose="02020603050405020304" pitchFamily="18" charset="0"/>
              <a:ea typeface="仿宋_GB2312" pitchFamily="49"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zh-CN" b="1">
                <a:latin typeface="Times New Roman" panose="02020603050405020304" pitchFamily="18" charset="0"/>
                <a:ea typeface="仿宋_GB2312" pitchFamily="49" charset="-122"/>
                <a:sym typeface="+mn-ea"/>
              </a:rPr>
              <a:t>焊件保持一定距离，然后垂直落下，使之轻轻敲击焊件发生短路，再迅速将焊条提起，产生电弧的引弧方法。此种方法适用于各种位置的焊接。</a:t>
            </a:r>
            <a:endParaRPr lang="zh-CN" altLang="zh-CN" b="1" baseline="0">
              <a:latin typeface="Times New Roman" panose="02020603050405020304" pitchFamily="18" charset="0"/>
              <a:ea typeface="仿宋_GB2312" pitchFamily="49"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dirty="0" smtClean="0">
              <a:solidFill>
                <a:srgbClr val="0070C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684530" y="1052830"/>
            <a:ext cx="7393940" cy="523875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3.1.5</a:t>
            </a: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焊条电弧焊的操作技术</a:t>
            </a:r>
            <a:endParaRPr kumimoji="0" lang="zh-CN" altLang="en-US" sz="24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ln w="22225">
                  <a:solidFill>
                    <a:schemeClr val="accent2"/>
                  </a:solidFill>
                  <a:prstDash val="solid"/>
                </a:ln>
                <a:solidFill>
                  <a:schemeClr val="accent2">
                    <a:lumMod val="40000"/>
                    <a:lumOff val="60000"/>
                  </a:schemeClr>
                </a:solidFill>
                <a:latin typeface="Times New Roman" panose="02020603050405020304" pitchFamily="18" charset="0"/>
                <a:sym typeface="+mn-ea"/>
              </a:rPr>
              <a:t>碰击法引弧</a:t>
            </a:r>
            <a:r>
              <a:rPr lang="en-US" altLang="zh-CN">
                <a:latin typeface="Times New Roman" panose="02020603050405020304" pitchFamily="18" charset="0"/>
                <a:sym typeface="+mn-ea"/>
              </a:rPr>
              <a:t>   </a:t>
            </a:r>
            <a:r>
              <a:rPr lang="zh-CN" altLang="zh-CN" b="1">
                <a:latin typeface="Times New Roman" panose="02020603050405020304" pitchFamily="18" charset="0"/>
                <a:ea typeface="仿宋_GB2312" pitchFamily="49" charset="-122"/>
                <a:sym typeface="+mn-ea"/>
              </a:rPr>
              <a:t> </a:t>
            </a:r>
            <a:endParaRPr lang="zh-CN" altLang="zh-CN" b="1">
              <a:latin typeface="Times New Roman" panose="02020603050405020304" pitchFamily="18" charset="0"/>
              <a:ea typeface="仿宋_GB2312" pitchFamily="49" charset="-122"/>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zh-CN" b="1">
                <a:latin typeface="Times New Roman" panose="02020603050405020304" pitchFamily="18" charset="0"/>
                <a:ea typeface="仿宋_GB2312" pitchFamily="49" charset="-122"/>
                <a:sym typeface="+mn-ea"/>
              </a:rPr>
              <a:t>碰击法引弧较难掌握，焊条提起动作太快或焊条提得过高时，电弧易熄灭;动作太慢，又会使焊件黏合在工作件上。当焊条黏合在工作件上，应迅速将焊条左右摆动，使之与焊件分离。若不能分离，应立即松开焊钳切断电源，以避免短路时间过长而损坏焊机。</a:t>
            </a:r>
            <a:endParaRPr dirty="0" smtClean="0">
              <a:solidFill>
                <a:srgbClr val="0070C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684530" y="1052830"/>
            <a:ext cx="7393940" cy="523875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3.1.5</a:t>
            </a: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焊条电弧焊的操作技术</a:t>
            </a:r>
            <a:endParaRPr kumimoji="0" lang="zh-CN" altLang="en-US" sz="24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ln w="22225">
                  <a:solidFill>
                    <a:schemeClr val="accent2"/>
                  </a:solidFill>
                  <a:prstDash val="solid"/>
                </a:ln>
                <a:solidFill>
                  <a:schemeClr val="accent2">
                    <a:lumMod val="40000"/>
                    <a:lumOff val="60000"/>
                  </a:schemeClr>
                </a:solidFill>
                <a:latin typeface="Times New Roman" panose="02020603050405020304" pitchFamily="18" charset="0"/>
                <a:sym typeface="+mn-ea"/>
              </a:rPr>
              <a:t>擦划法引弧</a:t>
            </a:r>
            <a:endParaRPr lang="zh-CN" altLang="zh-CN" b="1">
              <a:latin typeface="Times New Roman" panose="02020603050405020304" pitchFamily="18" charset="0"/>
              <a:ea typeface="仿宋_GB2312" pitchFamily="49" charset="-122"/>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zh-CN" b="1">
                <a:latin typeface="Times New Roman" panose="02020603050405020304" pitchFamily="18" charset="0"/>
                <a:ea typeface="仿宋_GB2312" pitchFamily="49" charset="-122"/>
                <a:sym typeface="宋体" panose="02010600030101010101" pitchFamily="2" charset="-122"/>
              </a:rPr>
              <a:t> </a:t>
            </a:r>
            <a:r>
              <a:rPr lang="zh-CN" altLang="zh-CN" b="1">
                <a:latin typeface="Times New Roman" panose="02020603050405020304" pitchFamily="18" charset="0"/>
                <a:ea typeface="仿宋_GB2312" pitchFamily="49" charset="-122"/>
                <a:sym typeface="+mn-ea"/>
              </a:rPr>
              <a:t>擦划法引弧虽然比较容易实现，但这种方法使用不当时，会擦伤焊件表面，为尽量减少焊件表面的损伤，应在焊接坡口处擦划，擦划长度以20~25mm为宜。在狭窄区域和空间内焊接或焊件表面不允许有划伤时，应采用碰击法引弧。</a:t>
            </a:r>
            <a:endParaRPr dirty="0" smtClean="0">
              <a:solidFill>
                <a:srgbClr val="0070C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684530" y="1268730"/>
            <a:ext cx="7393940" cy="491871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l" defTabSz="914400" rtl="0" eaLnBrk="1" fontAlgn="auto" latinLnBrk="0" hangingPunct="1">
              <a:lnSpc>
                <a:spcPct val="200000"/>
              </a:lnSpc>
              <a:spcBef>
                <a:spcPts val="325"/>
              </a:spcBef>
              <a:buClr>
                <a:schemeClr val="accent1"/>
              </a:buClr>
              <a:buSzTx/>
              <a:buFont typeface="Wingdings" panose="05000000000000000000" pitchFamily="2" charset="2"/>
              <a:buNone/>
            </a:pPr>
            <a:r>
              <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3.1.5</a:t>
            </a: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焊条电弧焊的操作技术</a:t>
            </a:r>
            <a:endParaRPr kumimoji="0" lang="zh-CN" altLang="en-US" sz="24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L="0" marR="0" lvl="1" algn="l" defTabSz="914400" rtl="0" eaLnBrk="1" fontAlgn="auto" latinLnBrk="0" hangingPunct="1">
              <a:lnSpc>
                <a:spcPct val="200000"/>
              </a:lnSpc>
              <a:spcBef>
                <a:spcPts val="325"/>
              </a:spcBef>
              <a:buClr>
                <a:schemeClr val="accent1"/>
              </a:buClr>
              <a:buSzTx/>
              <a:buFont typeface="Wingdings" panose="05000000000000000000" pitchFamily="2" charset="2"/>
              <a:buNone/>
            </a:pPr>
            <a:r>
              <a:rPr lang="zh-CN" altLang="en-US">
                <a:ln w="22225">
                  <a:solidFill>
                    <a:schemeClr val="accent2"/>
                  </a:solidFill>
                  <a:prstDash val="solid"/>
                </a:ln>
                <a:solidFill>
                  <a:schemeClr val="accent2">
                    <a:lumMod val="40000"/>
                    <a:lumOff val="60000"/>
                  </a:schemeClr>
                </a:solidFill>
                <a:latin typeface="Times New Roman" panose="02020603050405020304" pitchFamily="18" charset="0"/>
                <a:sym typeface="+mn-ea"/>
              </a:rPr>
              <a:t>运条</a:t>
            </a:r>
            <a:endParaRPr lang="zh-CN" altLang="en-US" noProof="1">
              <a:ln w="22225">
                <a:solidFill>
                  <a:schemeClr val="accent2"/>
                </a:solidFill>
                <a:prstDash val="solid"/>
              </a:ln>
              <a:solidFill>
                <a:schemeClr val="accent2">
                  <a:lumMod val="40000"/>
                  <a:lumOff val="60000"/>
                </a:schemeClr>
              </a:solidFill>
            </a:endParaRPr>
          </a:p>
          <a:p>
            <a:pPr marL="0" marR="0" lvl="1" algn="l" defTabSz="914400" rtl="0" eaLnBrk="1" fontAlgn="auto" latinLnBrk="0" hangingPunct="1">
              <a:lnSpc>
                <a:spcPct val="200000"/>
              </a:lnSpc>
              <a:spcBef>
                <a:spcPts val="325"/>
              </a:spcBef>
              <a:buClr>
                <a:schemeClr val="accent1"/>
              </a:buClr>
              <a:buSzTx/>
              <a:buFont typeface="Wingdings" panose="05000000000000000000" pitchFamily="2" charset="2"/>
              <a:buNone/>
            </a:pPr>
            <a:r>
              <a:rPr lang="zh-CN" altLang="zh-CN" b="1">
                <a:latin typeface="Times New Roman" panose="02020603050405020304" pitchFamily="18" charset="0"/>
                <a:ea typeface="仿宋_GB2312" pitchFamily="49" charset="-122"/>
                <a:sym typeface="宋体" panose="02010600030101010101" pitchFamily="2" charset="-122"/>
              </a:rPr>
              <a:t> </a:t>
            </a:r>
            <a:r>
              <a:rPr lang="zh-CN" altLang="zh-CN" b="1">
                <a:latin typeface="Times New Roman" panose="02020603050405020304" pitchFamily="18" charset="0"/>
                <a:ea typeface="仿宋_GB2312" pitchFamily="49" charset="-122"/>
                <a:sym typeface="宋体" panose="02010600030101010101" pitchFamily="2" charset="-122"/>
              </a:rPr>
              <a:t>为获得良好的焊接成形，焊条需要不断运动，焊条不断运动的过程称为运条。</a:t>
            </a:r>
            <a:endParaRPr lang="zh-CN" altLang="zh-CN" b="1">
              <a:latin typeface="Times New Roman" panose="02020603050405020304" pitchFamily="18" charset="0"/>
              <a:ea typeface="仿宋_GB2312" pitchFamily="49" charset="-122"/>
              <a:sym typeface="宋体" panose="02010600030101010101" pitchFamily="2" charset="-122"/>
            </a:endParaRPr>
          </a:p>
          <a:p>
            <a:pPr marL="0" marR="0" lvl="1" algn="l" defTabSz="914400" rtl="0" eaLnBrk="1" fontAlgn="auto" latinLnBrk="0" hangingPunct="1">
              <a:lnSpc>
                <a:spcPct val="150000"/>
              </a:lnSpc>
              <a:spcBef>
                <a:spcPts val="325"/>
              </a:spcBef>
              <a:buClr>
                <a:schemeClr val="accent1"/>
              </a:buClr>
              <a:buSzTx/>
              <a:buFont typeface="Wingdings" panose="05000000000000000000" pitchFamily="2" charset="2"/>
              <a:buNone/>
            </a:pPr>
            <a:endParaRPr dirty="0" smtClean="0">
              <a:solidFill>
                <a:srgbClr val="0070C0"/>
              </a:solidFill>
              <a:latin typeface="微软雅黑" panose="020B0503020204020204" pitchFamily="34" charset="-122"/>
              <a:ea typeface="微软雅黑" panose="020B0503020204020204" pitchFamily="34" charset="-122"/>
              <a:sym typeface="+mn-ea"/>
            </a:endParaRPr>
          </a:p>
        </p:txBody>
      </p:sp>
      <p:sp>
        <p:nvSpPr>
          <p:cNvPr id="3" name="燕尾形箭头 2"/>
          <p:cNvSpPr/>
          <p:nvPr/>
        </p:nvSpPr>
        <p:spPr>
          <a:xfrm>
            <a:off x="2699703" y="5084445"/>
            <a:ext cx="979488" cy="4857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5" name="文本框 4"/>
          <p:cNvSpPr txBox="1"/>
          <p:nvPr/>
        </p:nvSpPr>
        <p:spPr>
          <a:xfrm>
            <a:off x="1055688" y="5084763"/>
            <a:ext cx="1706880" cy="398780"/>
          </a:xfrm>
          <a:prstGeom prst="rect">
            <a:avLst/>
          </a:prstGeom>
          <a:noFill/>
        </p:spPr>
        <p:txBody>
          <a:bodyPr wrap="none" rtlCol="0">
            <a:spAutoFit/>
          </a:bodyPr>
          <a:p>
            <a:r>
              <a:rPr lang="zh-CN" altLang="en-US"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rPr>
              <a:t>运条基本动作</a:t>
            </a:r>
            <a:endParaRPr lang="zh-CN" altLang="en-US"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endParaRPr>
          </a:p>
        </p:txBody>
      </p:sp>
      <p:sp>
        <p:nvSpPr>
          <p:cNvPr id="6" name="文本框 5"/>
          <p:cNvSpPr txBox="1"/>
          <p:nvPr/>
        </p:nvSpPr>
        <p:spPr>
          <a:xfrm>
            <a:off x="3923983" y="4508500"/>
            <a:ext cx="1960880" cy="398780"/>
          </a:xfrm>
          <a:prstGeom prst="rect">
            <a:avLst/>
          </a:prstGeom>
          <a:noFill/>
        </p:spPr>
        <p:txBody>
          <a:bodyPr wrap="none" rtlCol="0">
            <a:spAutoFit/>
          </a:bodyPr>
          <a:p>
            <a:pPr algn="l">
              <a:buClrTx/>
              <a:buSzTx/>
            </a:pPr>
            <a:r>
              <a:rPr lang="zh-CN" altLang="en-US" sz="2000"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rPr>
              <a:t>焊条的送进运动</a:t>
            </a:r>
            <a:endParaRPr lang="zh-CN" altLang="en-US" sz="2000" noProof="1">
              <a:effectLst>
                <a:outerShdw blurRad="38100" dist="19050" dir="2700000" algn="tl" rotWithShape="0">
                  <a:schemeClr val="dk1">
                    <a:alpha val="40000"/>
                  </a:schemeClr>
                </a:outerShdw>
              </a:effectLst>
              <a:latin typeface="Times New Roman" panose="02020603050405020304" pitchFamily="18" charset="0"/>
            </a:endParaRPr>
          </a:p>
        </p:txBody>
      </p:sp>
      <p:sp>
        <p:nvSpPr>
          <p:cNvPr id="8" name="文本框 7"/>
          <p:cNvSpPr txBox="1"/>
          <p:nvPr/>
        </p:nvSpPr>
        <p:spPr>
          <a:xfrm>
            <a:off x="3923983" y="5084445"/>
            <a:ext cx="2468880" cy="398780"/>
          </a:xfrm>
          <a:prstGeom prst="rect">
            <a:avLst/>
          </a:prstGeom>
          <a:noFill/>
        </p:spPr>
        <p:txBody>
          <a:bodyPr wrap="none" rtlCol="0">
            <a:spAutoFit/>
          </a:bodyPr>
          <a:p>
            <a:pPr algn="l">
              <a:buClrTx/>
              <a:buSzTx/>
            </a:pPr>
            <a:r>
              <a:rPr lang="zh-CN" altLang="en-US" sz="2000" noProof="1">
                <a:effectLst>
                  <a:outerShdw blurRad="38100" dist="19050" dir="2700000" algn="tl" rotWithShape="0">
                    <a:schemeClr val="dk1">
                      <a:alpha val="40000"/>
                    </a:schemeClr>
                  </a:outerShdw>
                </a:effectLst>
                <a:latin typeface="Times New Roman" panose="02020603050405020304" pitchFamily="18" charset="0"/>
              </a:rPr>
              <a:t>焊条</a:t>
            </a:r>
            <a:r>
              <a:rPr lang="zh-CN" altLang="en-US" sz="2000"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rPr>
              <a:t>的横向摆动运动</a:t>
            </a:r>
            <a:endParaRPr lang="zh-CN" altLang="en-US" sz="2000" noProof="1">
              <a:effectLst>
                <a:outerShdw blurRad="38100" dist="19050" dir="2700000" algn="tl" rotWithShape="0">
                  <a:schemeClr val="dk1">
                    <a:alpha val="40000"/>
                  </a:schemeClr>
                </a:outerShdw>
              </a:effectLst>
              <a:latin typeface="Times New Roman" panose="02020603050405020304" pitchFamily="18" charset="0"/>
            </a:endParaRPr>
          </a:p>
        </p:txBody>
      </p:sp>
      <p:sp>
        <p:nvSpPr>
          <p:cNvPr id="2" name="文本框 1"/>
          <p:cNvSpPr txBox="1"/>
          <p:nvPr/>
        </p:nvSpPr>
        <p:spPr>
          <a:xfrm>
            <a:off x="3923983" y="5570220"/>
            <a:ext cx="2722880" cy="398780"/>
          </a:xfrm>
          <a:prstGeom prst="rect">
            <a:avLst/>
          </a:prstGeom>
          <a:noFill/>
        </p:spPr>
        <p:txBody>
          <a:bodyPr wrap="none" rtlCol="0">
            <a:spAutoFit/>
          </a:bodyPr>
          <a:p>
            <a:pPr algn="l">
              <a:buClrTx/>
              <a:buSzTx/>
            </a:pPr>
            <a:r>
              <a:rPr lang="zh-CN" altLang="en-US" sz="2000"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rPr>
              <a:t>焊条沿焊缝的移动运动</a:t>
            </a:r>
            <a:endParaRPr lang="zh-CN" altLang="en-US" sz="2000" noProof="1">
              <a:effectLst>
                <a:outerShdw blurRad="38100" dist="19050" dir="2700000" algn="tl" rotWithShape="0">
                  <a:schemeClr val="dk1">
                    <a:alpha val="40000"/>
                  </a:schemeClr>
                </a:outerShdw>
              </a:effectLst>
              <a:latin typeface="Times New Roman" panose="02020603050405020304" pitchFamily="18" charset="0"/>
            </a:endParaRP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69"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3" name="圆角矩形 42"/>
          <p:cNvSpPr/>
          <p:nvPr/>
        </p:nvSpPr>
        <p:spPr>
          <a:xfrm>
            <a:off x="1419225" y="1701800"/>
            <a:ext cx="6805613" cy="4319588"/>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805" tIns="250805" rIns="250805" bIns="250805" numCol="1" spcCol="1270" anchor="ctr" anchorCtr="0">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5pPr>
          </a:lstStyle>
          <a:p>
            <a:pPr indent="-342900" fontAlgn="base">
              <a:spcBef>
                <a:spcPct val="20000"/>
              </a:spcBef>
              <a:buClr>
                <a:schemeClr val="accent1"/>
              </a:buClr>
              <a:buSzPct val="70000"/>
              <a:buFont typeface="Arial" panose="020B0604020202020204" pitchFamily="34" charset="0"/>
            </a:pPr>
            <a:r>
              <a:rPr kumimoji="0" lang="zh-CN" altLang="en-US" sz="2000" b="1" i="1" u="none" strike="noStrike" kern="1200" cap="none" spc="0" normalizeH="0" baseline="0" noProof="1" dirty="0">
                <a:solidFill>
                  <a:schemeClr val="bg1"/>
                </a:solidFill>
                <a:latin typeface="仿宋" panose="02010609060101010101" charset="-122"/>
                <a:ea typeface="仿宋" panose="02010609060101010101" charset="-122"/>
                <a:cs typeface="+mn-cs"/>
                <a:sym typeface="+mn-ea"/>
              </a:rPr>
              <a:t>  </a:t>
            </a:r>
            <a:r>
              <a:rPr kumimoji="0" lang="zh-CN" altLang="en-US" sz="2400" b="1" i="1" u="none" strike="noStrike" kern="1200" cap="none" spc="0" normalizeH="0" baseline="0" noProof="1" dirty="0">
                <a:solidFill>
                  <a:schemeClr val="bg1"/>
                </a:solidFill>
                <a:latin typeface="仿宋" panose="02010609060101010101" charset="-122"/>
                <a:ea typeface="仿宋" panose="02010609060101010101" charset="-122"/>
                <a:cs typeface="+mn-cs"/>
                <a:sym typeface="+mn-ea"/>
              </a:rPr>
              <a:t> </a:t>
            </a:r>
            <a:r>
              <a:rPr lang="zh-CN" altLang="en-US" sz="2400" b="1" strike="noStrike" noProof="1" dirty="0">
                <a:solidFill>
                  <a:schemeClr val="bg1"/>
                </a:solidFill>
                <a:latin typeface="仿宋" panose="02010609060101010101" charset="-122"/>
                <a:ea typeface="仿宋" panose="02010609060101010101" charset="-122"/>
                <a:sym typeface="华文楷体" panose="02010600040101010101" charset="-122"/>
              </a:rPr>
              <a:t>1.1金属学基本知识</a:t>
            </a:r>
            <a:endParaRPr lang="zh-CN" altLang="en-US" sz="2400" b="1" strike="noStrike" noProof="1" dirty="0">
              <a:solidFill>
                <a:schemeClr val="bg1"/>
              </a:solidFill>
              <a:latin typeface="仿宋" panose="02010609060101010101" charset="-122"/>
              <a:ea typeface="仿宋" panose="02010609060101010101" charset="-122"/>
            </a:endParaRPr>
          </a:p>
          <a:p>
            <a:pPr indent="-342900" fontAlgn="base">
              <a:spcBef>
                <a:spcPct val="20000"/>
              </a:spcBef>
              <a:buClr>
                <a:schemeClr val="accent1"/>
              </a:buClr>
              <a:buSzPct val="70000"/>
              <a:buFont typeface="Arial" panose="020B0604020202020204" pitchFamily="34" charset="0"/>
            </a:pPr>
            <a:r>
              <a:rPr lang="zh-CN" altLang="en-US" sz="2400" b="1" strike="noStrike" noProof="1" dirty="0">
                <a:solidFill>
                  <a:schemeClr val="bg1"/>
                </a:solidFill>
                <a:latin typeface="仿宋" panose="02010609060101010101" charset="-122"/>
                <a:ea typeface="仿宋" panose="02010609060101010101" charset="-122"/>
                <a:sym typeface="华文楷体" panose="02010600040101010101" charset="-122"/>
              </a:rPr>
              <a:t>（1）钢的分类及牌号</a:t>
            </a:r>
            <a:endParaRPr lang="zh-CN" altLang="en-US" sz="2400" b="1" strike="noStrike" noProof="1" dirty="0">
              <a:solidFill>
                <a:schemeClr val="bg1"/>
              </a:solidFill>
              <a:latin typeface="仿宋" panose="02010609060101010101" charset="-122"/>
              <a:ea typeface="仿宋" panose="02010609060101010101" charset="-122"/>
            </a:endParaRPr>
          </a:p>
          <a:p>
            <a:pPr marL="0" lvl="1" algn="just" fontAlgn="base">
              <a:buFont typeface="Wingdings" panose="05000000000000000000" pitchFamily="2" charset="2"/>
            </a:pPr>
            <a:r>
              <a:rPr lang="zh-CN" altLang="en-US" sz="2400" b="1" strike="noStrike" noProof="1" dirty="0">
                <a:solidFill>
                  <a:schemeClr val="bg1"/>
                </a:solidFill>
                <a:latin typeface="仿宋" panose="02010609060101010101" charset="-122"/>
                <a:ea typeface="仿宋" panose="02010609060101010101" charset="-122"/>
                <a:sym typeface="+mn-ea"/>
              </a:rPr>
              <a:t>将含碳量小于0.0218%的铁碳合金称为纯铁</a:t>
            </a:r>
            <a:endParaRPr lang="zh-CN" altLang="en-US" sz="2400" b="1" strike="noStrike" noProof="1" dirty="0">
              <a:solidFill>
                <a:schemeClr val="bg1"/>
              </a:solidFill>
              <a:latin typeface="仿宋" panose="02010609060101010101" charset="-122"/>
              <a:ea typeface="仿宋" panose="02010609060101010101" charset="-122"/>
            </a:endParaRPr>
          </a:p>
          <a:p>
            <a:pPr marL="0" lvl="1" algn="just" fontAlgn="base">
              <a:buFont typeface="Wingdings" panose="05000000000000000000" pitchFamily="2" charset="2"/>
            </a:pPr>
            <a:r>
              <a:rPr lang="zh-CN" altLang="en-US" sz="2400" b="1" strike="noStrike" noProof="1" dirty="0">
                <a:solidFill>
                  <a:schemeClr val="bg1"/>
                </a:solidFill>
                <a:latin typeface="仿宋" panose="02010609060101010101" charset="-122"/>
                <a:ea typeface="仿宋" panose="02010609060101010101" charset="-122"/>
                <a:sym typeface="+mn-ea"/>
              </a:rPr>
              <a:t>含碳量在0.0218%~2.11%的铁碳合金称为钢</a:t>
            </a:r>
            <a:endParaRPr lang="zh-CN" altLang="en-US" sz="2400" b="1" strike="noStrike" noProof="1" dirty="0">
              <a:solidFill>
                <a:schemeClr val="bg1"/>
              </a:solidFill>
              <a:latin typeface="仿宋" panose="02010609060101010101" charset="-122"/>
              <a:ea typeface="仿宋" panose="02010609060101010101" charset="-122"/>
            </a:endParaRPr>
          </a:p>
          <a:p>
            <a:pPr marL="0" lvl="1" algn="just" fontAlgn="base">
              <a:buFont typeface="Wingdings" panose="05000000000000000000" pitchFamily="2" charset="2"/>
            </a:pPr>
            <a:r>
              <a:rPr lang="zh-CN" altLang="en-US" sz="2400" b="1" strike="noStrike" noProof="1" dirty="0">
                <a:solidFill>
                  <a:schemeClr val="bg1"/>
                </a:solidFill>
                <a:latin typeface="仿宋" panose="02010609060101010101" charset="-122"/>
                <a:ea typeface="仿宋" panose="02010609060101010101" charset="-122"/>
                <a:sym typeface="+mn-ea"/>
              </a:rPr>
              <a:t>含碳量在2.11%~6.67%的铁碳合金称为铸铁</a:t>
            </a:r>
            <a:endParaRPr lang="zh-CN" altLang="en-US" sz="2400" b="1" strike="noStrike" noProof="1" dirty="0">
              <a:solidFill>
                <a:schemeClr val="bg1"/>
              </a:solidFill>
              <a:latin typeface="仿宋" panose="02010609060101010101" charset="-122"/>
              <a:ea typeface="仿宋" panose="02010609060101010101" charset="-122"/>
            </a:endParaRPr>
          </a:p>
          <a:p>
            <a:pPr indent="-342900" fontAlgn="base">
              <a:spcBef>
                <a:spcPct val="20000"/>
              </a:spcBef>
              <a:buClr>
                <a:schemeClr val="accent1"/>
              </a:buClr>
              <a:buSzPct val="70000"/>
              <a:buFont typeface="Arial" panose="020B0604020202020204" pitchFamily="34" charset="0"/>
            </a:pPr>
            <a:endParaRPr kumimoji="0" lang="zh-CN" altLang="en-US" sz="2400" b="1" i="0" u="none" strike="noStrike" kern="1200" cap="none" spc="0" normalizeH="0" baseline="0" noProof="1" dirty="0">
              <a:solidFill>
                <a:schemeClr val="bg1"/>
              </a:solidFill>
              <a:latin typeface="仿宋" panose="02010609060101010101" charset="-122"/>
              <a:ea typeface="仿宋" panose="02010609060101010101" charset="-122"/>
              <a:cs typeface="+mn-cs"/>
              <a:sym typeface="华文楷体" panose="02010600040101010101" charset="-122"/>
            </a:endParaRPr>
          </a:p>
        </p:txBody>
      </p:sp>
      <p:sp>
        <p:nvSpPr>
          <p:cNvPr id="7173" name="文本框 1"/>
          <p:cNvSpPr txBox="1"/>
          <p:nvPr/>
        </p:nvSpPr>
        <p:spPr>
          <a:xfrm>
            <a:off x="1419225" y="452438"/>
            <a:ext cx="7113588" cy="457200"/>
          </a:xfrm>
          <a:prstGeom prst="rect">
            <a:avLst/>
          </a:prstGeom>
          <a:noFill/>
          <a:ln w="9525">
            <a:noFill/>
          </a:ln>
        </p:spPr>
        <p:txBody>
          <a:bodyPr anchor="t" anchorCtr="0">
            <a:spAutoFit/>
          </a:bodyPr>
          <a:p>
            <a:r>
              <a:rPr lang="zh-CN" altLang="en-US" sz="2400" b="1" dirty="0">
                <a:solidFill>
                  <a:srgbClr val="262626"/>
                </a:solidFill>
                <a:latin typeface="Calibri" panose="020F0502020204030204" pitchFamily="34" charset="0"/>
                <a:ea typeface="微软雅黑" panose="020B0503020204020204" pitchFamily="34" charset="-122"/>
                <a:sym typeface="宋体" panose="02010600030101010101" pitchFamily="2" charset="-122"/>
              </a:rPr>
              <a:t>基础理论知识</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324485" y="1557020"/>
            <a:ext cx="2436495" cy="72136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ln w="22225">
                  <a:solidFill>
                    <a:schemeClr val="accent2"/>
                  </a:solidFill>
                  <a:prstDash val="solid"/>
                </a:ln>
                <a:solidFill>
                  <a:schemeClr val="accent2">
                    <a:lumMod val="40000"/>
                    <a:lumOff val="60000"/>
                  </a:schemeClr>
                </a:solidFill>
                <a:latin typeface="Times New Roman" panose="02020603050405020304" pitchFamily="18" charset="0"/>
                <a:sym typeface="+mn-ea"/>
              </a:rPr>
              <a:t>运条手法</a:t>
            </a:r>
            <a:endParaRPr lang="en-US" altLang="zh-CN">
              <a:latin typeface="Times New Roman" panose="02020603050405020304" pitchFamily="18" charset="0"/>
              <a:sym typeface="+mn-ea"/>
            </a:endParaRPr>
          </a:p>
        </p:txBody>
      </p:sp>
      <p:pic>
        <p:nvPicPr>
          <p:cNvPr id="95238" name="图片 99"/>
          <p:cNvPicPr/>
          <p:nvPr/>
        </p:nvPicPr>
        <p:blipFill>
          <a:blip r:embed="rId1"/>
          <a:stretch>
            <a:fillRect/>
          </a:stretch>
        </p:blipFill>
        <p:spPr>
          <a:xfrm>
            <a:off x="900430" y="2564765"/>
            <a:ext cx="6604635" cy="3170555"/>
          </a:xfrm>
          <a:prstGeom prst="rect">
            <a:avLst/>
          </a:prstGeom>
          <a:noFill/>
          <a:ln w="9525">
            <a:noFill/>
          </a:ln>
        </p:spPr>
      </p:pic>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880745" y="1052830"/>
            <a:ext cx="6214745" cy="43700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3.1.5</a:t>
            </a: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焊条电弧焊的操作技术</a:t>
            </a:r>
            <a:endParaRPr kumimoji="0" lang="zh-CN" altLang="en-US" sz="24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sz="2400">
                <a:ln w="22225">
                  <a:solidFill>
                    <a:schemeClr val="accent2"/>
                  </a:solidFill>
                  <a:prstDash val="solid"/>
                </a:ln>
                <a:solidFill>
                  <a:schemeClr val="accent2">
                    <a:lumMod val="40000"/>
                    <a:lumOff val="60000"/>
                  </a:schemeClr>
                </a:solidFill>
                <a:latin typeface="Times New Roman" panose="02020603050405020304" pitchFamily="18" charset="0"/>
                <a:sym typeface="+mn-ea"/>
              </a:rPr>
              <a:t>收弧</a:t>
            </a:r>
            <a:endParaRPr lang="zh-CN" altLang="en-US" sz="2400" noProof="1">
              <a:ln w="22225">
                <a:solidFill>
                  <a:schemeClr val="accent2"/>
                </a:solidFill>
                <a:prstDash val="solid"/>
              </a:ln>
              <a:solidFill>
                <a:schemeClr val="accent2">
                  <a:lumMod val="40000"/>
                  <a:lumOff val="60000"/>
                </a:schemeClr>
              </a:solidFill>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latin typeface="Times New Roman" panose="02020603050405020304" pitchFamily="18" charset="0"/>
                <a:sym typeface="+mn-ea"/>
              </a:rPr>
              <a:t>焊接停止后，停电弧灭掉的过程叫做收弧</a:t>
            </a:r>
            <a:endParaRPr lang="zh-CN" altLang="en-US">
              <a:latin typeface="Times New Roman" panose="02020603050405020304" pitchFamily="18" charset="0"/>
              <a:ea typeface="宋体" panose="02010600030101010101" pitchFamily="2"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dirty="0" smtClean="0">
                <a:solidFill>
                  <a:srgbClr val="0070C0"/>
                </a:solidFill>
                <a:latin typeface="微软雅黑" panose="020B0503020204020204" pitchFamily="34" charset="-122"/>
                <a:ea typeface="微软雅黑" panose="020B0503020204020204" pitchFamily="34" charset="-122"/>
                <a:sym typeface="+mn-ea"/>
              </a:rPr>
              <a:t>  </a:t>
            </a:r>
            <a:endParaRPr dirty="0" smtClean="0">
              <a:solidFill>
                <a:srgbClr val="0070C0"/>
              </a:solidFill>
              <a:latin typeface="微软雅黑" panose="020B0503020204020204" pitchFamily="34" charset="-122"/>
              <a:ea typeface="微软雅黑" panose="020B0503020204020204" pitchFamily="34" charset="-122"/>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dirty="0" smtClean="0">
              <a:solidFill>
                <a:srgbClr val="0070C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332229" y="4220844"/>
            <a:ext cx="1198880" cy="398780"/>
          </a:xfrm>
          <a:prstGeom prst="rect">
            <a:avLst/>
          </a:prstGeom>
          <a:noFill/>
        </p:spPr>
        <p:txBody>
          <a:bodyPr wrap="none" rtlCol="0">
            <a:spAutoFit/>
          </a:bodyPr>
          <a:p>
            <a:r>
              <a:rPr lang="zh-CN" altLang="en-US" sz="2000" noProof="1">
                <a:latin typeface="Times New Roman" panose="02020603050405020304" pitchFamily="18" charset="0"/>
                <a:ea typeface="宋体" panose="02010600030101010101" pitchFamily="2" charset="-122"/>
                <a:cs typeface="+mn-cs"/>
              </a:rPr>
              <a:t>收弧方法</a:t>
            </a:r>
            <a:endParaRPr lang="zh-CN" altLang="en-US" sz="2000" noProof="1">
              <a:latin typeface="Times New Roman" panose="02020603050405020304" pitchFamily="18" charset="0"/>
            </a:endParaRPr>
          </a:p>
        </p:txBody>
      </p:sp>
      <p:sp>
        <p:nvSpPr>
          <p:cNvPr id="5" name="燕尾形箭头 4"/>
          <p:cNvSpPr/>
          <p:nvPr/>
        </p:nvSpPr>
        <p:spPr>
          <a:xfrm>
            <a:off x="2628265" y="4148455"/>
            <a:ext cx="977900" cy="4857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6" name="文本框 5"/>
          <p:cNvSpPr txBox="1"/>
          <p:nvPr/>
        </p:nvSpPr>
        <p:spPr>
          <a:xfrm>
            <a:off x="3779838" y="3572510"/>
            <a:ext cx="1452880" cy="398780"/>
          </a:xfrm>
          <a:prstGeom prst="rect">
            <a:avLst/>
          </a:prstGeom>
          <a:noFill/>
        </p:spPr>
        <p:txBody>
          <a:bodyPr wrap="none" rtlCol="0">
            <a:spAutoFit/>
          </a:bodyPr>
          <a:p>
            <a:r>
              <a:rPr lang="zh-CN" altLang="en-US" sz="2000" noProof="1">
                <a:latin typeface="Times New Roman" panose="02020603050405020304" pitchFamily="18" charset="0"/>
              </a:rPr>
              <a:t>划圈</a:t>
            </a:r>
            <a:r>
              <a:rPr lang="zh-CN" altLang="en-US" sz="2000" noProof="1">
                <a:latin typeface="Times New Roman" panose="02020603050405020304" pitchFamily="18" charset="0"/>
                <a:ea typeface="宋体" panose="02010600030101010101" pitchFamily="2" charset="-122"/>
                <a:cs typeface="+mn-cs"/>
              </a:rPr>
              <a:t>收弧法</a:t>
            </a:r>
            <a:endParaRPr lang="zh-CN" altLang="en-US" sz="2000" noProof="1">
              <a:latin typeface="Times New Roman" panose="02020603050405020304" pitchFamily="18" charset="0"/>
            </a:endParaRPr>
          </a:p>
        </p:txBody>
      </p:sp>
      <p:sp>
        <p:nvSpPr>
          <p:cNvPr id="8" name="文本框 7"/>
          <p:cNvSpPr txBox="1"/>
          <p:nvPr/>
        </p:nvSpPr>
        <p:spPr>
          <a:xfrm>
            <a:off x="3852228" y="4235133"/>
            <a:ext cx="1960880" cy="398780"/>
          </a:xfrm>
          <a:prstGeom prst="rect">
            <a:avLst/>
          </a:prstGeom>
          <a:noFill/>
        </p:spPr>
        <p:txBody>
          <a:bodyPr wrap="none" rtlCol="0">
            <a:spAutoFit/>
          </a:bodyPr>
          <a:p>
            <a:r>
              <a:rPr lang="zh-CN" altLang="en-US" sz="2000" noProof="1">
                <a:latin typeface="Times New Roman" panose="02020603050405020304" pitchFamily="18" charset="0"/>
                <a:ea typeface="宋体" panose="02010600030101010101" pitchFamily="2" charset="-122"/>
                <a:cs typeface="+mn-cs"/>
              </a:rPr>
              <a:t>反复断弧收弧法</a:t>
            </a:r>
            <a:endParaRPr lang="zh-CN" altLang="en-US" sz="2000" noProof="1">
              <a:latin typeface="Times New Roman" panose="02020603050405020304" pitchFamily="18" charset="0"/>
            </a:endParaRPr>
          </a:p>
        </p:txBody>
      </p:sp>
      <p:sp>
        <p:nvSpPr>
          <p:cNvPr id="2" name="文本框 1"/>
          <p:cNvSpPr txBox="1"/>
          <p:nvPr/>
        </p:nvSpPr>
        <p:spPr>
          <a:xfrm>
            <a:off x="3923983" y="4796473"/>
            <a:ext cx="1452880" cy="398780"/>
          </a:xfrm>
          <a:prstGeom prst="rect">
            <a:avLst/>
          </a:prstGeom>
          <a:noFill/>
        </p:spPr>
        <p:txBody>
          <a:bodyPr wrap="none" rtlCol="0">
            <a:spAutoFit/>
          </a:bodyPr>
          <a:p>
            <a:r>
              <a:rPr lang="zh-CN" altLang="en-US" sz="2000" noProof="1">
                <a:latin typeface="Times New Roman" panose="02020603050405020304" pitchFamily="18" charset="0"/>
                <a:ea typeface="宋体" panose="02010600030101010101" pitchFamily="2" charset="-122"/>
                <a:cs typeface="+mn-cs"/>
              </a:rPr>
              <a:t>回焊收弧法</a:t>
            </a:r>
            <a:endParaRPr lang="zh-CN" altLang="en-US" sz="2000" noProof="1">
              <a:latin typeface="Times New Roman" panose="02020603050405020304" pitchFamily="18" charset="0"/>
            </a:endParaRPr>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684530" y="1052830"/>
            <a:ext cx="7393940" cy="523875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3.1.5</a:t>
            </a: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焊条电弧焊的操作技术</a:t>
            </a:r>
            <a:endParaRPr kumimoji="0" lang="zh-CN" altLang="en-US" sz="24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ln w="22225">
                  <a:solidFill>
                    <a:schemeClr val="accent2"/>
                  </a:solidFill>
                  <a:prstDash val="solid"/>
                </a:ln>
                <a:solidFill>
                  <a:schemeClr val="accent2">
                    <a:lumMod val="40000"/>
                    <a:lumOff val="60000"/>
                  </a:schemeClr>
                </a:solidFill>
                <a:latin typeface="Times New Roman" panose="02020603050405020304" pitchFamily="18" charset="0"/>
                <a:sym typeface="+mn-ea"/>
              </a:rPr>
              <a:t>擦划法引弧</a:t>
            </a:r>
            <a:endParaRPr lang="zh-CN" altLang="zh-CN" b="1">
              <a:latin typeface="Times New Roman" panose="02020603050405020304" pitchFamily="18" charset="0"/>
              <a:ea typeface="仿宋_GB2312" pitchFamily="49" charset="-122"/>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solidFill>
                  <a:srgbClr val="FF0000"/>
                </a:solidFill>
                <a:latin typeface="Times New Roman" panose="02020603050405020304" pitchFamily="18" charset="0"/>
                <a:sym typeface="+mn-ea"/>
              </a:rPr>
              <a:t>直通焊法</a:t>
            </a:r>
            <a:r>
              <a:rPr lang="zh-CN" altLang="en-US">
                <a:latin typeface="Times New Roman" panose="02020603050405020304" pitchFamily="18" charset="0"/>
                <a:sym typeface="+mn-ea"/>
              </a:rPr>
              <a:t>：适用于短焊缝，焊接方向不变</a:t>
            </a:r>
            <a:endParaRPr lang="zh-CN" altLang="en-US">
              <a:latin typeface="Times New Roman" panose="02020603050405020304" pitchFamily="18" charset="0"/>
              <a:ea typeface="宋体" panose="02010600030101010101" pitchFamily="2"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solidFill>
                  <a:srgbClr val="FF0000"/>
                </a:solidFill>
                <a:latin typeface="Times New Roman" panose="02020603050405020304" pitchFamily="18" charset="0"/>
                <a:sym typeface="+mn-ea"/>
              </a:rPr>
              <a:t>对称焊法</a:t>
            </a:r>
            <a:r>
              <a:rPr lang="zh-CN" altLang="en-US">
                <a:latin typeface="Times New Roman" panose="02020603050405020304" pitchFamily="18" charset="0"/>
                <a:sym typeface="+mn-ea"/>
              </a:rPr>
              <a:t>：适用于中等长度焊缝，以焊缝中点为起点，</a:t>
            </a:r>
            <a:r>
              <a:rPr lang="en-US" altLang="zh-CN">
                <a:latin typeface="Times New Roman" panose="02020603050405020304" pitchFamily="18" charset="0"/>
                <a:sym typeface="+mn-ea"/>
              </a:rPr>
              <a:t>  	            </a:t>
            </a:r>
            <a:r>
              <a:rPr lang="zh-CN" altLang="en-US">
                <a:latin typeface="Times New Roman" panose="02020603050405020304" pitchFamily="18" charset="0"/>
                <a:sym typeface="+mn-ea"/>
              </a:rPr>
              <a:t>交替向两端直通焊</a:t>
            </a:r>
            <a:endParaRPr lang="zh-CN" altLang="en-US">
              <a:latin typeface="Times New Roman" panose="02020603050405020304" pitchFamily="18" charset="0"/>
              <a:ea typeface="宋体" panose="02010600030101010101" pitchFamily="2"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solidFill>
                  <a:srgbClr val="FF0000"/>
                </a:solidFill>
                <a:latin typeface="Times New Roman" panose="02020603050405020304" pitchFamily="18" charset="0"/>
                <a:sym typeface="+mn-ea"/>
              </a:rPr>
              <a:t>分段退焊法</a:t>
            </a:r>
            <a:r>
              <a:rPr lang="zh-CN" altLang="en-US">
                <a:latin typeface="Times New Roman" panose="02020603050405020304" pitchFamily="18" charset="0"/>
                <a:sym typeface="+mn-ea"/>
              </a:rPr>
              <a:t>：适用于中等长度焊缝，分段焊接</a:t>
            </a:r>
            <a:endParaRPr lang="zh-CN" altLang="en-US">
              <a:latin typeface="Times New Roman" panose="02020603050405020304" pitchFamily="18" charset="0"/>
              <a:ea typeface="宋体" panose="02010600030101010101" pitchFamily="2"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solidFill>
                  <a:srgbClr val="FF0000"/>
                </a:solidFill>
                <a:latin typeface="Times New Roman" panose="02020603050405020304" pitchFamily="18" charset="0"/>
                <a:sym typeface="+mn-ea"/>
              </a:rPr>
              <a:t>分中逐步退焊法</a:t>
            </a:r>
            <a:r>
              <a:rPr lang="zh-CN" altLang="en-US">
                <a:latin typeface="Times New Roman" panose="02020603050405020304" pitchFamily="18" charset="0"/>
                <a:sym typeface="+mn-ea"/>
              </a:rPr>
              <a:t>：适用于长度焊缝，从中点向两端逐</a:t>
            </a:r>
            <a:r>
              <a:rPr lang="en-US" altLang="zh-CN">
                <a:latin typeface="Times New Roman" panose="02020603050405020304" pitchFamily="18" charset="0"/>
                <a:sym typeface="+mn-ea"/>
              </a:rPr>
              <a:t>	                        </a:t>
            </a:r>
            <a:r>
              <a:rPr lang="zh-CN" altLang="en-US">
                <a:latin typeface="Times New Roman" panose="02020603050405020304" pitchFamily="18" charset="0"/>
                <a:sym typeface="+mn-ea"/>
              </a:rPr>
              <a:t>步退焊</a:t>
            </a:r>
            <a:endParaRPr lang="zh-CN" altLang="en-US">
              <a:latin typeface="Times New Roman" panose="02020603050405020304" pitchFamily="18" charset="0"/>
              <a:ea typeface="宋体" panose="02010600030101010101" pitchFamily="2"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dirty="0" smtClean="0">
              <a:solidFill>
                <a:srgbClr val="0070C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684530" y="1052830"/>
            <a:ext cx="7393940" cy="523875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3.1.5</a:t>
            </a: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焊条电弧焊的操作技术</a:t>
            </a:r>
            <a:endParaRPr kumimoji="0" lang="zh-CN" altLang="en-US" sz="24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ln w="22225">
                  <a:solidFill>
                    <a:schemeClr val="accent2"/>
                  </a:solidFill>
                  <a:prstDash val="solid"/>
                </a:ln>
                <a:solidFill>
                  <a:schemeClr val="accent2">
                    <a:lumMod val="40000"/>
                    <a:lumOff val="60000"/>
                  </a:schemeClr>
                </a:solidFill>
                <a:latin typeface="Times New Roman" panose="02020603050405020304" pitchFamily="18" charset="0"/>
                <a:sym typeface="+mn-ea"/>
              </a:rPr>
              <a:t>焊缝接头方法</a:t>
            </a:r>
            <a:endParaRPr lang="zh-CN" altLang="en-US" noProof="1">
              <a:ln w="22225">
                <a:solidFill>
                  <a:schemeClr val="accent2"/>
                </a:solidFill>
                <a:prstDash val="solid"/>
              </a:ln>
              <a:solidFill>
                <a:schemeClr val="accent2">
                  <a:lumMod val="40000"/>
                  <a:lumOff val="60000"/>
                </a:schemeClr>
              </a:solidFill>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solidFill>
                  <a:srgbClr val="FF0000"/>
                </a:solidFill>
                <a:latin typeface="Times New Roman" panose="02020603050405020304" pitchFamily="18" charset="0"/>
                <a:sym typeface="+mn-ea"/>
              </a:rPr>
              <a:t>跳焊法</a:t>
            </a:r>
            <a:r>
              <a:rPr lang="zh-CN" altLang="en-US">
                <a:latin typeface="Times New Roman" panose="02020603050405020304" pitchFamily="18" charset="0"/>
                <a:sym typeface="+mn-ea"/>
              </a:rPr>
              <a:t>：适用于长焊缝</a:t>
            </a:r>
            <a:r>
              <a:rPr lang="en-US" altLang="zh-CN">
                <a:latin typeface="Times New Roman" panose="02020603050405020304" pitchFamily="18" charset="0"/>
                <a:sym typeface="+mn-ea"/>
              </a:rPr>
              <a:t>  </a:t>
            </a:r>
            <a:r>
              <a:rPr lang="zh-CN" altLang="en-US">
                <a:latin typeface="Times New Roman" panose="02020603050405020304" pitchFamily="18" charset="0"/>
                <a:sym typeface="+mn-ea"/>
              </a:rPr>
              <a:t>分段</a:t>
            </a:r>
            <a:r>
              <a:rPr lang="en-US" altLang="zh-CN">
                <a:latin typeface="Times New Roman" panose="02020603050405020304" pitchFamily="18" charset="0"/>
                <a:sym typeface="+mn-ea"/>
              </a:rPr>
              <a:t> </a:t>
            </a:r>
            <a:r>
              <a:rPr lang="zh-CN" altLang="en-US">
                <a:latin typeface="Times New Roman" panose="02020603050405020304" pitchFamily="18" charset="0"/>
                <a:sym typeface="+mn-ea"/>
              </a:rPr>
              <a:t>间隔施焊</a:t>
            </a:r>
            <a:endParaRPr lang="zh-CN" altLang="en-US">
              <a:latin typeface="Times New Roman" panose="02020603050405020304" pitchFamily="18" charset="0"/>
              <a:ea typeface="宋体" panose="02010600030101010101" pitchFamily="2"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solidFill>
                  <a:srgbClr val="FF0000"/>
                </a:solidFill>
                <a:latin typeface="Times New Roman" panose="02020603050405020304" pitchFamily="18" charset="0"/>
                <a:sym typeface="+mn-ea"/>
              </a:rPr>
              <a:t>交替焊</a:t>
            </a:r>
            <a:r>
              <a:rPr lang="zh-CN" altLang="en-US">
                <a:latin typeface="Times New Roman" panose="02020603050405020304" pitchFamily="18" charset="0"/>
                <a:sym typeface="+mn-ea"/>
              </a:rPr>
              <a:t>：适用于长焊缝</a:t>
            </a:r>
            <a:r>
              <a:rPr lang="en-US" altLang="zh-CN">
                <a:latin typeface="Times New Roman" panose="02020603050405020304" pitchFamily="18" charset="0"/>
                <a:sym typeface="+mn-ea"/>
              </a:rPr>
              <a:t>    </a:t>
            </a:r>
            <a:r>
              <a:rPr lang="zh-CN" altLang="en-US">
                <a:latin typeface="Times New Roman" panose="02020603050405020304" pitchFamily="18" charset="0"/>
                <a:sym typeface="+mn-ea"/>
              </a:rPr>
              <a:t>选择焊件温度最低的位置进</a:t>
            </a:r>
            <a:r>
              <a:rPr lang="en-US" altLang="zh-CN">
                <a:latin typeface="Times New Roman" panose="02020603050405020304" pitchFamily="18" charset="0"/>
                <a:sym typeface="+mn-ea"/>
              </a:rPr>
              <a:t>	        </a:t>
            </a:r>
            <a:r>
              <a:rPr lang="zh-CN" altLang="en-US">
                <a:latin typeface="Times New Roman" panose="02020603050405020304" pitchFamily="18" charset="0"/>
                <a:sym typeface="+mn-ea"/>
              </a:rPr>
              <a:t>行焊接，焊件温度分布均匀</a:t>
            </a:r>
            <a:endParaRPr lang="zh-CN" altLang="en-US">
              <a:latin typeface="Times New Roman" panose="02020603050405020304" pitchFamily="18" charset="0"/>
              <a:ea typeface="宋体" panose="02010600030101010101" pitchFamily="2"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solidFill>
                  <a:srgbClr val="FF0000"/>
                </a:solidFill>
                <a:latin typeface="Times New Roman" panose="02020603050405020304" pitchFamily="18" charset="0"/>
                <a:sym typeface="+mn-ea"/>
              </a:rPr>
              <a:t>挑弧焊法</a:t>
            </a:r>
            <a:r>
              <a:rPr lang="zh-CN" altLang="en-US">
                <a:latin typeface="Times New Roman" panose="02020603050405020304" pitchFamily="18" charset="0"/>
                <a:sym typeface="+mn-ea"/>
              </a:rPr>
              <a:t>：适用于焊件较薄或焊缝较宽的立焊</a:t>
            </a:r>
            <a:endParaRPr lang="zh-CN" altLang="en-US">
              <a:latin typeface="Times New Roman" panose="02020603050405020304" pitchFamily="18" charset="0"/>
              <a:ea typeface="宋体" panose="02010600030101010101" pitchFamily="2" charset="-122"/>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dirty="0" smtClean="0">
              <a:solidFill>
                <a:srgbClr val="0070C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324485" y="1484630"/>
            <a:ext cx="5419725" cy="72136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pP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3.1.6</a:t>
            </a: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焊缝的缺陷及焊缝质量检验</a:t>
            </a:r>
            <a:endPar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endParaRPr>
          </a:p>
        </p:txBody>
      </p:sp>
      <p:pic>
        <p:nvPicPr>
          <p:cNvPr id="99333" name="图片 125953"/>
          <p:cNvPicPr>
            <a:picLocks noChangeAspect="1"/>
          </p:cNvPicPr>
          <p:nvPr>
            <p:custDataLst>
              <p:tags r:id="rId1"/>
            </p:custDataLst>
          </p:nvPr>
        </p:nvPicPr>
        <p:blipFill>
          <a:blip r:embed="rId2"/>
          <a:stretch>
            <a:fillRect/>
          </a:stretch>
        </p:blipFill>
        <p:spPr>
          <a:xfrm>
            <a:off x="324485" y="2708593"/>
            <a:ext cx="8280400" cy="3571875"/>
          </a:xfrm>
          <a:prstGeom prst="rect">
            <a:avLst/>
          </a:prstGeom>
          <a:noFill/>
          <a:ln w="9525">
            <a:noFill/>
          </a:ln>
        </p:spPr>
      </p:pic>
      <p:sp>
        <p:nvSpPr>
          <p:cNvPr id="2" name="文本框 1"/>
          <p:cNvSpPr txBox="1"/>
          <p:nvPr/>
        </p:nvSpPr>
        <p:spPr>
          <a:xfrm>
            <a:off x="539750" y="2276475"/>
            <a:ext cx="1198880" cy="398780"/>
          </a:xfrm>
          <a:prstGeom prst="rect">
            <a:avLst/>
          </a:prstGeom>
          <a:noFill/>
        </p:spPr>
        <p:txBody>
          <a:bodyPr wrap="none" rtlCol="0" anchor="t">
            <a:spAutoFit/>
          </a:bodyPr>
          <a:p>
            <a:r>
              <a:rPr lang="zh-CN" altLang="en-US">
                <a:ln w="22225">
                  <a:solidFill>
                    <a:schemeClr val="accent2"/>
                  </a:solidFill>
                  <a:prstDash val="solid"/>
                </a:ln>
                <a:solidFill>
                  <a:schemeClr val="accent2">
                    <a:lumMod val="40000"/>
                    <a:lumOff val="60000"/>
                  </a:schemeClr>
                </a:solidFill>
                <a:latin typeface="Times New Roman" panose="02020603050405020304" pitchFamily="18" charset="0"/>
                <a:sym typeface="+mn-ea"/>
              </a:rPr>
              <a:t>焊接缺陷</a:t>
            </a:r>
            <a:endParaRPr lang="zh-CN" altLang="en-US"/>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324485" y="1484630"/>
            <a:ext cx="5419725" cy="72136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pP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3.1.6</a:t>
            </a: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焊缝的缺陷及焊缝质量检验</a:t>
            </a:r>
            <a:endPar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endParaRPr>
          </a:p>
        </p:txBody>
      </p:sp>
      <p:sp>
        <p:nvSpPr>
          <p:cNvPr id="2" name="文本框 1"/>
          <p:cNvSpPr txBox="1"/>
          <p:nvPr/>
        </p:nvSpPr>
        <p:spPr>
          <a:xfrm>
            <a:off x="539750" y="2276475"/>
            <a:ext cx="1198880" cy="398780"/>
          </a:xfrm>
          <a:prstGeom prst="rect">
            <a:avLst/>
          </a:prstGeom>
          <a:noFill/>
        </p:spPr>
        <p:txBody>
          <a:bodyPr wrap="none" rtlCol="0" anchor="t">
            <a:spAutoFit/>
          </a:bodyPr>
          <a:p>
            <a:pPr algn="l"/>
            <a:r>
              <a:rPr lang="zh-CN" altLang="en-US">
                <a:ln w="22225">
                  <a:solidFill>
                    <a:schemeClr val="accent2"/>
                  </a:solidFill>
                  <a:prstDash val="solid"/>
                </a:ln>
                <a:solidFill>
                  <a:schemeClr val="accent2">
                    <a:lumMod val="40000"/>
                    <a:lumOff val="60000"/>
                  </a:schemeClr>
                </a:solidFill>
                <a:latin typeface="Times New Roman" panose="02020603050405020304" pitchFamily="18" charset="0"/>
                <a:sym typeface="+mn-ea"/>
              </a:rPr>
              <a:t>质量检验</a:t>
            </a:r>
            <a:endParaRPr lang="zh-CN" altLang="en-US"/>
          </a:p>
        </p:txBody>
      </p:sp>
      <p:pic>
        <p:nvPicPr>
          <p:cNvPr id="3" name="图片 2"/>
          <p:cNvPicPr>
            <a:picLocks noChangeAspect="1"/>
          </p:cNvPicPr>
          <p:nvPr/>
        </p:nvPicPr>
        <p:blipFill>
          <a:blip r:embed="rId1"/>
          <a:stretch>
            <a:fillRect/>
          </a:stretch>
        </p:blipFill>
        <p:spPr>
          <a:xfrm>
            <a:off x="1404620" y="2924810"/>
            <a:ext cx="5562600" cy="3162300"/>
          </a:xfrm>
          <a:prstGeom prst="rect">
            <a:avLst/>
          </a:prstGeom>
        </p:spPr>
      </p:pic>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900430" y="1124585"/>
            <a:ext cx="7096760" cy="322643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3.</a:t>
            </a:r>
            <a:r>
              <a:rPr 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2</a:t>
            </a: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闪光对焊</a:t>
            </a:r>
            <a:endParaRPr kumimoji="0" lang="zh-CN" altLang="en-US" sz="24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ln w="22225">
                  <a:solidFill>
                    <a:schemeClr val="accent2"/>
                  </a:solidFill>
                  <a:prstDash val="solid"/>
                </a:ln>
                <a:solidFill>
                  <a:schemeClr val="accent2">
                    <a:lumMod val="40000"/>
                    <a:lumOff val="60000"/>
                  </a:schemeClr>
                </a:solidFill>
                <a:latin typeface="Times New Roman" panose="02020603050405020304" pitchFamily="18" charset="0"/>
                <a:sym typeface="+mn-ea"/>
              </a:rPr>
              <a:t>应用</a:t>
            </a:r>
            <a:endParaRPr lang="zh-CN" altLang="en-US">
              <a:ln w="22225">
                <a:solidFill>
                  <a:schemeClr val="accent2"/>
                </a:solidFill>
                <a:prstDash val="solid"/>
              </a:ln>
              <a:solidFill>
                <a:schemeClr val="accent2">
                  <a:lumMod val="40000"/>
                  <a:lumOff val="60000"/>
                </a:schemeClr>
              </a:solidFill>
              <a:latin typeface="Times New Roman" panose="02020603050405020304" pitchFamily="18" charset="0"/>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effectLst>
                  <a:outerShdw blurRad="38100" dist="19050" dir="2700000" algn="tl" rotWithShape="0">
                    <a:schemeClr val="dk1">
                      <a:alpha val="40000"/>
                    </a:schemeClr>
                  </a:outerShdw>
                </a:effectLst>
                <a:latin typeface="Times New Roman" panose="02020603050405020304" pitchFamily="18" charset="0"/>
                <a:sym typeface="+mn-ea"/>
              </a:rPr>
              <a:t>闪光对焊在建筑施工现场应用较广泛，用于钢筋的连接</a:t>
            </a:r>
            <a:endParaRPr lang="zh-CN" altLang="en-US" noProof="1">
              <a:effectLst>
                <a:outerShdw blurRad="38100" dist="19050" dir="2700000" algn="tl" rotWithShape="0">
                  <a:schemeClr val="dk1">
                    <a:alpha val="40000"/>
                  </a:schemeClr>
                </a:outerShdw>
              </a:effectLst>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ln w="22225">
                  <a:solidFill>
                    <a:schemeClr val="accent2"/>
                  </a:solidFill>
                  <a:prstDash val="solid"/>
                </a:ln>
                <a:solidFill>
                  <a:schemeClr val="accent2">
                    <a:lumMod val="40000"/>
                    <a:lumOff val="60000"/>
                  </a:schemeClr>
                </a:solidFill>
                <a:latin typeface="Times New Roman" panose="02020603050405020304" pitchFamily="18" charset="0"/>
                <a:sym typeface="+mn-ea"/>
              </a:rPr>
              <a:t>焊接过程</a:t>
            </a:r>
            <a:endParaRPr lang="zh-CN" altLang="en-US" noProof="1">
              <a:ln w="22225">
                <a:solidFill>
                  <a:schemeClr val="accent2"/>
                </a:solidFill>
                <a:prstDash val="solid"/>
              </a:ln>
              <a:solidFill>
                <a:schemeClr val="accent2">
                  <a:lumMod val="40000"/>
                  <a:lumOff val="60000"/>
                </a:schemeClr>
              </a:solidFill>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effectLst>
                  <a:outerShdw blurRad="38100" dist="19050" dir="2700000" algn="tl" rotWithShape="0">
                    <a:schemeClr val="dk1">
                      <a:alpha val="40000"/>
                    </a:schemeClr>
                  </a:outerShdw>
                </a:effectLst>
                <a:latin typeface="Times New Roman" panose="02020603050405020304" pitchFamily="18" charset="0"/>
                <a:sym typeface="+mn-ea"/>
              </a:rPr>
              <a:t>闪光对焊的基本程序有预热阶段，闪光和顶锻三个阶段</a:t>
            </a:r>
            <a:endParaRPr lang="zh-CN" altLang="en-US" noProof="1">
              <a:effectLst>
                <a:outerShdw blurRad="38100" dist="19050" dir="2700000" algn="tl" rotWithShape="0">
                  <a:schemeClr val="dk1">
                    <a:alpha val="40000"/>
                  </a:schemeClr>
                </a:outerShdw>
              </a:effectLst>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lang="zh-CN" altLang="en-US" noProof="1">
              <a:ln w="22225">
                <a:solidFill>
                  <a:schemeClr val="accent2"/>
                </a:solidFill>
                <a:prstDash val="solid"/>
              </a:ln>
              <a:solidFill>
                <a:schemeClr val="accent2">
                  <a:lumMod val="40000"/>
                  <a:lumOff val="60000"/>
                </a:schemeClr>
              </a:solidFill>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dirty="0" smtClean="0">
              <a:solidFill>
                <a:srgbClr val="0070C0"/>
              </a:solidFill>
              <a:latin typeface="微软雅黑" panose="020B0503020204020204" pitchFamily="34" charset="-122"/>
              <a:ea typeface="微软雅黑" panose="020B0503020204020204" pitchFamily="34" charset="-122"/>
              <a:sym typeface="+mn-ea"/>
            </a:endParaRPr>
          </a:p>
        </p:txBody>
      </p:sp>
      <p:pic>
        <p:nvPicPr>
          <p:cNvPr id="101380" name="图片 99" descr="C:/Users/Administrator/AppData/Local/Temp/wps/INetCache/10c0cb88d8bbfc107dac4441b1b3b409"/>
          <p:cNvPicPr/>
          <p:nvPr/>
        </p:nvPicPr>
        <p:blipFill>
          <a:blip r:embed="rId1" r:link="rId2"/>
          <a:stretch>
            <a:fillRect/>
          </a:stretch>
        </p:blipFill>
        <p:spPr>
          <a:xfrm>
            <a:off x="1980565" y="4549775"/>
            <a:ext cx="2139315" cy="1750060"/>
          </a:xfrm>
          <a:prstGeom prst="rect">
            <a:avLst/>
          </a:prstGeom>
          <a:noFill/>
          <a:ln w="9525">
            <a:noFill/>
          </a:ln>
        </p:spPr>
      </p:pic>
      <p:pic>
        <p:nvPicPr>
          <p:cNvPr id="101381" name="图片 100"/>
          <p:cNvPicPr/>
          <p:nvPr/>
        </p:nvPicPr>
        <p:blipFill>
          <a:blip r:embed="rId3"/>
          <a:stretch>
            <a:fillRect/>
          </a:stretch>
        </p:blipFill>
        <p:spPr>
          <a:xfrm>
            <a:off x="4919980" y="4580890"/>
            <a:ext cx="2160905" cy="1833245"/>
          </a:xfrm>
          <a:prstGeom prst="rect">
            <a:avLst/>
          </a:prstGeom>
          <a:noFill/>
          <a:ln w="9525">
            <a:noFill/>
          </a:ln>
        </p:spPr>
      </p:pic>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972185" y="1340485"/>
            <a:ext cx="7096760" cy="453453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3.</a:t>
            </a:r>
            <a:r>
              <a:rPr 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2</a:t>
            </a: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闪光对焊</a:t>
            </a:r>
            <a:endParaRPr kumimoji="0" lang="zh-CN" altLang="en-US" sz="24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ln w="22225">
                  <a:solidFill>
                    <a:schemeClr val="accent2"/>
                  </a:solidFill>
                  <a:prstDash val="solid"/>
                </a:ln>
                <a:solidFill>
                  <a:schemeClr val="accent2">
                    <a:lumMod val="40000"/>
                    <a:lumOff val="60000"/>
                  </a:schemeClr>
                </a:solidFill>
                <a:latin typeface="Times New Roman" panose="02020603050405020304" pitchFamily="18" charset="0"/>
                <a:sym typeface="+mn-ea"/>
              </a:rPr>
              <a:t>预热</a:t>
            </a:r>
            <a:endParaRPr lang="zh-CN" altLang="en-US">
              <a:ln w="22225">
                <a:solidFill>
                  <a:schemeClr val="accent2"/>
                </a:solidFill>
                <a:prstDash val="solid"/>
              </a:ln>
              <a:solidFill>
                <a:schemeClr val="accent2">
                  <a:lumMod val="40000"/>
                  <a:lumOff val="60000"/>
                </a:schemeClr>
              </a:solidFill>
              <a:latin typeface="Times New Roman" panose="02020603050405020304" pitchFamily="18" charset="0"/>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effectLst>
                  <a:outerShdw blurRad="38100" dist="19050" dir="2700000" algn="tl" rotWithShape="0">
                    <a:schemeClr val="dk1">
                      <a:alpha val="40000"/>
                    </a:schemeClr>
                  </a:outerShdw>
                </a:effectLst>
                <a:latin typeface="Times New Roman" panose="02020603050405020304" pitchFamily="18" charset="0"/>
                <a:sym typeface="+mn-ea"/>
              </a:rPr>
              <a:t>以断续的电流脉冲加热焊件</a:t>
            </a:r>
            <a:endParaRPr lang="zh-CN" altLang="en-US" noProof="1">
              <a:effectLst>
                <a:outerShdw blurRad="38100" dist="19050" dir="2700000" algn="tl" rotWithShape="0">
                  <a:schemeClr val="dk1">
                    <a:alpha val="40000"/>
                  </a:schemeClr>
                </a:outerShdw>
              </a:effectLst>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ln w="22225">
                  <a:solidFill>
                    <a:schemeClr val="accent2"/>
                  </a:solidFill>
                  <a:prstDash val="solid"/>
                </a:ln>
                <a:solidFill>
                  <a:schemeClr val="accent2">
                    <a:lumMod val="40000"/>
                    <a:lumOff val="60000"/>
                  </a:schemeClr>
                </a:solidFill>
                <a:latin typeface="Times New Roman" panose="02020603050405020304" pitchFamily="18" charset="0"/>
                <a:sym typeface="+mn-ea"/>
              </a:rPr>
              <a:t>预热目的</a:t>
            </a:r>
            <a:endParaRPr lang="zh-CN" altLang="en-US" noProof="1">
              <a:ln w="22225">
                <a:solidFill>
                  <a:schemeClr val="accent2"/>
                </a:solidFill>
                <a:prstDash val="solid"/>
              </a:ln>
              <a:solidFill>
                <a:schemeClr val="accent2">
                  <a:lumMod val="40000"/>
                  <a:lumOff val="60000"/>
                </a:schemeClr>
              </a:solidFill>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a:effectLst>
                  <a:outerShdw blurRad="38100" dist="19050" dir="2700000" algn="tl" rotWithShape="0">
                    <a:schemeClr val="dk1">
                      <a:alpha val="40000"/>
                    </a:schemeClr>
                  </a:outerShdw>
                </a:effectLst>
                <a:latin typeface="Times New Roman" panose="02020603050405020304" pitchFamily="18" charset="0"/>
                <a:sym typeface="+mn-ea"/>
              </a:rPr>
              <a:t>1.</a:t>
            </a:r>
            <a:r>
              <a:rPr lang="zh-CN" altLang="en-US">
                <a:effectLst>
                  <a:outerShdw blurRad="38100" dist="19050" dir="2700000" algn="tl" rotWithShape="0">
                    <a:schemeClr val="dk1">
                      <a:alpha val="40000"/>
                    </a:schemeClr>
                  </a:outerShdw>
                </a:effectLst>
                <a:latin typeface="Times New Roman" panose="02020603050405020304" pitchFamily="18" charset="0"/>
                <a:sym typeface="+mn-ea"/>
              </a:rPr>
              <a:t>提高焊件端面温度，减少闪光流量，节约材料</a:t>
            </a:r>
            <a:endParaRPr lang="zh-CN" altLang="en-US" noProof="1">
              <a:effectLst>
                <a:outerShdw blurRad="38100" dist="19050" dir="2700000" algn="tl" rotWithShape="0">
                  <a:schemeClr val="dk1">
                    <a:alpha val="40000"/>
                  </a:schemeClr>
                </a:outerShdw>
              </a:effectLst>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a:effectLst>
                  <a:outerShdw blurRad="38100" dist="19050" dir="2700000" algn="tl" rotWithShape="0">
                    <a:schemeClr val="dk1">
                      <a:alpha val="40000"/>
                    </a:schemeClr>
                  </a:outerShdw>
                </a:effectLst>
                <a:latin typeface="Times New Roman" panose="02020603050405020304" pitchFamily="18" charset="0"/>
                <a:sym typeface="+mn-ea"/>
              </a:rPr>
              <a:t>2.</a:t>
            </a:r>
            <a:r>
              <a:rPr lang="zh-CN" altLang="en-US">
                <a:effectLst>
                  <a:outerShdw blurRad="38100" dist="19050" dir="2700000" algn="tl" rotWithShape="0">
                    <a:schemeClr val="dk1">
                      <a:alpha val="40000"/>
                    </a:schemeClr>
                  </a:outerShdw>
                </a:effectLst>
                <a:latin typeface="Times New Roman" panose="02020603050405020304" pitchFamily="18" charset="0"/>
                <a:sym typeface="+mn-ea"/>
              </a:rPr>
              <a:t>使塑性变形及时将液态金属及氧化物排除减弱焊件淬</a:t>
            </a:r>
            <a:r>
              <a:rPr lang="en-US" altLang="zh-CN">
                <a:effectLst>
                  <a:outerShdw blurRad="38100" dist="19050" dir="2700000" algn="tl" rotWithShape="0">
                    <a:schemeClr val="dk1">
                      <a:alpha val="40000"/>
                    </a:schemeClr>
                  </a:outerShdw>
                </a:effectLst>
                <a:latin typeface="Times New Roman" panose="02020603050405020304" pitchFamily="18" charset="0"/>
                <a:sym typeface="+mn-ea"/>
              </a:rPr>
              <a:t>   </a:t>
            </a:r>
            <a:r>
              <a:rPr lang="zh-CN" altLang="en-US">
                <a:effectLst>
                  <a:outerShdw blurRad="38100" dist="19050" dir="2700000" algn="tl" rotWithShape="0">
                    <a:schemeClr val="dk1">
                      <a:alpha val="40000"/>
                    </a:schemeClr>
                  </a:outerShdw>
                </a:effectLst>
                <a:latin typeface="Times New Roman" panose="02020603050405020304" pitchFamily="18" charset="0"/>
                <a:sym typeface="+mn-ea"/>
              </a:rPr>
              <a:t>硬倾向</a:t>
            </a:r>
            <a:endParaRPr lang="zh-CN" altLang="en-US" noProof="1">
              <a:effectLst>
                <a:outerShdw blurRad="38100" dist="19050" dir="2700000" algn="tl" rotWithShape="0">
                  <a:schemeClr val="dk1">
                    <a:alpha val="40000"/>
                  </a:schemeClr>
                </a:outerShdw>
              </a:effectLst>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lang="zh-CN" altLang="en-US" noProof="1">
              <a:ln w="22225">
                <a:solidFill>
                  <a:schemeClr val="accent2"/>
                </a:solidFill>
                <a:prstDash val="solid"/>
              </a:ln>
              <a:solidFill>
                <a:schemeClr val="accent2">
                  <a:lumMod val="40000"/>
                  <a:lumOff val="60000"/>
                </a:schemeClr>
              </a:solidFill>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dirty="0" smtClean="0">
              <a:solidFill>
                <a:srgbClr val="0070C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972185" y="1340485"/>
            <a:ext cx="7096760" cy="453453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3.</a:t>
            </a:r>
            <a:r>
              <a:rPr 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2</a:t>
            </a: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闪光对焊</a:t>
            </a:r>
            <a:endParaRPr kumimoji="0" lang="zh-CN" altLang="en-US" sz="24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ln w="22225">
                  <a:solidFill>
                    <a:schemeClr val="accent2"/>
                  </a:solidFill>
                  <a:prstDash val="solid"/>
                </a:ln>
                <a:solidFill>
                  <a:schemeClr val="accent2">
                    <a:lumMod val="40000"/>
                    <a:lumOff val="60000"/>
                  </a:schemeClr>
                </a:solidFill>
                <a:latin typeface="Times New Roman" panose="02020603050405020304" pitchFamily="18" charset="0"/>
                <a:sym typeface="+mn-ea"/>
              </a:rPr>
              <a:t>闪光</a:t>
            </a:r>
            <a:endParaRPr lang="zh-CN" altLang="en-US" noProof="1">
              <a:ln w="22225">
                <a:solidFill>
                  <a:schemeClr val="accent2"/>
                </a:solidFill>
                <a:prstDash val="solid"/>
              </a:ln>
              <a:solidFill>
                <a:schemeClr val="accent2">
                  <a:lumMod val="40000"/>
                  <a:lumOff val="60000"/>
                </a:schemeClr>
              </a:solidFill>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effectLst>
                  <a:outerShdw blurRad="38100" dist="19050" dir="2700000" algn="tl" rotWithShape="0">
                    <a:schemeClr val="dk1">
                      <a:alpha val="40000"/>
                    </a:schemeClr>
                  </a:outerShdw>
                </a:effectLst>
                <a:latin typeface="Times New Roman" panose="02020603050405020304" pitchFamily="18" charset="0"/>
                <a:sym typeface="+mn-ea"/>
              </a:rPr>
              <a:t>过梁在焊件的间隙中形成和快速爆破的交替过程</a:t>
            </a:r>
            <a:endParaRPr lang="zh-CN" altLang="en-US">
              <a:effectLst>
                <a:outerShdw blurRad="38100" dist="19050" dir="2700000" algn="tl" rotWithShape="0">
                  <a:schemeClr val="dk1">
                    <a:alpha val="40000"/>
                  </a:schemeClr>
                </a:outerShdw>
              </a:effectLst>
              <a:latin typeface="Times New Roman" panose="02020603050405020304" pitchFamily="18" charset="0"/>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ln w="22225">
                  <a:solidFill>
                    <a:schemeClr val="accent2"/>
                  </a:solidFill>
                  <a:prstDash val="solid"/>
                </a:ln>
                <a:solidFill>
                  <a:schemeClr val="accent2">
                    <a:lumMod val="40000"/>
                    <a:lumOff val="60000"/>
                  </a:schemeClr>
                </a:solidFill>
                <a:latin typeface="Times New Roman" panose="02020603050405020304" pitchFamily="18" charset="0"/>
                <a:sym typeface="+mn-ea"/>
              </a:rPr>
              <a:t>闪光目的</a:t>
            </a:r>
            <a:endParaRPr lang="zh-CN" altLang="en-US" noProof="1">
              <a:ln w="22225">
                <a:solidFill>
                  <a:schemeClr val="accent2"/>
                </a:solidFill>
                <a:prstDash val="solid"/>
              </a:ln>
              <a:solidFill>
                <a:schemeClr val="accent2">
                  <a:lumMod val="40000"/>
                  <a:lumOff val="60000"/>
                </a:schemeClr>
              </a:solidFill>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a:effectLst>
                  <a:outerShdw blurRad="38100" dist="19050" dir="2700000" algn="tl" rotWithShape="0">
                    <a:schemeClr val="dk1">
                      <a:alpha val="40000"/>
                    </a:schemeClr>
                  </a:outerShdw>
                </a:effectLst>
                <a:latin typeface="Times New Roman" panose="02020603050405020304" pitchFamily="18" charset="0"/>
                <a:sym typeface="+mn-ea"/>
              </a:rPr>
              <a:t>1</a:t>
            </a:r>
            <a:r>
              <a:rPr lang="zh-CN" altLang="en-US">
                <a:effectLst>
                  <a:outerShdw blurRad="38100" dist="19050" dir="2700000" algn="tl" rotWithShape="0">
                    <a:schemeClr val="dk1">
                      <a:alpha val="40000"/>
                    </a:schemeClr>
                  </a:outerShdw>
                </a:effectLst>
                <a:latin typeface="Times New Roman" panose="02020603050405020304" pitchFamily="18" charset="0"/>
                <a:sym typeface="+mn-ea"/>
              </a:rPr>
              <a:t>可使温度均匀上升，温度温度分布状态</a:t>
            </a:r>
            <a:endParaRPr lang="zh-CN" altLang="en-US" noProof="1">
              <a:effectLst>
                <a:outerShdw blurRad="38100" dist="19050" dir="2700000" algn="tl" rotWithShape="0">
                  <a:schemeClr val="dk1">
                    <a:alpha val="40000"/>
                  </a:schemeClr>
                </a:outerShdw>
              </a:effectLst>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a:effectLst>
                  <a:outerShdw blurRad="38100" dist="19050" dir="2700000" algn="tl" rotWithShape="0">
                    <a:schemeClr val="dk1">
                      <a:alpha val="40000"/>
                    </a:schemeClr>
                  </a:outerShdw>
                </a:effectLst>
                <a:latin typeface="Times New Roman" panose="02020603050405020304" pitchFamily="18" charset="0"/>
                <a:sym typeface="+mn-ea"/>
              </a:rPr>
              <a:t>2.</a:t>
            </a:r>
            <a:r>
              <a:rPr lang="zh-CN" altLang="en-US">
                <a:effectLst>
                  <a:outerShdw blurRad="38100" dist="19050" dir="2700000" algn="tl" rotWithShape="0">
                    <a:schemeClr val="dk1">
                      <a:alpha val="40000"/>
                    </a:schemeClr>
                  </a:outerShdw>
                </a:effectLst>
                <a:latin typeface="Times New Roman" panose="02020603050405020304" pitchFamily="18" charset="0"/>
                <a:sym typeface="+mn-ea"/>
              </a:rPr>
              <a:t>使夹杂物随液态金属抛出，排挤大气减少端面氧化并形成保护层</a:t>
            </a:r>
            <a:endParaRPr lang="zh-CN" altLang="en-US" noProof="1">
              <a:effectLst>
                <a:outerShdw blurRad="38100" dist="19050" dir="2700000" algn="tl" rotWithShape="0">
                  <a:schemeClr val="dk1">
                    <a:alpha val="40000"/>
                  </a:schemeClr>
                </a:outerShdw>
              </a:effectLst>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lang="zh-CN" altLang="en-US" noProof="1">
              <a:ln w="22225">
                <a:solidFill>
                  <a:schemeClr val="accent2"/>
                </a:solidFill>
                <a:prstDash val="solid"/>
              </a:ln>
              <a:solidFill>
                <a:schemeClr val="accent2">
                  <a:lumMod val="40000"/>
                  <a:lumOff val="60000"/>
                </a:schemeClr>
              </a:solidFill>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dirty="0" smtClean="0">
              <a:solidFill>
                <a:srgbClr val="0070C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972185" y="1340485"/>
            <a:ext cx="7096760" cy="453453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3.</a:t>
            </a:r>
            <a:r>
              <a:rPr 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2</a:t>
            </a: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闪光对焊</a:t>
            </a:r>
            <a:endParaRPr kumimoji="0" lang="zh-CN" altLang="en-US" sz="24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ln w="22225">
                  <a:solidFill>
                    <a:schemeClr val="accent2"/>
                  </a:solidFill>
                  <a:prstDash val="solid"/>
                </a:ln>
                <a:solidFill>
                  <a:schemeClr val="accent2">
                    <a:lumMod val="40000"/>
                    <a:lumOff val="60000"/>
                  </a:schemeClr>
                </a:solidFill>
                <a:latin typeface="Times New Roman" panose="02020603050405020304" pitchFamily="18" charset="0"/>
                <a:sym typeface="+mn-ea"/>
              </a:rPr>
              <a:t>锻顶</a:t>
            </a:r>
            <a:endParaRPr lang="zh-CN" altLang="en-US" noProof="1">
              <a:ln w="22225">
                <a:solidFill>
                  <a:schemeClr val="accent2"/>
                </a:solidFill>
                <a:prstDash val="solid"/>
              </a:ln>
              <a:solidFill>
                <a:schemeClr val="accent2">
                  <a:lumMod val="40000"/>
                  <a:lumOff val="60000"/>
                </a:schemeClr>
              </a:solidFill>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effectLst>
                  <a:outerShdw blurRad="38100" dist="19050" dir="2700000" algn="tl" rotWithShape="0">
                    <a:schemeClr val="dk1">
                      <a:alpha val="40000"/>
                    </a:schemeClr>
                  </a:outerShdw>
                </a:effectLst>
                <a:latin typeface="Times New Roman" panose="02020603050405020304" pitchFamily="18" charset="0"/>
                <a:sym typeface="+mn-ea"/>
              </a:rPr>
              <a:t>实质上是快速锻击的过程</a:t>
            </a:r>
            <a:endParaRPr lang="zh-CN" altLang="en-US" noProof="1">
              <a:effectLst>
                <a:outerShdw blurRad="38100" dist="19050" dir="2700000" algn="tl" rotWithShape="0">
                  <a:schemeClr val="dk1">
                    <a:alpha val="40000"/>
                  </a:schemeClr>
                </a:outerShdw>
              </a:effectLst>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ln w="22225">
                  <a:solidFill>
                    <a:schemeClr val="accent2"/>
                  </a:solidFill>
                  <a:prstDash val="solid"/>
                </a:ln>
                <a:solidFill>
                  <a:schemeClr val="accent2">
                    <a:lumMod val="40000"/>
                    <a:lumOff val="60000"/>
                  </a:schemeClr>
                </a:solidFill>
                <a:latin typeface="Times New Roman" panose="02020603050405020304" pitchFamily="18" charset="0"/>
                <a:sym typeface="+mn-ea"/>
              </a:rPr>
              <a:t>锻顶目的</a:t>
            </a:r>
            <a:endParaRPr lang="zh-CN" altLang="en-US" noProof="1">
              <a:ln w="22225">
                <a:solidFill>
                  <a:schemeClr val="accent2"/>
                </a:solidFill>
                <a:prstDash val="solid"/>
              </a:ln>
              <a:solidFill>
                <a:schemeClr val="accent2">
                  <a:lumMod val="40000"/>
                  <a:lumOff val="60000"/>
                </a:schemeClr>
              </a:solidFill>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a:effectLst>
                  <a:outerShdw blurRad="38100" dist="19050" dir="2700000" algn="tl" rotWithShape="0">
                    <a:schemeClr val="dk1">
                      <a:alpha val="40000"/>
                    </a:schemeClr>
                  </a:outerShdw>
                </a:effectLst>
                <a:latin typeface="Times New Roman" panose="02020603050405020304" pitchFamily="18" charset="0"/>
                <a:sym typeface="+mn-ea"/>
              </a:rPr>
              <a:t>1.</a:t>
            </a:r>
            <a:r>
              <a:rPr lang="zh-CN" altLang="en-US">
                <a:effectLst>
                  <a:outerShdw blurRad="38100" dist="19050" dir="2700000" algn="tl" rotWithShape="0">
                    <a:schemeClr val="dk1">
                      <a:alpha val="40000"/>
                    </a:schemeClr>
                  </a:outerShdw>
                </a:effectLst>
                <a:latin typeface="Times New Roman" panose="02020603050405020304" pitchFamily="18" charset="0"/>
                <a:sym typeface="+mn-ea"/>
              </a:rPr>
              <a:t>封闭焊件端面间隙，排除液态金属层及其表面氧化物</a:t>
            </a:r>
            <a:endParaRPr lang="zh-CN" altLang="en-US" noProof="1">
              <a:effectLst>
                <a:outerShdw blurRad="38100" dist="19050" dir="2700000" algn="tl" rotWithShape="0">
                  <a:schemeClr val="dk1">
                    <a:alpha val="40000"/>
                  </a:schemeClr>
                </a:outerShdw>
              </a:effectLst>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a:effectLst>
                  <a:outerShdw blurRad="38100" dist="19050" dir="2700000" algn="tl" rotWithShape="0">
                    <a:schemeClr val="dk1">
                      <a:alpha val="40000"/>
                    </a:schemeClr>
                  </a:outerShdw>
                </a:effectLst>
                <a:latin typeface="Times New Roman" panose="02020603050405020304" pitchFamily="18" charset="0"/>
                <a:sym typeface="+mn-ea"/>
              </a:rPr>
              <a:t>2.</a:t>
            </a:r>
            <a:r>
              <a:rPr lang="zh-CN" altLang="en-US">
                <a:effectLst>
                  <a:outerShdw blurRad="38100" dist="19050" dir="2700000" algn="tl" rotWithShape="0">
                    <a:schemeClr val="dk1">
                      <a:alpha val="40000"/>
                    </a:schemeClr>
                  </a:outerShdw>
                </a:effectLst>
                <a:latin typeface="Times New Roman" panose="02020603050405020304" pitchFamily="18" charset="0"/>
                <a:sym typeface="+mn-ea"/>
              </a:rPr>
              <a:t>通过压力获得塑性变形，使焊件界面消失，形成共同晶粒</a:t>
            </a:r>
            <a:endParaRPr lang="zh-CN" altLang="en-US" noProof="1">
              <a:effectLst>
                <a:outerShdw blurRad="38100" dist="19050" dir="2700000" algn="tl" rotWithShape="0">
                  <a:schemeClr val="dk1">
                    <a:alpha val="40000"/>
                  </a:schemeClr>
                </a:outerShdw>
              </a:effectLst>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lang="zh-CN" altLang="en-US" noProof="1">
              <a:ln w="22225">
                <a:solidFill>
                  <a:schemeClr val="accent2"/>
                </a:solidFill>
                <a:prstDash val="solid"/>
              </a:ln>
              <a:solidFill>
                <a:schemeClr val="accent2">
                  <a:lumMod val="40000"/>
                  <a:lumOff val="60000"/>
                </a:schemeClr>
              </a:solidFill>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dirty="0" smtClean="0">
              <a:solidFill>
                <a:srgbClr val="0070C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69"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3" name="圆角矩形 42"/>
          <p:cNvSpPr/>
          <p:nvPr/>
        </p:nvSpPr>
        <p:spPr>
          <a:xfrm>
            <a:off x="1419225" y="1701800"/>
            <a:ext cx="6805613" cy="4319588"/>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805" tIns="250805" rIns="250805" bIns="250805" numCol="1" spcCol="1270" anchor="ctr" anchorCtr="0">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5pPr>
          </a:lstStyle>
          <a:p>
            <a:pPr indent="-342900" fontAlgn="base">
              <a:spcBef>
                <a:spcPct val="20000"/>
              </a:spcBef>
              <a:buClr>
                <a:schemeClr val="accent1"/>
              </a:buClr>
              <a:buSzPct val="70000"/>
              <a:buFont typeface="Arial" panose="020B0604020202020204" pitchFamily="34" charset="0"/>
            </a:pPr>
            <a:r>
              <a:rPr kumimoji="0" lang="zh-CN" altLang="en-US" sz="2000" b="1" i="1" u="none" strike="noStrike" kern="1200" cap="none" spc="0" normalizeH="0" baseline="0" noProof="1" dirty="0">
                <a:solidFill>
                  <a:schemeClr val="bg1"/>
                </a:solidFill>
                <a:latin typeface="仿宋" panose="02010609060101010101" charset="-122"/>
                <a:ea typeface="仿宋" panose="02010609060101010101" charset="-122"/>
                <a:cs typeface="+mn-cs"/>
                <a:sym typeface="+mn-ea"/>
              </a:rPr>
              <a:t>  </a:t>
            </a:r>
            <a:r>
              <a:rPr kumimoji="0" lang="zh-CN" altLang="en-US" sz="2400" b="1" i="1" u="none" strike="noStrike" kern="1200" cap="none" spc="0" normalizeH="0" baseline="0" noProof="1" dirty="0">
                <a:solidFill>
                  <a:schemeClr val="bg1"/>
                </a:solidFill>
                <a:latin typeface="仿宋" panose="02010609060101010101" charset="-122"/>
                <a:ea typeface="仿宋" panose="02010609060101010101" charset="-122"/>
                <a:cs typeface="+mn-cs"/>
                <a:sym typeface="+mn-ea"/>
              </a:rPr>
              <a:t> </a:t>
            </a:r>
            <a:r>
              <a:rPr lang="zh-CN" altLang="en-US" sz="2400" b="1" strike="noStrike" noProof="1" dirty="0">
                <a:solidFill>
                  <a:schemeClr val="bg1"/>
                </a:solidFill>
                <a:latin typeface="仿宋" panose="02010609060101010101" charset="-122"/>
                <a:ea typeface="仿宋" panose="02010609060101010101" charset="-122"/>
                <a:sym typeface="华文楷体" panose="02010600040101010101" charset="-122"/>
              </a:rPr>
              <a:t>1.1金属学基本知识</a:t>
            </a:r>
            <a:endParaRPr lang="zh-CN" altLang="en-US" sz="2400" b="1" strike="noStrike" noProof="1" dirty="0">
              <a:solidFill>
                <a:schemeClr val="bg1"/>
              </a:solidFill>
              <a:latin typeface="仿宋" panose="02010609060101010101" charset="-122"/>
              <a:ea typeface="仿宋" panose="02010609060101010101" charset="-122"/>
            </a:endParaRPr>
          </a:p>
          <a:p>
            <a:pPr indent="-342900" fontAlgn="base">
              <a:spcBef>
                <a:spcPct val="20000"/>
              </a:spcBef>
              <a:buClr>
                <a:schemeClr val="accent1"/>
              </a:buClr>
              <a:buSzPct val="70000"/>
              <a:buFont typeface="Arial" panose="020B0604020202020204" pitchFamily="34" charset="0"/>
            </a:pPr>
            <a:r>
              <a:rPr lang="zh-CN" altLang="en-US" sz="2400" b="1" strike="noStrike" noProof="1" dirty="0">
                <a:solidFill>
                  <a:schemeClr val="bg1"/>
                </a:solidFill>
                <a:latin typeface="仿宋" panose="02010609060101010101" charset="-122"/>
                <a:ea typeface="仿宋" panose="02010609060101010101" charset="-122"/>
                <a:sym typeface="华文楷体" panose="02010600040101010101" charset="-122"/>
              </a:rPr>
              <a:t>（1）钢的分类及牌号</a:t>
            </a:r>
            <a:endParaRPr lang="zh-CN" altLang="en-US" sz="2400" b="1" strike="noStrike" noProof="1" dirty="0">
              <a:solidFill>
                <a:schemeClr val="bg1"/>
              </a:solidFill>
              <a:latin typeface="仿宋" panose="02010609060101010101" charset="-122"/>
              <a:ea typeface="仿宋" panose="02010609060101010101" charset="-122"/>
            </a:endParaRPr>
          </a:p>
          <a:p>
            <a:pPr marL="0" lvl="1" algn="just" fontAlgn="base">
              <a:buFont typeface="Wingdings" panose="05000000000000000000" pitchFamily="2" charset="2"/>
            </a:pPr>
            <a:r>
              <a:rPr lang="zh-CN" altLang="en-US" sz="2400" b="1" strike="noStrike" noProof="1" dirty="0">
                <a:solidFill>
                  <a:schemeClr val="bg1"/>
                </a:solidFill>
                <a:latin typeface="仿宋" panose="02010609060101010101" charset="-122"/>
                <a:ea typeface="仿宋" panose="02010609060101010101" charset="-122"/>
                <a:sym typeface="+mn-ea"/>
              </a:rPr>
              <a:t>将含碳量小于0.0218%的铁碳合金称为纯铁</a:t>
            </a:r>
            <a:endParaRPr lang="zh-CN" altLang="en-US" sz="2400" b="1" strike="noStrike" noProof="1" dirty="0">
              <a:solidFill>
                <a:schemeClr val="bg1"/>
              </a:solidFill>
              <a:latin typeface="仿宋" panose="02010609060101010101" charset="-122"/>
              <a:ea typeface="仿宋" panose="02010609060101010101" charset="-122"/>
            </a:endParaRPr>
          </a:p>
          <a:p>
            <a:pPr marL="0" lvl="1" algn="just" fontAlgn="base">
              <a:buFont typeface="Wingdings" panose="05000000000000000000" pitchFamily="2" charset="2"/>
            </a:pPr>
            <a:r>
              <a:rPr lang="zh-CN" altLang="en-US" sz="2400" b="1" strike="noStrike" noProof="1" dirty="0">
                <a:solidFill>
                  <a:schemeClr val="bg1"/>
                </a:solidFill>
                <a:latin typeface="仿宋" panose="02010609060101010101" charset="-122"/>
                <a:ea typeface="仿宋" panose="02010609060101010101" charset="-122"/>
                <a:sym typeface="+mn-ea"/>
              </a:rPr>
              <a:t>含碳量在0.0218%~2.11%的铁碳合金称为钢</a:t>
            </a:r>
            <a:endParaRPr lang="zh-CN" altLang="en-US" sz="2400" b="1" strike="noStrike" noProof="1" dirty="0">
              <a:solidFill>
                <a:schemeClr val="bg1"/>
              </a:solidFill>
              <a:latin typeface="仿宋" panose="02010609060101010101" charset="-122"/>
              <a:ea typeface="仿宋" panose="02010609060101010101" charset="-122"/>
            </a:endParaRPr>
          </a:p>
          <a:p>
            <a:pPr marL="0" lvl="1" algn="just" fontAlgn="base">
              <a:buFont typeface="Wingdings" panose="05000000000000000000" pitchFamily="2" charset="2"/>
            </a:pPr>
            <a:r>
              <a:rPr lang="zh-CN" altLang="en-US" sz="2400" b="1" strike="noStrike" noProof="1" dirty="0">
                <a:solidFill>
                  <a:schemeClr val="bg1"/>
                </a:solidFill>
                <a:latin typeface="仿宋" panose="02010609060101010101" charset="-122"/>
                <a:ea typeface="仿宋" panose="02010609060101010101" charset="-122"/>
                <a:sym typeface="+mn-ea"/>
              </a:rPr>
              <a:t>含碳量在2.11%~6.67%的铁碳合金称为铸铁</a:t>
            </a:r>
            <a:endParaRPr lang="zh-CN" altLang="en-US" sz="2400" b="1" strike="noStrike" noProof="1" dirty="0">
              <a:solidFill>
                <a:schemeClr val="bg1"/>
              </a:solidFill>
              <a:latin typeface="仿宋" panose="02010609060101010101" charset="-122"/>
              <a:ea typeface="仿宋" panose="02010609060101010101" charset="-122"/>
            </a:endParaRPr>
          </a:p>
          <a:p>
            <a:pPr indent="-342900" fontAlgn="base">
              <a:spcBef>
                <a:spcPct val="20000"/>
              </a:spcBef>
              <a:buClr>
                <a:schemeClr val="accent1"/>
              </a:buClr>
              <a:buSzPct val="70000"/>
              <a:buFont typeface="Arial" panose="020B0604020202020204" pitchFamily="34" charset="0"/>
            </a:pPr>
            <a:endParaRPr kumimoji="0" lang="zh-CN" altLang="en-US" sz="2400" b="1" i="0" u="none" strike="noStrike" kern="1200" cap="none" spc="0" normalizeH="0" baseline="0" noProof="1" dirty="0">
              <a:solidFill>
                <a:schemeClr val="bg1"/>
              </a:solidFill>
              <a:latin typeface="仿宋" panose="02010609060101010101" charset="-122"/>
              <a:ea typeface="仿宋" panose="02010609060101010101" charset="-122"/>
              <a:cs typeface="+mn-cs"/>
              <a:sym typeface="华文楷体" panose="02010600040101010101" charset="-122"/>
            </a:endParaRPr>
          </a:p>
        </p:txBody>
      </p:sp>
      <p:sp>
        <p:nvSpPr>
          <p:cNvPr id="7173" name="文本框 1"/>
          <p:cNvSpPr txBox="1"/>
          <p:nvPr/>
        </p:nvSpPr>
        <p:spPr>
          <a:xfrm>
            <a:off x="1419225" y="452438"/>
            <a:ext cx="7113588" cy="457200"/>
          </a:xfrm>
          <a:prstGeom prst="rect">
            <a:avLst/>
          </a:prstGeom>
          <a:noFill/>
          <a:ln w="9525">
            <a:noFill/>
          </a:ln>
        </p:spPr>
        <p:txBody>
          <a:bodyPr anchor="t" anchorCtr="0">
            <a:spAutoFit/>
          </a:bodyPr>
          <a:p>
            <a:r>
              <a:rPr lang="zh-CN" altLang="en-US" sz="2400" b="1" dirty="0">
                <a:solidFill>
                  <a:srgbClr val="262626"/>
                </a:solidFill>
                <a:latin typeface="Calibri" panose="020F0502020204030204" pitchFamily="34" charset="0"/>
                <a:ea typeface="微软雅黑" panose="020B0503020204020204" pitchFamily="34" charset="-122"/>
                <a:sym typeface="宋体" panose="02010600030101010101" pitchFamily="2" charset="-122"/>
              </a:rPr>
              <a:t>基础理论知识</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1023620" y="1226820"/>
            <a:ext cx="4464050" cy="490093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3.</a:t>
            </a:r>
            <a:r>
              <a:rPr 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3</a:t>
            </a: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电渣压力焊</a:t>
            </a:r>
            <a:endPar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effectLst>
                  <a:outerShdw blurRad="38100" dist="19050" dir="2700000" algn="tl" rotWithShape="0">
                    <a:schemeClr val="dk1">
                      <a:alpha val="40000"/>
                    </a:schemeClr>
                  </a:outerShdw>
                </a:effectLst>
                <a:latin typeface="Times New Roman" panose="02020603050405020304" pitchFamily="18" charset="0"/>
                <a:sym typeface="+mn-ea"/>
              </a:rPr>
              <a:t>电渣压力焊 electro-slag welding(ESW):是将两钢筋安放成竖向或斜向(倾斜度在4:1的范围内)对接形式，利用焊接电流通过两钢筋间隙，在焊剂层下形成电弧过程和电渣过程，产生电弧热和电阻热，熔化钢筋，加压完成的一种压焊方法</a:t>
            </a:r>
            <a:endParaRPr lang="zh-CN" altLang="en-US" noProof="1">
              <a:effectLst>
                <a:outerShdw blurRad="38100" dist="19050" dir="2700000" algn="tl" rotWithShape="0">
                  <a:schemeClr val="dk1">
                    <a:alpha val="40000"/>
                  </a:schemeClr>
                </a:outerShdw>
              </a:effectLst>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lang="zh-CN" altLang="en-US" noProof="1">
              <a:ln w="22225">
                <a:solidFill>
                  <a:schemeClr val="accent2"/>
                </a:solidFill>
                <a:prstDash val="solid"/>
              </a:ln>
              <a:solidFill>
                <a:schemeClr val="accent2">
                  <a:lumMod val="40000"/>
                  <a:lumOff val="60000"/>
                </a:schemeClr>
              </a:solidFill>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dirty="0" smtClean="0">
              <a:solidFill>
                <a:srgbClr val="0070C0"/>
              </a:solidFill>
              <a:latin typeface="微软雅黑" panose="020B0503020204020204" pitchFamily="34" charset="-122"/>
              <a:ea typeface="微软雅黑" panose="020B0503020204020204" pitchFamily="34" charset="-122"/>
              <a:sym typeface="+mn-ea"/>
            </a:endParaRPr>
          </a:p>
        </p:txBody>
      </p:sp>
      <p:pic>
        <p:nvPicPr>
          <p:cNvPr id="107525" name="图片 102"/>
          <p:cNvPicPr/>
          <p:nvPr/>
        </p:nvPicPr>
        <p:blipFill>
          <a:blip r:embed="rId1"/>
          <a:stretch>
            <a:fillRect/>
          </a:stretch>
        </p:blipFill>
        <p:spPr>
          <a:xfrm>
            <a:off x="5796280" y="1988820"/>
            <a:ext cx="2639060" cy="3554095"/>
          </a:xfrm>
          <a:prstGeom prst="rect">
            <a:avLst/>
          </a:prstGeom>
          <a:noFill/>
          <a:ln w="9525">
            <a:noFill/>
          </a:ln>
        </p:spPr>
      </p:pic>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1023620" y="1226820"/>
            <a:ext cx="4464050" cy="490093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3.</a:t>
            </a:r>
            <a:r>
              <a:rPr 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3</a:t>
            </a: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电渣压力焊</a:t>
            </a:r>
            <a:endPar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solidFill>
                  <a:schemeClr val="accent1"/>
                </a:solidFill>
                <a:effectLst>
                  <a:outerShdw blurRad="38100" dist="25400" dir="5400000" algn="ctr" rotWithShape="0">
                    <a:srgbClr val="6E747A">
                      <a:alpha val="43000"/>
                    </a:srgbClr>
                  </a:outerShdw>
                </a:effectLst>
                <a:latin typeface="Times New Roman" panose="02020603050405020304" pitchFamily="18" charset="0"/>
                <a:sym typeface="+mn-ea"/>
              </a:rPr>
              <a:t>作业流程</a:t>
            </a:r>
            <a:endParaRPr lang="zh-CN" altLang="en-US" noProof="1">
              <a:solidFill>
                <a:schemeClr val="accent1"/>
              </a:solidFill>
              <a:effectLst>
                <a:outerShdw blurRad="38100" dist="25400" dir="5400000" algn="ctr" rotWithShape="0">
                  <a:srgbClr val="6E747A">
                    <a:alpha val="43000"/>
                  </a:srgbClr>
                </a:outerShdw>
              </a:effectLst>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effectLst>
                  <a:outerShdw blurRad="38100" dist="19050" dir="2700000" algn="tl" rotWithShape="0">
                    <a:schemeClr val="dk1">
                      <a:alpha val="40000"/>
                    </a:schemeClr>
                  </a:outerShdw>
                </a:effectLst>
                <a:latin typeface="Times New Roman" panose="02020603050405020304" pitchFamily="18" charset="0"/>
                <a:sym typeface="+mn-ea"/>
              </a:rPr>
              <a:t>作业流程包括：检查设备，钢筋端头制备，选择焊接参数，安装焊接夹具和钢筋，安放焊剂灌，填装焊剂，试焊、做试件、确定焊接参数，施焊，回收焊剂，卸下夹具，质量检查。</a:t>
            </a:r>
            <a:endParaRPr lang="en-US" altLang="zh-CN" noProof="1">
              <a:effectLst>
                <a:outerShdw blurRad="38100" dist="19050" dir="2700000" algn="tl" rotWithShape="0">
                  <a:schemeClr val="dk1">
                    <a:alpha val="40000"/>
                  </a:schemeClr>
                </a:outerShdw>
              </a:effectLst>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dirty="0" smtClean="0">
              <a:solidFill>
                <a:srgbClr val="0070C0"/>
              </a:solidFill>
              <a:latin typeface="微软雅黑" panose="020B0503020204020204" pitchFamily="34" charset="-122"/>
              <a:ea typeface="微软雅黑" panose="020B0503020204020204" pitchFamily="34" charset="-122"/>
              <a:sym typeface="+mn-ea"/>
            </a:endParaRPr>
          </a:p>
        </p:txBody>
      </p:sp>
      <p:pic>
        <p:nvPicPr>
          <p:cNvPr id="107525" name="图片 102"/>
          <p:cNvPicPr/>
          <p:nvPr/>
        </p:nvPicPr>
        <p:blipFill>
          <a:blip r:embed="rId1"/>
          <a:stretch>
            <a:fillRect/>
          </a:stretch>
        </p:blipFill>
        <p:spPr>
          <a:xfrm>
            <a:off x="5796280" y="1988820"/>
            <a:ext cx="2639060" cy="3554095"/>
          </a:xfrm>
          <a:prstGeom prst="rect">
            <a:avLst/>
          </a:prstGeom>
          <a:noFill/>
          <a:ln w="9525">
            <a:noFill/>
          </a:ln>
        </p:spPr>
      </p:pic>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施工现场常用的焊接方法</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1023620" y="1226820"/>
            <a:ext cx="4464050" cy="548576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3.</a:t>
            </a:r>
            <a:r>
              <a:rPr 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4</a:t>
            </a: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二氧化碳气体保护焊</a:t>
            </a:r>
            <a:endParaRPr kumimoji="0" lang="zh-CN" altLang="en-US" sz="24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zh-CN" altLang="en-US">
                <a:solidFill>
                  <a:schemeClr val="accent1"/>
                </a:solidFill>
                <a:effectLst>
                  <a:outerShdw blurRad="38100" dist="25400" dir="5400000" algn="ctr" rotWithShape="0">
                    <a:srgbClr val="6E747A">
                      <a:alpha val="43000"/>
                    </a:srgbClr>
                  </a:outerShdw>
                </a:effectLst>
                <a:latin typeface="Times New Roman" panose="02020603050405020304" pitchFamily="18" charset="0"/>
                <a:sym typeface="+mn-ea"/>
              </a:rPr>
              <a:t>二氧化碳气体保护焊接是熔焊方法中的一种，是以百分之82氩气和百分之18二氧化碳这两种混合气为保护气体，进行保护焊接的方法。在应用方面操作简单，适合手工焊和全方位不同位置焊接。在焊接时有保护气体流出，焊接位置与外界形成隔绝空气。保证焊接质量。适合室内作业</a:t>
            </a:r>
            <a:r>
              <a:rPr lang="zh-CN" altLang="en-US">
                <a:effectLst>
                  <a:outerShdw blurRad="38100" dist="19050" dir="2700000" algn="tl" rotWithShape="0">
                    <a:schemeClr val="dk1">
                      <a:alpha val="40000"/>
                    </a:schemeClr>
                  </a:outerShdw>
                </a:effectLst>
                <a:latin typeface="Times New Roman" panose="02020603050405020304" pitchFamily="18" charset="0"/>
                <a:sym typeface="+mn-ea"/>
              </a:rPr>
              <a:t>。</a:t>
            </a:r>
            <a:endParaRPr lang="en-US" altLang="zh-CN" noProof="1">
              <a:effectLst>
                <a:outerShdw blurRad="38100" dist="19050" dir="2700000" algn="tl" rotWithShape="0">
                  <a:schemeClr val="dk1">
                    <a:alpha val="40000"/>
                  </a:schemeClr>
                </a:outerShdw>
              </a:effectLst>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endParaRPr dirty="0" smtClean="0">
              <a:solidFill>
                <a:srgbClr val="0070C0"/>
              </a:solidFill>
              <a:latin typeface="微软雅黑" panose="020B0503020204020204" pitchFamily="34" charset="-122"/>
              <a:ea typeface="微软雅黑" panose="020B0503020204020204" pitchFamily="34" charset="-122"/>
              <a:sym typeface="+mn-ea"/>
            </a:endParaRPr>
          </a:p>
        </p:txBody>
      </p:sp>
      <p:pic>
        <p:nvPicPr>
          <p:cNvPr id="110596" name="图片 88073"/>
          <p:cNvPicPr>
            <a:picLocks noChangeAspect="1"/>
          </p:cNvPicPr>
          <p:nvPr/>
        </p:nvPicPr>
        <p:blipFill>
          <a:blip r:embed="rId1"/>
          <a:srcRect l="1163" t="43668" r="51163"/>
          <a:stretch>
            <a:fillRect/>
          </a:stretch>
        </p:blipFill>
        <p:spPr>
          <a:xfrm>
            <a:off x="5723573" y="1340168"/>
            <a:ext cx="3124200" cy="2819400"/>
          </a:xfrm>
          <a:prstGeom prst="rect">
            <a:avLst/>
          </a:prstGeom>
          <a:noFill/>
          <a:ln w="9525">
            <a:noFill/>
          </a:ln>
        </p:spPr>
      </p:pic>
      <p:pic>
        <p:nvPicPr>
          <p:cNvPr id="110598" name="图片 4"/>
          <p:cNvPicPr>
            <a:picLocks noChangeAspect="1"/>
          </p:cNvPicPr>
          <p:nvPr/>
        </p:nvPicPr>
        <p:blipFill>
          <a:blip r:embed="rId2"/>
          <a:stretch>
            <a:fillRect/>
          </a:stretch>
        </p:blipFill>
        <p:spPr>
          <a:xfrm>
            <a:off x="5579745" y="4508500"/>
            <a:ext cx="3376295" cy="1971675"/>
          </a:xfrm>
          <a:prstGeom prst="rect">
            <a:avLst/>
          </a:prstGeom>
          <a:noFill/>
          <a:ln w="9525">
            <a:noFill/>
          </a:ln>
        </p:spPr>
      </p:pic>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0" y="1851025"/>
            <a:ext cx="4205288" cy="3338513"/>
          </a:xfrm>
          <a:prstGeom prst="rect">
            <a:avLst/>
          </a:prstGeom>
          <a:noFill/>
          <a:ln w="9525">
            <a:noFill/>
          </a:ln>
        </p:spPr>
        <p:txBody>
          <a:bodyPr anchor="t" anchorCtr="0">
            <a:spAutoFit/>
          </a:bodyPr>
          <a:p>
            <a:pPr algn="ctr"/>
            <a:r>
              <a:rPr lang="en-US" altLang="zh-CN" sz="19900" b="1">
                <a:solidFill>
                  <a:schemeClr val="accent1"/>
                </a:solidFill>
                <a:latin typeface="微软雅黑" panose="020B0503020204020204" pitchFamily="34" charset="-122"/>
                <a:ea typeface="微软雅黑" panose="020B0503020204020204" pitchFamily="34" charset="-122"/>
              </a:rPr>
              <a:t>04</a:t>
            </a:r>
            <a:endParaRPr lang="zh-CN" altLang="en-US" sz="19900" b="1" dirty="0">
              <a:solidFill>
                <a:schemeClr val="accent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887788" y="2844800"/>
            <a:ext cx="5118100" cy="521970"/>
          </a:xfrm>
          <a:prstGeom prst="rect">
            <a:avLst/>
          </a:prstGeom>
          <a:noFill/>
          <a:ln w="9525">
            <a:noFill/>
          </a:ln>
        </p:spPr>
        <p:txBody>
          <a:bodyPr wrap="square" anchor="t" anchorCtr="0">
            <a:spAutoFit/>
          </a:bodyPr>
          <a:p>
            <a:pPr algn="ctr"/>
            <a:r>
              <a:rPr lang="zh-CN" altLang="en-US" sz="28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气焊与</a:t>
            </a:r>
            <a:r>
              <a:rPr lang="zh-CN" altLang="en-US" sz="28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气割</a:t>
            </a:r>
            <a:endParaRPr lang="zh-CN" altLang="en-US" sz="28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4"/>
          <p:cNvGrpSpPr/>
          <p:nvPr/>
        </p:nvGrpSpPr>
        <p:grpSpPr>
          <a:xfrm>
            <a:off x="3887788" y="3375025"/>
            <a:ext cx="5035550" cy="107950"/>
            <a:chOff x="3649980" y="3375660"/>
            <a:chExt cx="4663440" cy="108000"/>
          </a:xfrm>
        </p:grpSpPr>
        <p:cxnSp>
          <p:nvCxnSpPr>
            <p:cNvPr id="10" name="直接连接符 9"/>
            <p:cNvCxnSpPr/>
            <p:nvPr/>
          </p:nvCxnSpPr>
          <p:spPr>
            <a:xfrm>
              <a:off x="3733800" y="3429660"/>
              <a:ext cx="44958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64998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椭圆 13"/>
            <p:cNvSpPr/>
            <p:nvPr/>
          </p:nvSpPr>
          <p:spPr>
            <a:xfrm>
              <a:off x="820542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气焊与</a:t>
            </a: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气割</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684530" y="1340485"/>
            <a:ext cx="5271135" cy="488950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eaLnBrk="1" fontAlgn="base" hangingPunct="1">
              <a:buFont typeface="Arial" panose="020B0604020202020204" pitchFamily="34" charset="0"/>
              <a:buNone/>
            </a:pPr>
            <a:endParaRPr lang="en-US" altLang="zh-CN" sz="2800" strike="noStrike" noProof="1" dirty="0">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sz="2400" b="1" strike="noStrike"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4.1</a:t>
            </a:r>
            <a:r>
              <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气焊工作原理</a:t>
            </a:r>
            <a:endParaRPr lang="en-US" altLang="zh-CN" sz="2400" b="1"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eaLnBrk="1" fontAlgn="base" hangingPunct="1">
              <a:buFont typeface="Arial" panose="020B0604020202020204" pitchFamily="34" charset="0"/>
              <a:buNone/>
            </a:pPr>
            <a:r>
              <a:rPr lang="zh-CN" altLang="en-US" sz="2800">
                <a:effectLst>
                  <a:outerShdw blurRad="38100" dist="19050" dir="2700000" algn="tl" rotWithShape="0">
                    <a:schemeClr val="dk1">
                      <a:alpha val="40000"/>
                    </a:schemeClr>
                  </a:outerShdw>
                </a:effectLst>
                <a:latin typeface="Times New Roman" panose="02020603050405020304" pitchFamily="18" charset="0"/>
                <a:sym typeface="+mn-ea"/>
              </a:rPr>
              <a:t>所谓气焊，是利用助燃气体与可燃气体的混合气体燃烧火焰作为热源将两个工件的接义部分熔化，并熔人填充金属，熔池凝固后使之成为一个牢固整体的一种熔化焊接方法。</a:t>
            </a:r>
            <a:endParaRPr lang="zh-CN" altLang="en-US" sz="2800" noProof="1">
              <a:effectLst>
                <a:outerShdw blurRad="38100" dist="19050" dir="2700000" algn="tl" rotWithShape="0">
                  <a:schemeClr val="dk1">
                    <a:alpha val="40000"/>
                  </a:schemeClr>
                </a:outerShdw>
              </a:effectLst>
            </a:endParaRPr>
          </a:p>
          <a:p>
            <a:pPr eaLnBrk="1" fontAlgn="base" hangingPunct="1">
              <a:buFont typeface="Arial" panose="020B0604020202020204" pitchFamily="34" charset="0"/>
              <a:buNone/>
            </a:pPr>
            <a:endParaRPr lang="en-US" altLang="zh-CN" sz="2800" strike="noStrike" noProof="1" dirty="0"/>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endParaRPr kumimoji="1" lang="en-US" altLang="zh-CN" sz="2800"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sym typeface="+mn-ea"/>
            </a:endParaRPr>
          </a:p>
        </p:txBody>
      </p:sp>
      <p:pic>
        <p:nvPicPr>
          <p:cNvPr id="3" name="图片 2"/>
          <p:cNvPicPr>
            <a:picLocks noChangeAspect="1"/>
          </p:cNvPicPr>
          <p:nvPr/>
        </p:nvPicPr>
        <p:blipFill>
          <a:blip r:embed="rId1"/>
          <a:stretch>
            <a:fillRect/>
          </a:stretch>
        </p:blipFill>
        <p:spPr>
          <a:xfrm>
            <a:off x="6300470" y="2204720"/>
            <a:ext cx="2684780" cy="3522980"/>
          </a:xfrm>
          <a:prstGeom prst="rect">
            <a:avLst/>
          </a:prstGeom>
          <a:ln>
            <a:noFill/>
          </a:ln>
          <a:effectLst>
            <a:outerShdw blurRad="190500" algn="tl" rotWithShape="0">
              <a:srgbClr val="000000">
                <a:alpha val="70000"/>
              </a:srgbClr>
            </a:outerShdw>
          </a:effectLst>
        </p:spPr>
      </p:pic>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气焊与</a:t>
            </a: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气割</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1476375" y="1268730"/>
            <a:ext cx="6686550" cy="488950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eaLnBrk="1" fontAlgn="base" hangingPunct="1">
              <a:buFont typeface="Arial" panose="020B0604020202020204" pitchFamily="34" charset="0"/>
              <a:buNone/>
            </a:pPr>
            <a:endParaRPr lang="en-US" altLang="zh-CN" sz="2800" strike="noStrike" noProof="1" dirty="0">
              <a:sym typeface="+mn-ea"/>
            </a:endParaRPr>
          </a:p>
          <a:p>
            <a:pPr marL="0" marR="0" lvl="1" algn="just" defTabSz="914400" rtl="0" eaLnBrk="1" fontAlgn="auto" latinLnBrk="0" hangingPunct="1">
              <a:lnSpc>
                <a:spcPct val="150000"/>
              </a:lnSpc>
              <a:spcBef>
                <a:spcPts val="325"/>
              </a:spcBef>
              <a:buClr>
                <a:schemeClr val="accent1"/>
              </a:buClr>
              <a:buSzTx/>
              <a:buFont typeface="Wingdings" panose="05000000000000000000" pitchFamily="2" charset="2"/>
              <a:buNone/>
            </a:pPr>
            <a:r>
              <a:rPr lang="en-US" altLang="zh-CN" sz="2400" b="1" strike="noStrike"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4.1</a:t>
            </a:r>
            <a:r>
              <a:rPr lang="en-US" altLang="zh-CN"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气割工作原理</a:t>
            </a:r>
            <a:endParaRPr lang="en-US" altLang="zh-CN" sz="2400" b="1"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eaLnBrk="1" fontAlgn="base" hangingPunct="1">
              <a:buFont typeface="Arial" panose="020B0604020202020204" pitchFamily="34" charset="0"/>
              <a:buNone/>
            </a:pPr>
            <a:r>
              <a:rPr lang="zh-CN" altLang="en-US" sz="2800">
                <a:effectLst>
                  <a:outerShdw blurRad="38100" dist="19050" dir="2700000" algn="tl" rotWithShape="0">
                    <a:schemeClr val="dk1">
                      <a:alpha val="40000"/>
                    </a:schemeClr>
                  </a:outerShdw>
                </a:effectLst>
                <a:latin typeface="Times New Roman" panose="02020603050405020304" pitchFamily="18" charset="0"/>
                <a:sym typeface="+mn-ea"/>
              </a:rPr>
              <a:t>所谓气割，是利用气体火焰的热能将工件切割处预热到一定温度后， 喷出高速戈割氧流，使材料燃烧并放出热量实现切割的方法。气割的实质是被切割材料在纯氧燃烧的过程，不是熔化过程。</a:t>
            </a:r>
            <a:endParaRPr lang="en-US" altLang="zh-CN" sz="2800" strike="noStrike" noProof="1" dirty="0"/>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endParaRPr kumimoji="1" lang="en-US" altLang="zh-CN" sz="2800"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sym typeface="+mn-ea"/>
            </a:endParaRPr>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气焊与气割</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540385" y="1412875"/>
            <a:ext cx="5047615" cy="459549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algn="just" fontAlgn="auto">
              <a:buClr>
                <a:srgbClr val="FF0000"/>
              </a:buClr>
              <a:buFont typeface="Wingdings" panose="05000000000000000000" pitchFamily="2" charset="2"/>
            </a:pPr>
            <a:r>
              <a:rPr lang="zh-CN" altLang="en-US" sz="24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乙炔瓶结构</a:t>
            </a:r>
            <a:endParaRPr lang="zh-CN" altLang="en-US" sz="24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endParaRPr>
          </a:p>
          <a:p>
            <a:pPr algn="just" fontAlgn="auto">
              <a:buClr>
                <a:srgbClr val="FF0000"/>
              </a:buClr>
              <a:buFont typeface="Wingdings" panose="05000000000000000000" pitchFamily="2" charset="2"/>
            </a:pPr>
            <a:endParaRPr lang="zh-CN" altLang="en-US" sz="2800">
              <a:effectLst>
                <a:outerShdw blurRad="38100" dist="19050" dir="2700000" algn="tl" rotWithShape="0">
                  <a:schemeClr val="dk1">
                    <a:alpha val="40000"/>
                  </a:schemeClr>
                </a:outerShdw>
              </a:effectLst>
              <a:latin typeface="Times New Roman" panose="02020603050405020304" pitchFamily="18" charset="0"/>
              <a:sym typeface="+mn-ea"/>
            </a:endParaRPr>
          </a:p>
          <a:p>
            <a:pPr algn="just" fontAlgn="auto">
              <a:buClr>
                <a:srgbClr val="FF0000"/>
              </a:buClr>
              <a:buFont typeface="Wingdings" panose="05000000000000000000" pitchFamily="2" charset="2"/>
            </a:pPr>
            <a:r>
              <a:rPr lang="zh-CN" altLang="en-US" sz="2800">
                <a:effectLst>
                  <a:outerShdw blurRad="38100" dist="19050" dir="2700000" algn="tl" rotWithShape="0">
                    <a:schemeClr val="dk1">
                      <a:alpha val="40000"/>
                    </a:schemeClr>
                  </a:outerShdw>
                </a:effectLst>
                <a:latin typeface="Times New Roman" panose="02020603050405020304" pitchFamily="18" charset="0"/>
                <a:sym typeface="+mn-ea"/>
              </a:rPr>
              <a:t>瓶内装有丙酮，并浸满多孔性填料。</a:t>
            </a:r>
            <a:endParaRPr lang="zh-CN" altLang="en-US" sz="2800" strike="noStrike" noProof="1">
              <a:effectLst>
                <a:outerShdw blurRad="38100" dist="19050" dir="2700000" algn="tl" rotWithShape="0">
                  <a:schemeClr val="dk1">
                    <a:alpha val="40000"/>
                  </a:schemeClr>
                </a:outerShdw>
              </a:effectLst>
              <a:latin typeface="Times New Roman" panose="02020603050405020304" pitchFamily="18" charset="0"/>
            </a:endParaRPr>
          </a:p>
          <a:p>
            <a:pPr marL="533400" indent="-533400" algn="just" fontAlgn="auto">
              <a:buClr>
                <a:srgbClr val="FF0000"/>
              </a:buClr>
              <a:buFont typeface="Wingdings" panose="05000000000000000000" pitchFamily="2" charset="2"/>
              <a:buChar char="Ø"/>
            </a:pPr>
            <a:endParaRPr lang="zh-CN" altLang="en-US" sz="2800" strike="noStrike" noProof="1">
              <a:effectLst>
                <a:outerShdw blurRad="38100" dist="19050" dir="2700000" algn="tl" rotWithShape="0">
                  <a:schemeClr val="dk1">
                    <a:alpha val="40000"/>
                  </a:schemeClr>
                </a:outerShdw>
              </a:effectLst>
              <a:latin typeface="Times New Roman" panose="02020603050405020304" pitchFamily="18" charset="0"/>
            </a:endParaRPr>
          </a:p>
          <a:p>
            <a:pPr algn="just" fontAlgn="auto">
              <a:buClr>
                <a:srgbClr val="FF0000"/>
              </a:buClr>
              <a:buFont typeface="Wingdings" panose="05000000000000000000" pitchFamily="2" charset="2"/>
            </a:pPr>
            <a:r>
              <a:rPr lang="zh-CN" altLang="en-US" sz="2800">
                <a:effectLst>
                  <a:outerShdw blurRad="38100" dist="19050" dir="2700000" algn="tl" rotWithShape="0">
                    <a:schemeClr val="dk1">
                      <a:alpha val="40000"/>
                    </a:schemeClr>
                  </a:outerShdw>
                </a:effectLst>
                <a:latin typeface="Times New Roman" panose="02020603050405020304" pitchFamily="18" charset="0"/>
                <a:sym typeface="+mn-ea"/>
              </a:rPr>
              <a:t>工作压力为：1.47Mpa</a:t>
            </a:r>
            <a:endParaRPr lang="zh-CN" altLang="en-US" sz="2800" strike="noStrike" noProof="1">
              <a:effectLst>
                <a:outerShdw blurRad="38100" dist="19050" dir="2700000" algn="tl" rotWithShape="0">
                  <a:schemeClr val="dk1">
                    <a:alpha val="40000"/>
                  </a:schemeClr>
                </a:outerShdw>
              </a:effectLst>
              <a:latin typeface="Times New Roman" panose="02020603050405020304" pitchFamily="18" charset="0"/>
            </a:endParaRPr>
          </a:p>
          <a:p>
            <a:pPr marL="533400" indent="-533400" algn="just" fontAlgn="auto">
              <a:buClr>
                <a:srgbClr val="FF0000"/>
              </a:buClr>
              <a:buFont typeface="Wingdings" panose="05000000000000000000" pitchFamily="2" charset="2"/>
              <a:buChar char="Ø"/>
            </a:pPr>
            <a:endParaRPr lang="zh-CN" altLang="en-US" sz="2800" strike="noStrike" noProof="1">
              <a:effectLst>
                <a:outerShdw blurRad="38100" dist="19050" dir="2700000" algn="tl" rotWithShape="0">
                  <a:schemeClr val="dk1">
                    <a:alpha val="40000"/>
                  </a:schemeClr>
                </a:outerShdw>
              </a:effectLst>
              <a:latin typeface="Times New Roman" panose="02020603050405020304" pitchFamily="18" charset="0"/>
            </a:endParaRPr>
          </a:p>
          <a:p>
            <a:pPr algn="just" fontAlgn="auto">
              <a:buClr>
                <a:srgbClr val="FF0000"/>
              </a:buClr>
              <a:buFont typeface="Wingdings" panose="05000000000000000000" pitchFamily="2" charset="2"/>
            </a:pPr>
            <a:r>
              <a:rPr lang="zh-CN" altLang="en-US" sz="2800">
                <a:effectLst>
                  <a:outerShdw blurRad="38100" dist="19050" dir="2700000" algn="tl" rotWithShape="0">
                    <a:schemeClr val="dk1">
                      <a:alpha val="40000"/>
                    </a:schemeClr>
                  </a:outerShdw>
                </a:effectLst>
                <a:latin typeface="Times New Roman" panose="02020603050405020304" pitchFamily="18" charset="0"/>
                <a:sym typeface="+mn-ea"/>
              </a:rPr>
              <a:t>乙炔溶解在丙酮中，性质相对比较稳定。</a:t>
            </a:r>
            <a:endParaRPr lang="zh-CN" altLang="en-US" sz="2800" strike="noStrike" noProof="1">
              <a:effectLst>
                <a:outerShdw blurRad="38100" dist="19050" dir="2700000" algn="tl" rotWithShape="0">
                  <a:schemeClr val="dk1">
                    <a:alpha val="40000"/>
                  </a:schemeClr>
                </a:outerShdw>
              </a:effectLst>
              <a:latin typeface="Times New Roman" panose="02020603050405020304" pitchFamily="18" charset="0"/>
            </a:endParaRPr>
          </a:p>
          <a:p>
            <a:pPr marR="0" defTabSz="914400" rtl="0" eaLnBrk="1" fontAlgn="auto" latinLnBrk="0" hangingPunct="1">
              <a:lnSpc>
                <a:spcPct val="100000"/>
              </a:lnSpc>
              <a:spcBef>
                <a:spcPct val="0"/>
              </a:spcBef>
              <a:spcAft>
                <a:spcPct val="0"/>
              </a:spcAft>
            </a:pPr>
            <a:endPar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endParaRPr>
          </a:p>
        </p:txBody>
      </p:sp>
      <p:pic>
        <p:nvPicPr>
          <p:cNvPr id="1026" name="Picture 2"/>
          <p:cNvPicPr>
            <a:picLocks noChangeAspect="1" noChangeArrowheads="1"/>
          </p:cNvPicPr>
          <p:nvPr/>
        </p:nvPicPr>
        <p:blipFill>
          <a:blip r:embed="rId1">
            <a:lum bright="998"/>
          </a:blip>
          <a:srcRect/>
          <a:stretch>
            <a:fillRect/>
          </a:stretch>
        </p:blipFill>
        <p:spPr bwMode="auto">
          <a:xfrm>
            <a:off x="6228080" y="1557020"/>
            <a:ext cx="1857375" cy="4171950"/>
          </a:xfrm>
          <a:prstGeom prst="rect">
            <a:avLst/>
          </a:prstGeom>
          <a:noFill/>
          <a:ln w="9525">
            <a:noFill/>
            <a:miter lim="800000"/>
            <a:headEnd/>
            <a:tailEnd/>
          </a:ln>
          <a:effectLst>
            <a:outerShdw blurRad="50800" dist="50800" dir="5400000" sx="58000" sy="58000" algn="ctr" rotWithShape="0">
              <a:srgbClr val="000000">
                <a:alpha val="0"/>
              </a:srgbClr>
            </a:outerShdw>
          </a:effectLst>
        </p:spPr>
      </p:pic>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气焊与</a:t>
            </a: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气割</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845185" y="1268730"/>
            <a:ext cx="8131175" cy="517715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eaLnBrk="1" fontAlgn="base" hangingPunct="1">
              <a:buFont typeface="Arial" panose="020B0604020202020204" pitchFamily="34" charset="0"/>
              <a:buNone/>
            </a:pPr>
            <a:endParaRPr lang="en-US" altLang="zh-CN" sz="2800" strike="noStrike" noProof="1" dirty="0">
              <a:sym typeface="+mn-ea"/>
            </a:endParaRPr>
          </a:p>
          <a:p>
            <a:pPr eaLnBrk="1" fontAlgn="base" hangingPunct="1">
              <a:buFont typeface="Arial" panose="020B0604020202020204" pitchFamily="34" charset="0"/>
              <a:buNone/>
            </a:pPr>
            <a:r>
              <a:rPr lang="zh-CN" altLang="en-US" sz="24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乙炔瓶使用安全要求</a:t>
            </a:r>
            <a:endParaRPr kumimoji="0" lang="zh-CN" altLang="en-US" sz="24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R="0" algn="just"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pPr>
            <a:r>
              <a:rPr lang="zh-CN" altLang="en-US" noProof="0" dirty="0" smtClean="0">
                <a:ln>
                  <a:noFill/>
                </a:ln>
                <a:solidFill>
                  <a:schemeClr val="tx2"/>
                </a:solidFill>
                <a:effectLst/>
                <a:uLnTx/>
                <a:uFillTx/>
                <a:latin typeface="+mn-lt"/>
                <a:ea typeface="+mn-ea"/>
                <a:sym typeface="+mn-ea"/>
              </a:rPr>
              <a:t>必须配用合格的乙炔专业减压器和回火防止器。</a:t>
            </a:r>
            <a:endParaRPr kumimoji="0" lang="zh-CN" altLang="en-US" b="0" i="0" u="none" strike="noStrike" kern="1200" cap="none" spc="0" normalizeH="0" baseline="0" noProof="0" dirty="0" smtClean="0">
              <a:ln>
                <a:noFill/>
              </a:ln>
              <a:solidFill>
                <a:schemeClr val="tx2"/>
              </a:solidFill>
              <a:effectLst/>
              <a:uLnTx/>
              <a:uFillTx/>
              <a:latin typeface="+mn-lt"/>
              <a:ea typeface="+mn-ea"/>
              <a:cs typeface="+mn-cs"/>
            </a:endParaRPr>
          </a:p>
          <a:p>
            <a:pPr marR="0" algn="just"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pPr>
            <a:r>
              <a:rPr lang="zh-CN" altLang="en-US" noProof="0" dirty="0" smtClean="0">
                <a:ln>
                  <a:noFill/>
                </a:ln>
                <a:solidFill>
                  <a:schemeClr val="tx2"/>
                </a:solidFill>
                <a:effectLst/>
                <a:uLnTx/>
                <a:uFillTx/>
                <a:latin typeface="+mn-lt"/>
                <a:ea typeface="+mn-ea"/>
                <a:sym typeface="+mn-ea"/>
              </a:rPr>
              <a:t>距火源应在10m</a:t>
            </a:r>
            <a:r>
              <a:rPr kumimoji="0" lang="zh-CN" altLang="en-US" b="0" i="0" u="none" strike="noStrike" kern="1200" cap="none" spc="0" normalizeH="0" baseline="0" noProof="0" dirty="0" smtClean="0">
                <a:ln>
                  <a:noFill/>
                </a:ln>
                <a:solidFill>
                  <a:schemeClr val="tx2"/>
                </a:solidFill>
                <a:effectLst/>
                <a:uLnTx/>
                <a:uFillTx/>
                <a:latin typeface="+mn-lt"/>
                <a:ea typeface="+mn-ea"/>
                <a:cs typeface="+mn-cs"/>
              </a:rPr>
              <a:t>以上，据氧气瓶5m以上，不得烈日曝晒，瓶温不得超</a:t>
            </a:r>
            <a:r>
              <a:rPr lang="zh-CN" altLang="en-US" noProof="0" dirty="0" smtClean="0">
                <a:ln>
                  <a:noFill/>
                </a:ln>
                <a:solidFill>
                  <a:schemeClr val="tx2"/>
                </a:solidFill>
                <a:effectLst/>
                <a:uLnTx/>
                <a:uFillTx/>
                <a:latin typeface="+mn-lt"/>
                <a:ea typeface="+mn-ea"/>
                <a:sym typeface="+mn-ea"/>
              </a:rPr>
              <a:t>过40℃。</a:t>
            </a:r>
            <a:endParaRPr kumimoji="0" lang="zh-CN" altLang="en-US" b="0" i="0" u="none" strike="noStrike" kern="1200" cap="none" spc="0" normalizeH="0" baseline="0" noProof="0" dirty="0" smtClean="0">
              <a:ln>
                <a:noFill/>
              </a:ln>
              <a:solidFill>
                <a:schemeClr val="tx2"/>
              </a:solidFill>
              <a:effectLst/>
              <a:uLnTx/>
              <a:uFillTx/>
              <a:latin typeface="+mn-lt"/>
              <a:ea typeface="+mn-ea"/>
              <a:cs typeface="+mn-cs"/>
            </a:endParaRPr>
          </a:p>
          <a:p>
            <a:pPr marR="0" algn="just"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pPr>
            <a:r>
              <a:rPr lang="zh-CN" altLang="en-US" noProof="0" dirty="0" smtClean="0">
                <a:ln>
                  <a:noFill/>
                </a:ln>
                <a:solidFill>
                  <a:schemeClr val="tx2"/>
                </a:solidFill>
                <a:effectLst/>
                <a:uLnTx/>
                <a:uFillTx/>
                <a:latin typeface="+mn-lt"/>
                <a:ea typeface="+mn-ea"/>
                <a:sym typeface="+mn-ea"/>
              </a:rPr>
              <a:t>运输、存放、和使用时，只能直立，不能横躺卧放，以防丙酮流出。如果已经使用卧放的乙炔瓶时，必须直立静置20min，在装上乙炔减压器后使用。</a:t>
            </a:r>
            <a:endParaRPr kumimoji="0" lang="zh-CN" altLang="en-US" b="0" i="0" u="none" strike="noStrike" kern="1200" cap="none" spc="0" normalizeH="0" baseline="0" noProof="0" dirty="0" smtClean="0">
              <a:ln>
                <a:noFill/>
              </a:ln>
              <a:solidFill>
                <a:schemeClr val="tx2"/>
              </a:solidFill>
              <a:effectLst/>
              <a:uLnTx/>
              <a:uFillTx/>
              <a:latin typeface="+mn-lt"/>
              <a:ea typeface="+mn-ea"/>
              <a:cs typeface="+mn-cs"/>
            </a:endParaRPr>
          </a:p>
          <a:p>
            <a:pPr marR="0" algn="just"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pPr>
            <a:r>
              <a:rPr lang="zh-CN" altLang="en-US" noProof="0" dirty="0" smtClean="0">
                <a:ln>
                  <a:noFill/>
                </a:ln>
                <a:solidFill>
                  <a:schemeClr val="tx2"/>
                </a:solidFill>
                <a:effectLst/>
                <a:uLnTx/>
                <a:uFillTx/>
                <a:latin typeface="+mn-lt"/>
                <a:ea typeface="+mn-ea"/>
                <a:sym typeface="+mn-ea"/>
              </a:rPr>
              <a:t>轻装轻卸，用小车运输，严禁人抬、肩扛或在地上滚动。不得遭受剧烈振动或撞击，以免填料下沉形成净空间。</a:t>
            </a:r>
            <a:endParaRPr kumimoji="0" lang="zh-CN" altLang="en-US" b="0" i="0" u="none" strike="noStrike" kern="1200" cap="none" spc="0" normalizeH="0" baseline="0" noProof="0" dirty="0" smtClean="0">
              <a:ln>
                <a:noFill/>
              </a:ln>
              <a:solidFill>
                <a:schemeClr val="tx2"/>
              </a:solidFill>
              <a:effectLst/>
              <a:uLnTx/>
              <a:uFillTx/>
              <a:latin typeface="+mn-lt"/>
              <a:ea typeface="+mn-ea"/>
              <a:cs typeface="+mn-cs"/>
            </a:endParaRPr>
          </a:p>
          <a:p>
            <a:pPr marR="0" algn="just"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pPr>
            <a:r>
              <a:rPr lang="zh-CN" altLang="en-US" noProof="0" dirty="0" smtClean="0">
                <a:ln>
                  <a:noFill/>
                </a:ln>
                <a:solidFill>
                  <a:schemeClr val="tx2"/>
                </a:solidFill>
                <a:effectLst/>
                <a:uLnTx/>
                <a:uFillTx/>
                <a:latin typeface="+mn-lt"/>
                <a:ea typeface="+mn-ea"/>
                <a:sym typeface="+mn-ea"/>
              </a:rPr>
              <a:t>瓶内气体严禁用尽</a:t>
            </a:r>
            <a:endParaRPr lang="zh-CN" altLang="en-US" b="0" i="0" u="none" strike="noStrike" kern="1200" cap="none" spc="0" normalizeH="0" baseline="0" noProof="0" dirty="0" smtClean="0">
              <a:ln>
                <a:noFill/>
              </a:ln>
              <a:solidFill>
                <a:schemeClr val="tx2"/>
              </a:solidFill>
              <a:effectLst/>
              <a:uLnTx/>
              <a:uFillTx/>
              <a:latin typeface="+mn-lt"/>
              <a:ea typeface="+mn-ea"/>
              <a:cs typeface="+mn-cs"/>
              <a:sym typeface="+mn-ea"/>
            </a:endParaRPr>
          </a:p>
        </p:txBody>
      </p:sp>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246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246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气焊与气割</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sp>
        <p:nvSpPr>
          <p:cNvPr id="23557" name="圆角矩形 11"/>
          <p:cNvSpPr/>
          <p:nvPr/>
        </p:nvSpPr>
        <p:spPr>
          <a:xfrm>
            <a:off x="880745" y="918845"/>
            <a:ext cx="7559675" cy="506349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eaLnBrk="1" fontAlgn="base" hangingPunct="1">
              <a:buFont typeface="Arial" panose="020B0604020202020204" pitchFamily="34" charset="0"/>
              <a:buNone/>
            </a:pPr>
            <a:endParaRPr lang="en-US" altLang="zh-CN" sz="2800" strike="noStrike" noProof="1" dirty="0">
              <a:sym typeface="+mn-ea"/>
            </a:endParaRPr>
          </a:p>
          <a:p>
            <a:pPr eaLnBrk="1" fontAlgn="base" hangingPunct="1">
              <a:buFont typeface="Arial" panose="020B0604020202020204" pitchFamily="34" charset="0"/>
              <a:buNone/>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乙炔瓶发生火灾爆炸事故原因</a:t>
            </a:r>
            <a:endParaRPr kumimoji="0" lang="zh-CN" altLang="en-US" sz="28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eaLnBrk="1" fontAlgn="base" hangingPunct="1">
              <a:buFont typeface="Arial" panose="020B0604020202020204" pitchFamily="34" charset="0"/>
              <a:buNone/>
            </a:pPr>
            <a:endParaRPr lang="en-US" altLang="zh-CN" sz="2800" strike="noStrike" noProof="1" dirty="0"/>
          </a:p>
          <a:p>
            <a:pPr algn="just">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多孔性填料下沉，出现净空间，使部分气态乙炔处于高压状态；</a:t>
            </a:r>
            <a:endParaRPr kumimoji="0" lang="zh-CN" altLang="en-US" sz="2400" b="0" kern="1200" noProof="0" dirty="0" smtClean="0">
              <a:ln>
                <a:noFill/>
              </a:ln>
              <a:solidFill>
                <a:schemeClr val="tx2"/>
              </a:solidFill>
              <a:effectLst/>
              <a:uLnTx/>
              <a:uFillTx/>
              <a:latin typeface="+mn-lt"/>
              <a:ea typeface="+mn-ea"/>
              <a:cs typeface="+mn-cs"/>
            </a:endParaRPr>
          </a:p>
          <a:p>
            <a:pPr algn="just">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乙炔瓶卧放，或大量使用乙炔时丙酮随同流出；</a:t>
            </a:r>
            <a:endParaRPr kumimoji="0" lang="zh-CN" altLang="en-US" sz="2400" b="0" kern="1200" noProof="0" dirty="0" smtClean="0">
              <a:ln>
                <a:noFill/>
              </a:ln>
              <a:solidFill>
                <a:schemeClr val="tx2"/>
              </a:solidFill>
              <a:effectLst/>
              <a:uLnTx/>
              <a:uFillTx/>
              <a:latin typeface="+mn-lt"/>
              <a:ea typeface="+mn-ea"/>
              <a:cs typeface="+mn-cs"/>
            </a:endParaRPr>
          </a:p>
          <a:p>
            <a:pPr algn="just">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乙炔瓶阀漏气；</a:t>
            </a:r>
            <a:endParaRPr kumimoji="0" lang="zh-CN" altLang="en-US" sz="2400" b="0" kern="1200" noProof="0" dirty="0" smtClean="0">
              <a:ln>
                <a:noFill/>
              </a:ln>
              <a:solidFill>
                <a:schemeClr val="tx2"/>
              </a:solidFill>
              <a:effectLst/>
              <a:uLnTx/>
              <a:uFillTx/>
              <a:latin typeface="+mn-lt"/>
              <a:ea typeface="+mn-ea"/>
              <a:cs typeface="+mn-cs"/>
            </a:endParaRPr>
          </a:p>
          <a:p>
            <a:pPr algn="just">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运输装卸或使用时，乙炔瓶从高处坠落或倾倒，受剧烈冲击碰撞；</a:t>
            </a:r>
            <a:endParaRPr kumimoji="0" lang="zh-CN" altLang="en-US" sz="2400" b="0" kern="1200" noProof="0" dirty="0" smtClean="0">
              <a:ln>
                <a:noFill/>
              </a:ln>
              <a:solidFill>
                <a:schemeClr val="tx2"/>
              </a:solidFill>
              <a:effectLst/>
              <a:uLnTx/>
              <a:uFillTx/>
              <a:latin typeface="+mn-lt"/>
              <a:ea typeface="+mn-ea"/>
              <a:cs typeface="+mn-cs"/>
            </a:endParaRPr>
          </a:p>
          <a:p>
            <a:pPr algn="just">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乙炔瓶直接受热；</a:t>
            </a:r>
            <a:endParaRPr kumimoji="0" lang="zh-CN" altLang="en-US" sz="2400" b="0" kern="1200" noProof="0" dirty="0" smtClean="0">
              <a:ln>
                <a:noFill/>
              </a:ln>
              <a:solidFill>
                <a:schemeClr val="tx2"/>
              </a:solidFill>
              <a:effectLst/>
              <a:uLnTx/>
              <a:uFillTx/>
              <a:latin typeface="+mn-lt"/>
              <a:ea typeface="+mn-ea"/>
              <a:cs typeface="+mn-cs"/>
            </a:endParaRPr>
          </a:p>
          <a:p>
            <a:pPr algn="just">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气焊气割时发生回火，火焰进入瓶内。</a:t>
            </a:r>
            <a:endParaRPr kumimoji="0" lang="zh-CN" altLang="en-US" sz="2400" b="0" kern="120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endParaRPr kumimoji="1" lang="en-US" altLang="zh-CN" sz="2800"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sym typeface="+mn-ea"/>
            </a:endParaRPr>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246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246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气焊与气割</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sp>
        <p:nvSpPr>
          <p:cNvPr id="23557" name="圆角矩形 11"/>
          <p:cNvSpPr/>
          <p:nvPr/>
        </p:nvSpPr>
        <p:spPr>
          <a:xfrm>
            <a:off x="880745" y="1727200"/>
            <a:ext cx="7559675" cy="371729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eaLnBrk="1" fontAlgn="base" hangingPunct="1">
              <a:buFont typeface="Arial" panose="020B0604020202020204" pitchFamily="34" charset="0"/>
              <a:buNone/>
            </a:pPr>
            <a:endParaRPr lang="en-US" altLang="zh-CN" sz="2800" strike="noStrike" noProof="1" dirty="0">
              <a:sym typeface="+mn-ea"/>
            </a:endParaRPr>
          </a:p>
          <a:p>
            <a:pPr eaLnBrk="1" fontAlgn="base" hangingPunct="1">
              <a:buFont typeface="Arial" panose="020B0604020202020204" pitchFamily="34" charset="0"/>
              <a:buNone/>
            </a:pPr>
            <a:r>
              <a:rPr lang="zh-CN" altLang="en-US" sz="2800" dirty="0" smtClean="0">
                <a:solidFill>
                  <a:srgbClr val="FF0000"/>
                </a:solidFill>
                <a:latin typeface="微软雅黑" panose="020B0503020204020204" pitchFamily="34" charset="-122"/>
                <a:ea typeface="微软雅黑" panose="020B0503020204020204" pitchFamily="34" charset="-122"/>
                <a:sym typeface="+mn-ea"/>
              </a:rPr>
              <a:t>乙炔回火原因</a:t>
            </a:r>
            <a:endParaRPr lang="en-US" altLang="zh-CN" sz="2800" strike="noStrike" noProof="1" dirty="0">
              <a:solidFill>
                <a:srgbClr val="FF0000"/>
              </a:solidFill>
              <a:latin typeface="微软雅黑" panose="020B0503020204020204" pitchFamily="34" charset="-122"/>
              <a:ea typeface="微软雅黑" panose="020B0503020204020204" pitchFamily="34" charset="-122"/>
            </a:endParaRPr>
          </a:p>
          <a:p>
            <a:pPr eaLnBrk="1" fontAlgn="base" hangingPunct="1">
              <a:buFont typeface="Arial" panose="020B0604020202020204" pitchFamily="34" charset="0"/>
              <a:buNone/>
            </a:pPr>
            <a:endParaRPr lang="zh-CN" altLang="en-US" sz="2400" strike="noStrike" noProof="0" dirty="0" smtClean="0">
              <a:ln>
                <a:noFill/>
              </a:ln>
              <a:solidFill>
                <a:schemeClr val="tx2"/>
              </a:solidFill>
              <a:effectLst/>
              <a:uLnTx/>
              <a:uFillTx/>
              <a:latin typeface="+mn-lt"/>
              <a:ea typeface="+mn-ea"/>
            </a:endParaRPr>
          </a:p>
          <a:p>
            <a:pPr algn="just" fontAlgn="auto"/>
            <a:r>
              <a:rPr lang="zh-CN" altLang="en-US" sz="2400" noProof="0" dirty="0" smtClean="0">
                <a:ln>
                  <a:noFill/>
                </a:ln>
                <a:solidFill>
                  <a:schemeClr val="tx2"/>
                </a:solidFill>
                <a:effectLst/>
                <a:uLnTx/>
                <a:uFillTx/>
                <a:latin typeface="+mn-lt"/>
                <a:ea typeface="+mn-ea"/>
                <a:sym typeface="+mn-ea"/>
              </a:rPr>
              <a:t>1、焊割嘴过分靠近熔池</a:t>
            </a:r>
            <a:endParaRPr lang="zh-CN" altLang="en-US" sz="2400" strike="noStrike" noProof="0" dirty="0" smtClean="0">
              <a:ln>
                <a:noFill/>
              </a:ln>
              <a:solidFill>
                <a:schemeClr val="tx2"/>
              </a:solidFill>
              <a:effectLst/>
              <a:uLnTx/>
              <a:uFillTx/>
              <a:latin typeface="+mn-lt"/>
              <a:ea typeface="+mn-ea"/>
            </a:endParaRPr>
          </a:p>
          <a:p>
            <a:pPr algn="just" fontAlgn="auto"/>
            <a:r>
              <a:rPr lang="zh-CN" altLang="en-US" sz="2400" noProof="0" dirty="0" smtClean="0">
                <a:ln>
                  <a:noFill/>
                </a:ln>
                <a:solidFill>
                  <a:schemeClr val="tx2"/>
                </a:solidFill>
                <a:effectLst/>
                <a:uLnTx/>
                <a:uFillTx/>
                <a:latin typeface="+mn-lt"/>
                <a:ea typeface="+mn-ea"/>
                <a:sym typeface="+mn-ea"/>
              </a:rPr>
              <a:t>2、焊割嘴堵塞</a:t>
            </a:r>
            <a:endParaRPr lang="zh-CN" altLang="en-US" sz="2400" strike="noStrike" noProof="0" dirty="0" smtClean="0">
              <a:ln>
                <a:noFill/>
              </a:ln>
              <a:solidFill>
                <a:schemeClr val="tx2"/>
              </a:solidFill>
              <a:effectLst/>
              <a:uLnTx/>
              <a:uFillTx/>
              <a:latin typeface="+mn-lt"/>
              <a:ea typeface="+mn-ea"/>
            </a:endParaRPr>
          </a:p>
          <a:p>
            <a:pPr algn="just" fontAlgn="auto"/>
            <a:r>
              <a:rPr lang="zh-CN" altLang="en-US" sz="2400" noProof="0" dirty="0" smtClean="0">
                <a:ln>
                  <a:noFill/>
                </a:ln>
                <a:solidFill>
                  <a:schemeClr val="tx2"/>
                </a:solidFill>
                <a:effectLst/>
                <a:uLnTx/>
                <a:uFillTx/>
                <a:latin typeface="+mn-lt"/>
                <a:ea typeface="+mn-ea"/>
                <a:sym typeface="+mn-ea"/>
              </a:rPr>
              <a:t>3、焊割矩漏气</a:t>
            </a:r>
            <a:endParaRPr lang="zh-CN" altLang="en-US" sz="2400" strike="noStrike" noProof="0" dirty="0" smtClean="0">
              <a:ln>
                <a:noFill/>
              </a:ln>
              <a:solidFill>
                <a:schemeClr val="tx2"/>
              </a:solidFill>
              <a:effectLst/>
              <a:uLnTx/>
              <a:uFillTx/>
              <a:latin typeface="+mn-lt"/>
              <a:ea typeface="+mn-ea"/>
            </a:endParaRPr>
          </a:p>
          <a:p>
            <a:pPr algn="just" fontAlgn="auto"/>
            <a:r>
              <a:rPr lang="zh-CN" altLang="en-US" sz="2400" noProof="0" dirty="0" smtClean="0">
                <a:ln>
                  <a:noFill/>
                </a:ln>
                <a:solidFill>
                  <a:schemeClr val="tx2"/>
                </a:solidFill>
                <a:effectLst/>
                <a:uLnTx/>
                <a:uFillTx/>
                <a:latin typeface="+mn-lt"/>
                <a:ea typeface="+mn-ea"/>
                <a:sym typeface="+mn-ea"/>
              </a:rPr>
              <a:t>4、乙炔压力太低</a:t>
            </a:r>
            <a:endParaRPr lang="zh-CN" altLang="en-US" sz="2400" strike="noStrike" noProof="0" dirty="0" smtClean="0">
              <a:ln>
                <a:noFill/>
              </a:ln>
              <a:solidFill>
                <a:schemeClr val="tx2"/>
              </a:solidFill>
              <a:effectLst/>
              <a:uLnTx/>
              <a:uFillTx/>
              <a:latin typeface="+mn-lt"/>
              <a:ea typeface="+mn-ea"/>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endParaRPr kumimoji="1" lang="en-US" altLang="zh-CN" sz="2800" b="0" i="0" u="none" strike="noStrike" kern="1200" cap="none" spc="0" normalizeH="0" baseline="0" noProof="0" dirty="0" smtClean="0">
              <a:ln>
                <a:noFill/>
              </a:ln>
              <a:solidFill>
                <a:srgbClr val="0066FF"/>
              </a:solidFill>
              <a:effectLst/>
              <a:uLnTx/>
              <a:uFillTx/>
              <a:latin typeface="Times New Roman" panose="02020603050405020304" pitchFamily="18" charset="0"/>
              <a:ea typeface="+mn-ea"/>
              <a:cs typeface="+mn-cs"/>
              <a:sym typeface="+mn-ea"/>
            </a:endParaRP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69"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3" name="圆角矩形 42"/>
          <p:cNvSpPr/>
          <p:nvPr/>
        </p:nvSpPr>
        <p:spPr>
          <a:xfrm>
            <a:off x="1419225" y="1701800"/>
            <a:ext cx="6805613" cy="4319588"/>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805" tIns="250805" rIns="250805" bIns="250805" numCol="1" spcCol="1270" anchor="ctr" anchorCtr="0">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5pPr>
          </a:lstStyle>
          <a:p>
            <a:pPr indent="-342900" fontAlgn="base">
              <a:spcBef>
                <a:spcPct val="20000"/>
              </a:spcBef>
              <a:buClr>
                <a:schemeClr val="accent1"/>
              </a:buClr>
              <a:buSzPct val="70000"/>
              <a:buFont typeface="Arial" panose="020B0604020202020204" pitchFamily="34" charset="0"/>
            </a:pPr>
            <a:r>
              <a:rPr kumimoji="0" lang="zh-CN" altLang="en-US" sz="2000" b="1" i="1" u="none" strike="noStrike" kern="1200" cap="none" spc="0" normalizeH="0" baseline="0" noProof="1" dirty="0">
                <a:solidFill>
                  <a:schemeClr val="bg1"/>
                </a:solidFill>
                <a:latin typeface="仿宋" panose="02010609060101010101" charset="-122"/>
                <a:ea typeface="仿宋" panose="02010609060101010101" charset="-122"/>
                <a:cs typeface="+mn-cs"/>
                <a:sym typeface="+mn-ea"/>
              </a:rPr>
              <a:t>  </a:t>
            </a:r>
            <a:r>
              <a:rPr kumimoji="0" lang="zh-CN" altLang="en-US" sz="2400" b="1" i="1" u="none" strike="noStrike" kern="1200" cap="none" spc="0" normalizeH="0" baseline="0" noProof="1" dirty="0">
                <a:solidFill>
                  <a:schemeClr val="bg1"/>
                </a:solidFill>
                <a:latin typeface="仿宋" panose="02010609060101010101" charset="-122"/>
                <a:ea typeface="仿宋" panose="02010609060101010101" charset="-122"/>
                <a:cs typeface="+mn-cs"/>
                <a:sym typeface="+mn-ea"/>
              </a:rPr>
              <a:t> </a:t>
            </a:r>
            <a:r>
              <a:rPr kumimoji="0" lang="zh-CN" altLang="en-US" sz="2400" u="none" strike="noStrike" kern="1200" cap="none" spc="0" normalizeH="0" baseline="0" noProof="1" dirty="0">
                <a:solidFill>
                  <a:schemeClr val="bg1"/>
                </a:solidFill>
                <a:latin typeface="仿宋" panose="02010609060101010101" charset="-122"/>
                <a:ea typeface="仿宋" panose="02010609060101010101" charset="-122"/>
                <a:cs typeface="+mn-cs"/>
                <a:sym typeface="+mn-ea"/>
              </a:rPr>
              <a:t>1.2</a:t>
            </a:r>
            <a:r>
              <a:rPr lang="zh-CN" altLang="en-US" sz="2400" dirty="0">
                <a:solidFill>
                  <a:schemeClr val="bg1"/>
                </a:solidFill>
                <a:latin typeface="仿宋" panose="02010609060101010101" charset="-122"/>
                <a:ea typeface="仿宋" panose="02010609060101010101" charset="-122"/>
                <a:sym typeface="+mn-ea"/>
              </a:rPr>
              <a:t>钢的牌号组成</a:t>
            </a:r>
            <a:endParaRPr lang="zh-CN" altLang="en-US" sz="2400" noProof="1" dirty="0">
              <a:solidFill>
                <a:schemeClr val="bg1"/>
              </a:solidFill>
              <a:latin typeface="仿宋" panose="02010609060101010101" charset="-122"/>
              <a:ea typeface="仿宋" panose="02010609060101010101" charset="-122"/>
            </a:endParaRPr>
          </a:p>
          <a:p>
            <a:pPr indent="-342900" fontAlgn="base">
              <a:spcBef>
                <a:spcPct val="20000"/>
              </a:spcBef>
              <a:buClr>
                <a:schemeClr val="accent1"/>
              </a:buClr>
              <a:buSzPct val="70000"/>
              <a:buFont typeface="Arial" panose="020B0604020202020204" pitchFamily="34" charset="0"/>
            </a:pPr>
            <a:endParaRPr lang="zh-CN" altLang="en-US" sz="2400" strike="noStrike" noProof="1" dirty="0">
              <a:solidFill>
                <a:schemeClr val="bg1"/>
              </a:solidFill>
              <a:latin typeface="仿宋" panose="02010609060101010101" charset="-122"/>
              <a:ea typeface="仿宋" panose="02010609060101010101" charset="-122"/>
            </a:endParaRPr>
          </a:p>
          <a:p>
            <a:pPr marL="365760" indent="-255905" fontAlgn="auto">
              <a:spcAft>
                <a:spcPts val="0"/>
              </a:spcAft>
              <a:buFont typeface="Wingdings 3" panose="05040102010807070707"/>
              <a:buNone/>
            </a:pPr>
            <a:r>
              <a:rPr lang="zh-CN" altLang="en-US" sz="2400" dirty="0">
                <a:solidFill>
                  <a:schemeClr val="bg1"/>
                </a:solidFill>
                <a:latin typeface="仿宋" panose="02010609060101010101" charset="-122"/>
                <a:ea typeface="仿宋" panose="02010609060101010101" charset="-122"/>
                <a:sym typeface="+mn-ea"/>
              </a:rPr>
              <a:t>1.前缀符合+强度值（N/mm2 或MPa为单位）前缀符合为代表屈服强度的拼音字母Q</a:t>
            </a:r>
            <a:endParaRPr lang="zh-CN" altLang="en-US" sz="2400" noProof="1" dirty="0">
              <a:solidFill>
                <a:schemeClr val="bg1"/>
              </a:solidFill>
              <a:latin typeface="仿宋" panose="02010609060101010101" charset="-122"/>
              <a:ea typeface="仿宋" panose="02010609060101010101" charset="-122"/>
            </a:endParaRPr>
          </a:p>
          <a:p>
            <a:pPr marL="109855" fontAlgn="auto">
              <a:spcAft>
                <a:spcPts val="0"/>
              </a:spcAft>
              <a:buClr>
                <a:srgbClr val="0D35E1"/>
              </a:buClr>
              <a:buFont typeface="Wingdings 3" panose="05040102010807070707"/>
              <a:buNone/>
            </a:pPr>
            <a:r>
              <a:rPr lang="zh-CN" altLang="en-US" sz="2400" dirty="0">
                <a:solidFill>
                  <a:schemeClr val="bg1"/>
                </a:solidFill>
                <a:latin typeface="仿宋" panose="02010609060101010101" charset="-122"/>
                <a:ea typeface="仿宋" panose="02010609060101010101" charset="-122"/>
                <a:sym typeface="+mn-ea"/>
              </a:rPr>
              <a:t>2.钢的质量等级A B C D E F ....表示</a:t>
            </a:r>
            <a:endParaRPr lang="zh-CN" altLang="en-US" sz="2400" noProof="1" dirty="0">
              <a:solidFill>
                <a:schemeClr val="bg1"/>
              </a:solidFill>
              <a:latin typeface="仿宋" panose="02010609060101010101" charset="-122"/>
              <a:ea typeface="仿宋" panose="02010609060101010101" charset="-122"/>
            </a:endParaRPr>
          </a:p>
          <a:p>
            <a:pPr marL="109855" algn="just" fontAlgn="auto">
              <a:spcAft>
                <a:spcPts val="0"/>
              </a:spcAft>
              <a:buClr>
                <a:srgbClr val="0D35E1"/>
              </a:buClr>
              <a:buFont typeface="Wingdings 3" panose="05040102010807070707"/>
              <a:buNone/>
            </a:pPr>
            <a:r>
              <a:rPr lang="zh-CN" altLang="en-US" sz="2400" dirty="0">
                <a:solidFill>
                  <a:schemeClr val="bg1"/>
                </a:solidFill>
                <a:latin typeface="仿宋" panose="02010609060101010101" charset="-122"/>
                <a:ea typeface="仿宋" panose="02010609060101010101" charset="-122"/>
                <a:sym typeface="+mn-ea"/>
              </a:rPr>
              <a:t>3.脱氧方式 沸腾钢（F）、半镇静钢（b）、镇静钢（Z）、特殊镇静钢（TZ）。镇静钢和特殊镇静钢表示符号通常可以省略。</a:t>
            </a:r>
            <a:endParaRPr kumimoji="0" lang="zh-CN" altLang="en-US" sz="2400" i="0" u="none" strike="noStrike" kern="1200" cap="none" spc="0" normalizeH="0" baseline="0" noProof="1" dirty="0">
              <a:solidFill>
                <a:schemeClr val="bg1"/>
              </a:solidFill>
              <a:latin typeface="仿宋" panose="02010609060101010101" charset="-122"/>
              <a:ea typeface="仿宋" panose="02010609060101010101" charset="-122"/>
              <a:cs typeface="+mn-cs"/>
              <a:sym typeface="华文楷体" panose="02010600040101010101" charset="-122"/>
            </a:endParaRPr>
          </a:p>
        </p:txBody>
      </p:sp>
      <p:sp>
        <p:nvSpPr>
          <p:cNvPr id="7173" name="文本框 1"/>
          <p:cNvSpPr txBox="1"/>
          <p:nvPr/>
        </p:nvSpPr>
        <p:spPr>
          <a:xfrm>
            <a:off x="1419225" y="452438"/>
            <a:ext cx="7113588" cy="457200"/>
          </a:xfrm>
          <a:prstGeom prst="rect">
            <a:avLst/>
          </a:prstGeom>
          <a:noFill/>
          <a:ln w="9525">
            <a:noFill/>
          </a:ln>
        </p:spPr>
        <p:txBody>
          <a:bodyPr anchor="t" anchorCtr="0">
            <a:spAutoFit/>
          </a:bodyPr>
          <a:p>
            <a:r>
              <a:rPr lang="zh-CN" altLang="en-US" sz="2400" b="1" dirty="0">
                <a:solidFill>
                  <a:srgbClr val="262626"/>
                </a:solidFill>
                <a:latin typeface="Calibri" panose="020F0502020204030204" pitchFamily="34" charset="0"/>
                <a:ea typeface="微软雅黑" panose="020B0503020204020204" pitchFamily="34" charset="-122"/>
                <a:sym typeface="宋体" panose="02010600030101010101" pitchFamily="2" charset="-122"/>
              </a:rPr>
              <a:t>基础理论知识</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气焊与</a:t>
            </a: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气割</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845185" y="1268730"/>
            <a:ext cx="8131175" cy="517715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eaLnBrk="1" fontAlgn="base" hangingPunct="1">
              <a:buFont typeface="Arial" panose="020B0604020202020204" pitchFamily="34" charset="0"/>
              <a:buNone/>
            </a:pPr>
            <a:endParaRPr lang="en-US" altLang="zh-CN" sz="2800" strike="noStrike" noProof="1" dirty="0">
              <a:sym typeface="+mn-ea"/>
            </a:endParaRPr>
          </a:p>
          <a:p>
            <a:pPr eaLnBrk="1" fontAlgn="base" hangingPunct="1">
              <a:buFont typeface="Arial" panose="020B0604020202020204" pitchFamily="34" charset="0"/>
              <a:buNone/>
            </a:pPr>
            <a:r>
              <a:rPr lang="zh-CN" altLang="en-US" sz="24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乙炔瓶使用安全要求</a:t>
            </a:r>
            <a:endParaRPr kumimoji="0" lang="zh-CN" altLang="en-US" sz="24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R="0" algn="just"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pPr>
            <a:r>
              <a:rPr lang="zh-CN" altLang="en-US" noProof="0" dirty="0" smtClean="0">
                <a:ln>
                  <a:noFill/>
                </a:ln>
                <a:solidFill>
                  <a:schemeClr val="tx2"/>
                </a:solidFill>
                <a:effectLst/>
                <a:uLnTx/>
                <a:uFillTx/>
                <a:latin typeface="+mn-lt"/>
                <a:ea typeface="+mn-ea"/>
                <a:sym typeface="+mn-ea"/>
              </a:rPr>
              <a:t>必须配用合格的乙炔专业减压器和回火防止器。</a:t>
            </a:r>
            <a:endParaRPr kumimoji="0" lang="zh-CN" altLang="en-US" b="0" i="0" u="none" strike="noStrike" kern="1200" cap="none" spc="0" normalizeH="0" baseline="0" noProof="0" dirty="0" smtClean="0">
              <a:ln>
                <a:noFill/>
              </a:ln>
              <a:solidFill>
                <a:schemeClr val="tx2"/>
              </a:solidFill>
              <a:effectLst/>
              <a:uLnTx/>
              <a:uFillTx/>
              <a:latin typeface="+mn-lt"/>
              <a:ea typeface="+mn-ea"/>
              <a:cs typeface="+mn-cs"/>
            </a:endParaRPr>
          </a:p>
          <a:p>
            <a:pPr marR="0" algn="just"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pPr>
            <a:r>
              <a:rPr lang="zh-CN" altLang="en-US" noProof="0" dirty="0" smtClean="0">
                <a:ln>
                  <a:noFill/>
                </a:ln>
                <a:solidFill>
                  <a:schemeClr val="tx2"/>
                </a:solidFill>
                <a:effectLst/>
                <a:uLnTx/>
                <a:uFillTx/>
                <a:latin typeface="+mn-lt"/>
                <a:ea typeface="+mn-ea"/>
                <a:sym typeface="+mn-ea"/>
              </a:rPr>
              <a:t>距火源应在10m</a:t>
            </a:r>
            <a:r>
              <a:rPr kumimoji="0" lang="zh-CN" altLang="en-US" b="0" i="0" u="none" strike="noStrike" kern="1200" cap="none" spc="0" normalizeH="0" baseline="0" noProof="0" dirty="0" smtClean="0">
                <a:ln>
                  <a:noFill/>
                </a:ln>
                <a:solidFill>
                  <a:schemeClr val="tx2"/>
                </a:solidFill>
                <a:effectLst/>
                <a:uLnTx/>
                <a:uFillTx/>
                <a:latin typeface="+mn-lt"/>
                <a:ea typeface="+mn-ea"/>
                <a:cs typeface="+mn-cs"/>
              </a:rPr>
              <a:t>以上，据氧气瓶5m以上，不得烈日曝晒，瓶温不得超</a:t>
            </a:r>
            <a:r>
              <a:rPr lang="zh-CN" altLang="en-US" noProof="0" dirty="0" smtClean="0">
                <a:ln>
                  <a:noFill/>
                </a:ln>
                <a:solidFill>
                  <a:schemeClr val="tx2"/>
                </a:solidFill>
                <a:effectLst/>
                <a:uLnTx/>
                <a:uFillTx/>
                <a:latin typeface="+mn-lt"/>
                <a:ea typeface="+mn-ea"/>
                <a:sym typeface="+mn-ea"/>
              </a:rPr>
              <a:t>过40℃。</a:t>
            </a:r>
            <a:endParaRPr kumimoji="0" lang="zh-CN" altLang="en-US" b="0" i="0" u="none" strike="noStrike" kern="1200" cap="none" spc="0" normalizeH="0" baseline="0" noProof="0" dirty="0" smtClean="0">
              <a:ln>
                <a:noFill/>
              </a:ln>
              <a:solidFill>
                <a:schemeClr val="tx2"/>
              </a:solidFill>
              <a:effectLst/>
              <a:uLnTx/>
              <a:uFillTx/>
              <a:latin typeface="+mn-lt"/>
              <a:ea typeface="+mn-ea"/>
              <a:cs typeface="+mn-cs"/>
            </a:endParaRPr>
          </a:p>
          <a:p>
            <a:pPr marR="0" algn="just"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pPr>
            <a:r>
              <a:rPr lang="zh-CN" altLang="en-US" noProof="0" dirty="0" smtClean="0">
                <a:ln>
                  <a:noFill/>
                </a:ln>
                <a:solidFill>
                  <a:schemeClr val="tx2"/>
                </a:solidFill>
                <a:effectLst/>
                <a:uLnTx/>
                <a:uFillTx/>
                <a:latin typeface="+mn-lt"/>
                <a:ea typeface="+mn-ea"/>
                <a:sym typeface="+mn-ea"/>
              </a:rPr>
              <a:t>运输、存放、和使用时，只能直立，不能横躺卧放，以防丙酮流出。如果已经使用卧放的乙炔瓶时，必须直立静置20min，在装上乙炔减压器后使用。</a:t>
            </a:r>
            <a:endParaRPr kumimoji="0" lang="zh-CN" altLang="en-US" b="0" i="0" u="none" strike="noStrike" kern="1200" cap="none" spc="0" normalizeH="0" baseline="0" noProof="0" dirty="0" smtClean="0">
              <a:ln>
                <a:noFill/>
              </a:ln>
              <a:solidFill>
                <a:schemeClr val="tx2"/>
              </a:solidFill>
              <a:effectLst/>
              <a:uLnTx/>
              <a:uFillTx/>
              <a:latin typeface="+mn-lt"/>
              <a:ea typeface="+mn-ea"/>
              <a:cs typeface="+mn-cs"/>
            </a:endParaRPr>
          </a:p>
          <a:p>
            <a:pPr marR="0" algn="just"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pPr>
            <a:r>
              <a:rPr lang="zh-CN" altLang="en-US" noProof="0" dirty="0" smtClean="0">
                <a:ln>
                  <a:noFill/>
                </a:ln>
                <a:solidFill>
                  <a:schemeClr val="tx2"/>
                </a:solidFill>
                <a:effectLst/>
                <a:uLnTx/>
                <a:uFillTx/>
                <a:latin typeface="+mn-lt"/>
                <a:ea typeface="+mn-ea"/>
                <a:sym typeface="+mn-ea"/>
              </a:rPr>
              <a:t>轻装轻卸，用小车运输，严禁人抬、肩扛或在地上滚动。不得遭受剧烈振动或撞击，以免填料下沉形成净空间。</a:t>
            </a:r>
            <a:endParaRPr kumimoji="0" lang="zh-CN" altLang="en-US" b="0" i="0" u="none" strike="noStrike" kern="1200" cap="none" spc="0" normalizeH="0" baseline="0" noProof="0" dirty="0" smtClean="0">
              <a:ln>
                <a:noFill/>
              </a:ln>
              <a:solidFill>
                <a:schemeClr val="tx2"/>
              </a:solidFill>
              <a:effectLst/>
              <a:uLnTx/>
              <a:uFillTx/>
              <a:latin typeface="+mn-lt"/>
              <a:ea typeface="+mn-ea"/>
              <a:cs typeface="+mn-cs"/>
            </a:endParaRPr>
          </a:p>
          <a:p>
            <a:pPr marR="0" algn="just"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pPr>
            <a:r>
              <a:rPr lang="zh-CN" altLang="en-US" noProof="0" dirty="0" smtClean="0">
                <a:ln>
                  <a:noFill/>
                </a:ln>
                <a:solidFill>
                  <a:schemeClr val="tx2"/>
                </a:solidFill>
                <a:effectLst/>
                <a:uLnTx/>
                <a:uFillTx/>
                <a:latin typeface="+mn-lt"/>
                <a:ea typeface="+mn-ea"/>
                <a:sym typeface="+mn-ea"/>
              </a:rPr>
              <a:t>瓶内气体严禁用尽</a:t>
            </a:r>
            <a:endParaRPr lang="zh-CN" altLang="en-US" b="0" i="0" u="none" strike="noStrike" kern="1200" cap="none" spc="0" normalizeH="0" baseline="0" noProof="0" dirty="0" smtClean="0">
              <a:ln>
                <a:noFill/>
              </a:ln>
              <a:solidFill>
                <a:schemeClr val="tx2"/>
              </a:solidFill>
              <a:effectLst/>
              <a:uLnTx/>
              <a:uFillTx/>
              <a:latin typeface="+mn-lt"/>
              <a:ea typeface="+mn-ea"/>
              <a:cs typeface="+mn-cs"/>
              <a:sym typeface="+mn-ea"/>
            </a:endParaRPr>
          </a:p>
        </p:txBody>
      </p:sp>
    </p:spTree>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气焊与</a:t>
            </a: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气割</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1078230" y="1124585"/>
            <a:ext cx="6986905" cy="431165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R="0" algn="just"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压缩纯氧危险性及安全要求</a:t>
            </a:r>
            <a:endParaRPr kumimoji="0" lang="zh-CN" altLang="en-US" sz="28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压缩纯氧是强烈氧化剂，会加速氧化反应速度。</a:t>
            </a:r>
            <a:endParaRPr kumimoji="0" lang="zh-CN" altLang="en-US" sz="2400" b="0" kern="1200" noProof="0" dirty="0" smtClean="0">
              <a:ln>
                <a:noFill/>
              </a:ln>
              <a:solidFill>
                <a:schemeClr val="tx2"/>
              </a:solidFill>
              <a:effectLst/>
              <a:uLnTx/>
              <a:uFillTx/>
              <a:latin typeface="+mn-lt"/>
              <a:ea typeface="+mn-ea"/>
              <a:cs typeface="+mn-cs"/>
            </a:endParaRPr>
          </a:p>
          <a:p>
            <a:pPr>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不得与油脂、有机物及其他可燃物质接触。</a:t>
            </a:r>
            <a:endParaRPr kumimoji="0" lang="zh-CN" altLang="en-US" sz="2400" b="0" kern="1200" noProof="0" dirty="0" smtClean="0">
              <a:ln>
                <a:noFill/>
              </a:ln>
              <a:solidFill>
                <a:schemeClr val="tx2"/>
              </a:solidFill>
              <a:effectLst/>
              <a:uLnTx/>
              <a:uFillTx/>
              <a:latin typeface="+mn-lt"/>
              <a:ea typeface="+mn-ea"/>
              <a:cs typeface="+mn-cs"/>
            </a:endParaRPr>
          </a:p>
          <a:p>
            <a:pPr>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禁止用压缩纯氧做空气置换。</a:t>
            </a:r>
            <a:endParaRPr kumimoji="0" lang="zh-CN" altLang="en-US" sz="2400" b="0" kern="1200" noProof="0" dirty="0" smtClean="0">
              <a:ln>
                <a:noFill/>
              </a:ln>
              <a:solidFill>
                <a:schemeClr val="tx2"/>
              </a:solidFill>
              <a:effectLst/>
              <a:uLnTx/>
              <a:uFillTx/>
              <a:latin typeface="+mn-lt"/>
              <a:ea typeface="+mn-ea"/>
              <a:cs typeface="+mn-cs"/>
            </a:endParaRPr>
          </a:p>
          <a:p>
            <a:pPr>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严禁用纯氧吹扫乙炔管道堵塞物。</a:t>
            </a:r>
            <a:endParaRPr kumimoji="0" lang="zh-CN" altLang="en-US" sz="2400" b="0" kern="1200" noProof="0" dirty="0" smtClean="0">
              <a:ln>
                <a:noFill/>
              </a:ln>
              <a:solidFill>
                <a:schemeClr val="tx2"/>
              </a:solidFill>
              <a:effectLst/>
              <a:uLnTx/>
              <a:uFillTx/>
              <a:latin typeface="+mn-lt"/>
              <a:ea typeface="+mn-ea"/>
              <a:cs typeface="+mn-cs"/>
            </a:endParaRPr>
          </a:p>
          <a:p>
            <a:pPr>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严禁用纯氧吹扫工作服上的尘屑。</a:t>
            </a:r>
            <a:endParaRPr lang="zh-CN" altLang="en-US" sz="2400" b="0" i="0" u="none" strike="noStrike" kern="1200" cap="none" spc="0" normalizeH="0" baseline="0" noProof="0" dirty="0" smtClean="0">
              <a:ln>
                <a:noFill/>
              </a:ln>
              <a:solidFill>
                <a:schemeClr val="tx2"/>
              </a:solidFill>
              <a:effectLst/>
              <a:uLnTx/>
              <a:uFillTx/>
              <a:latin typeface="+mn-lt"/>
              <a:ea typeface="+mn-ea"/>
              <a:cs typeface="+mn-cs"/>
              <a:sym typeface="+mn-ea"/>
            </a:endParaRPr>
          </a:p>
        </p:txBody>
      </p:sp>
    </p:spTree>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气焊与</a:t>
            </a: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气割</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1078230" y="1124585"/>
            <a:ext cx="7153275" cy="513842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a:buSzPct val="100000"/>
              <a:buFont typeface="Wingdings" panose="05000000000000000000" pitchFamily="2" charset="2"/>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氧气瓶发生爆炸原因</a:t>
            </a:r>
            <a:endParaRPr kumimoji="0" lang="zh-CN" altLang="en-US" sz="28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R="0" algn="l"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pPr>
            <a:r>
              <a:rPr lang="zh-CN" altLang="en-US" sz="2000" noProof="0" dirty="0" smtClean="0">
                <a:ln>
                  <a:noFill/>
                </a:ln>
                <a:solidFill>
                  <a:schemeClr val="tx2"/>
                </a:solidFill>
                <a:effectLst/>
                <a:uLnTx/>
                <a:uFillTx/>
                <a:latin typeface="+mn-lt"/>
                <a:ea typeface="+mn-ea"/>
                <a:sym typeface="+mn-ea"/>
              </a:rPr>
              <a:t>混入可燃气体；</a:t>
            </a:r>
            <a:endParaRPr kumimoji="0" lang="zh-CN" altLang="en-US" sz="2000" b="0" i="0" u="none" strike="noStrike" kern="1200" cap="none" spc="0" normalizeH="0" baseline="0" noProof="0" dirty="0" smtClean="0">
              <a:ln>
                <a:noFill/>
              </a:ln>
              <a:solidFill>
                <a:schemeClr val="tx2"/>
              </a:solidFill>
              <a:effectLst/>
              <a:uLnTx/>
              <a:uFillTx/>
              <a:latin typeface="+mn-lt"/>
              <a:ea typeface="+mn-ea"/>
              <a:cs typeface="+mn-cs"/>
            </a:endParaRPr>
          </a:p>
          <a:p>
            <a:pPr marR="0" algn="l"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pPr>
            <a:r>
              <a:rPr lang="zh-CN" altLang="en-US" sz="2000" noProof="0" dirty="0" smtClean="0">
                <a:ln>
                  <a:noFill/>
                </a:ln>
                <a:solidFill>
                  <a:schemeClr val="tx2"/>
                </a:solidFill>
                <a:effectLst/>
                <a:uLnTx/>
                <a:uFillTx/>
                <a:latin typeface="+mn-lt"/>
                <a:ea typeface="+mn-ea"/>
                <a:sym typeface="+mn-ea"/>
              </a:rPr>
              <a:t>瓶阀等处沾染油脂；</a:t>
            </a:r>
            <a:endParaRPr kumimoji="0" lang="zh-CN" altLang="en-US" sz="2000" b="0" i="0" u="none" strike="noStrike" kern="1200" cap="none" spc="0" normalizeH="0" baseline="0" noProof="0" dirty="0" smtClean="0">
              <a:ln>
                <a:noFill/>
              </a:ln>
              <a:solidFill>
                <a:schemeClr val="tx2"/>
              </a:solidFill>
              <a:effectLst/>
              <a:uLnTx/>
              <a:uFillTx/>
              <a:latin typeface="+mn-lt"/>
              <a:ea typeface="+mn-ea"/>
              <a:cs typeface="+mn-cs"/>
            </a:endParaRPr>
          </a:p>
          <a:p>
            <a:pPr marR="0" algn="l"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pPr>
            <a:r>
              <a:rPr lang="zh-CN" altLang="en-US" sz="2000" noProof="0" dirty="0" smtClean="0">
                <a:ln>
                  <a:noFill/>
                </a:ln>
                <a:solidFill>
                  <a:schemeClr val="tx2"/>
                </a:solidFill>
                <a:effectLst/>
                <a:uLnTx/>
                <a:uFillTx/>
                <a:latin typeface="+mn-lt"/>
                <a:ea typeface="+mn-ea"/>
                <a:sym typeface="+mn-ea"/>
              </a:rPr>
              <a:t>瓶阀损坏，高压气流冲出；</a:t>
            </a:r>
            <a:endParaRPr kumimoji="0" lang="zh-CN" altLang="en-US" sz="2000" b="0" i="0" u="none" strike="noStrike" kern="1200" cap="none" spc="0" normalizeH="0" baseline="0" noProof="0" dirty="0" smtClean="0">
              <a:ln>
                <a:noFill/>
              </a:ln>
              <a:solidFill>
                <a:schemeClr val="tx2"/>
              </a:solidFill>
              <a:effectLst/>
              <a:uLnTx/>
              <a:uFillTx/>
              <a:latin typeface="+mn-lt"/>
              <a:ea typeface="+mn-ea"/>
              <a:cs typeface="+mn-cs"/>
            </a:endParaRPr>
          </a:p>
          <a:p>
            <a:pPr marR="0" algn="l"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pPr>
            <a:r>
              <a:rPr lang="zh-CN" altLang="en-US" sz="2000" noProof="0" dirty="0" smtClean="0">
                <a:ln>
                  <a:noFill/>
                </a:ln>
                <a:solidFill>
                  <a:schemeClr val="tx2"/>
                </a:solidFill>
                <a:effectLst/>
                <a:uLnTx/>
                <a:uFillTx/>
                <a:latin typeface="+mn-lt"/>
                <a:ea typeface="+mn-ea"/>
                <a:sym typeface="+mn-ea"/>
              </a:rPr>
              <a:t>运输装卸或使用时，从高处坠落或倾倒或滚动，受剧烈冲击碰撞；</a:t>
            </a:r>
            <a:endParaRPr kumimoji="0" lang="zh-CN" altLang="en-US" sz="2000" b="0" i="0" u="none" strike="noStrike" kern="1200" cap="none" spc="0" normalizeH="0" baseline="0" noProof="0" dirty="0" smtClean="0">
              <a:ln>
                <a:noFill/>
              </a:ln>
              <a:solidFill>
                <a:schemeClr val="tx2"/>
              </a:solidFill>
              <a:effectLst/>
              <a:uLnTx/>
              <a:uFillTx/>
              <a:latin typeface="+mn-lt"/>
              <a:ea typeface="+mn-ea"/>
              <a:cs typeface="+mn-cs"/>
            </a:endParaRPr>
          </a:p>
          <a:p>
            <a:pPr marR="0" algn="l"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pPr>
            <a:r>
              <a:rPr lang="zh-CN" altLang="en-US" sz="2000" noProof="0" dirty="0" smtClean="0">
                <a:ln>
                  <a:noFill/>
                </a:ln>
                <a:solidFill>
                  <a:schemeClr val="tx2"/>
                </a:solidFill>
                <a:effectLst/>
                <a:uLnTx/>
                <a:uFillTx/>
                <a:latin typeface="+mn-lt"/>
                <a:ea typeface="+mn-ea"/>
                <a:sym typeface="+mn-ea"/>
              </a:rPr>
              <a:t>气瓶直接受热；</a:t>
            </a:r>
            <a:endParaRPr kumimoji="0" lang="zh-CN" altLang="en-US" sz="2000" b="0" i="0" u="none" strike="noStrike" kern="1200" cap="none" spc="0" normalizeH="0" baseline="0" noProof="0" dirty="0" smtClean="0">
              <a:ln>
                <a:noFill/>
              </a:ln>
              <a:solidFill>
                <a:schemeClr val="tx2"/>
              </a:solidFill>
              <a:effectLst/>
              <a:uLnTx/>
              <a:uFillTx/>
              <a:latin typeface="+mn-lt"/>
              <a:ea typeface="+mn-ea"/>
              <a:cs typeface="+mn-cs"/>
            </a:endParaRPr>
          </a:p>
          <a:p>
            <a:pPr marR="0" algn="l"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pPr>
            <a:r>
              <a:rPr lang="zh-CN" altLang="en-US" sz="2000" noProof="0" dirty="0" smtClean="0">
                <a:ln>
                  <a:noFill/>
                </a:ln>
                <a:solidFill>
                  <a:schemeClr val="tx2"/>
                </a:solidFill>
                <a:effectLst/>
                <a:uLnTx/>
                <a:uFillTx/>
                <a:latin typeface="+mn-lt"/>
                <a:ea typeface="+mn-ea"/>
                <a:sym typeface="+mn-ea"/>
              </a:rPr>
              <a:t>解冻方法不合理，用火烤或铁器敲打。</a:t>
            </a:r>
            <a:endParaRPr kumimoji="0" lang="zh-CN" altLang="en-US" sz="2000" b="0" i="0" u="none" strike="noStrike" kern="1200" cap="none" spc="0" normalizeH="0" baseline="0" noProof="0" dirty="0" smtClean="0">
              <a:ln>
                <a:noFill/>
              </a:ln>
              <a:solidFill>
                <a:schemeClr val="tx2"/>
              </a:solidFill>
              <a:effectLst/>
              <a:uLnTx/>
              <a:uFillTx/>
              <a:latin typeface="+mn-lt"/>
              <a:ea typeface="+mn-ea"/>
              <a:cs typeface="+mn-cs"/>
            </a:endParaRPr>
          </a:p>
          <a:p>
            <a:pPr marR="0" algn="l"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pPr>
            <a:r>
              <a:rPr lang="zh-CN" altLang="en-US" sz="2000" noProof="0" dirty="0" smtClean="0">
                <a:ln>
                  <a:noFill/>
                </a:ln>
                <a:solidFill>
                  <a:schemeClr val="tx2"/>
                </a:solidFill>
                <a:effectLst/>
                <a:uLnTx/>
                <a:uFillTx/>
                <a:latin typeface="+mn-lt"/>
                <a:ea typeface="+mn-ea"/>
                <a:sym typeface="+mn-ea"/>
              </a:rPr>
              <a:t>未按规定检测</a:t>
            </a:r>
            <a:endParaRPr kumimoji="0" lang="zh-CN" altLang="en-US" sz="2000" b="0" i="0" u="none" strike="noStrike" kern="1200" cap="none" spc="0" normalizeH="0" baseline="0" noProof="0" dirty="0" smtClean="0">
              <a:ln>
                <a:noFill/>
              </a:ln>
              <a:solidFill>
                <a:schemeClr val="tx2"/>
              </a:solidFill>
              <a:effectLst/>
              <a:uLnTx/>
              <a:uFillTx/>
              <a:latin typeface="+mn-lt"/>
              <a:ea typeface="+mn-ea"/>
              <a:cs typeface="+mn-cs"/>
            </a:endParaRPr>
          </a:p>
          <a:p>
            <a:pPr marR="0" algn="l"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pPr>
            <a:r>
              <a:rPr lang="zh-CN" altLang="en-US" sz="2000" noProof="0" dirty="0" smtClean="0">
                <a:ln>
                  <a:noFill/>
                </a:ln>
                <a:solidFill>
                  <a:schemeClr val="tx2"/>
                </a:solidFill>
                <a:effectLst/>
                <a:uLnTx/>
                <a:uFillTx/>
                <a:latin typeface="+mn-lt"/>
                <a:ea typeface="+mn-ea"/>
                <a:sym typeface="+mn-ea"/>
              </a:rPr>
              <a:t>放气速度过快，产生静电火花。</a:t>
            </a:r>
            <a:endParaRPr lang="zh-CN" altLang="en-US" sz="2000" b="0" i="0" u="none" strike="noStrike" kern="1200" cap="none" spc="0" normalizeH="0" baseline="0" noProof="0" dirty="0" smtClean="0">
              <a:ln>
                <a:noFill/>
              </a:ln>
              <a:solidFill>
                <a:schemeClr val="tx2"/>
              </a:solidFill>
              <a:effectLst/>
              <a:uLnTx/>
              <a:uFillTx/>
              <a:latin typeface="+mn-lt"/>
              <a:ea typeface="+mn-ea"/>
              <a:cs typeface="+mn-cs"/>
              <a:sym typeface="+mn-ea"/>
            </a:endParaRPr>
          </a:p>
        </p:txBody>
      </p:sp>
    </p:spTree>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气焊与</a:t>
            </a: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气割</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1078230" y="1124585"/>
            <a:ext cx="7506970" cy="513842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R="0" algn="l"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氧气瓶使用安全要求</a:t>
            </a:r>
            <a:endParaRPr kumimoji="0" lang="zh-CN" altLang="en-US" sz="28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algn="just">
              <a:lnSpc>
                <a:spcPts val="3300"/>
              </a:lnSpc>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轻装轻卸，用小车运输，严禁人抬、肩扛或在地上滚动。禁止直接吊运。</a:t>
            </a:r>
            <a:endParaRPr kumimoji="0" lang="zh-CN" altLang="en-US" sz="2400" b="0" kern="1200" noProof="0" dirty="0" smtClean="0">
              <a:ln>
                <a:noFill/>
              </a:ln>
              <a:solidFill>
                <a:schemeClr val="tx2"/>
              </a:solidFill>
              <a:effectLst/>
              <a:uLnTx/>
              <a:uFillTx/>
              <a:latin typeface="+mn-lt"/>
              <a:ea typeface="+mn-ea"/>
              <a:cs typeface="+mn-cs"/>
            </a:endParaRPr>
          </a:p>
          <a:p>
            <a:pPr algn="just">
              <a:lnSpc>
                <a:spcPts val="3300"/>
              </a:lnSpc>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距火源、高温、熔融金属飞溅物应在10m以上，据乙炔、液化石油气瓶5m以上，不得烈日曝晒。</a:t>
            </a:r>
            <a:endParaRPr kumimoji="0" lang="zh-CN" altLang="en-US" sz="2400" b="0" kern="1200" noProof="0" dirty="0" smtClean="0">
              <a:ln>
                <a:noFill/>
              </a:ln>
              <a:solidFill>
                <a:schemeClr val="tx2"/>
              </a:solidFill>
              <a:effectLst/>
              <a:uLnTx/>
              <a:uFillTx/>
              <a:latin typeface="+mn-lt"/>
              <a:ea typeface="+mn-ea"/>
              <a:cs typeface="+mn-cs"/>
            </a:endParaRPr>
          </a:p>
          <a:p>
            <a:pPr algn="just">
              <a:lnSpc>
                <a:spcPts val="3300"/>
              </a:lnSpc>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开气必须缓慢，防止静电和绝热压缩。</a:t>
            </a:r>
            <a:endParaRPr kumimoji="0" lang="zh-CN" altLang="en-US" sz="2400" b="0" kern="1200" noProof="0" dirty="0" smtClean="0">
              <a:ln>
                <a:noFill/>
              </a:ln>
              <a:solidFill>
                <a:schemeClr val="tx2"/>
              </a:solidFill>
              <a:effectLst/>
              <a:uLnTx/>
              <a:uFillTx/>
              <a:latin typeface="+mn-lt"/>
              <a:ea typeface="+mn-ea"/>
              <a:cs typeface="+mn-cs"/>
            </a:endParaRPr>
          </a:p>
          <a:p>
            <a:pPr algn="just">
              <a:lnSpc>
                <a:spcPts val="3300"/>
              </a:lnSpc>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不能全部用尽，留余气0.1-0.2MPa。</a:t>
            </a:r>
            <a:endParaRPr kumimoji="0" lang="zh-CN" altLang="en-US" sz="2400" b="0" kern="1200" noProof="0" dirty="0" smtClean="0">
              <a:ln>
                <a:noFill/>
              </a:ln>
              <a:solidFill>
                <a:schemeClr val="tx2"/>
              </a:solidFill>
              <a:effectLst/>
              <a:uLnTx/>
              <a:uFillTx/>
              <a:latin typeface="+mn-lt"/>
              <a:ea typeface="+mn-ea"/>
              <a:cs typeface="+mn-cs"/>
            </a:endParaRPr>
          </a:p>
          <a:p>
            <a:pPr algn="just">
              <a:lnSpc>
                <a:spcPts val="3300"/>
              </a:lnSpc>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气瓶三年进行安全检测。</a:t>
            </a:r>
            <a:endParaRPr kumimoji="0" lang="zh-CN" altLang="en-US" sz="2400" b="0" kern="1200" noProof="0" dirty="0" smtClean="0">
              <a:ln>
                <a:noFill/>
              </a:ln>
              <a:solidFill>
                <a:schemeClr val="tx2"/>
              </a:solidFill>
              <a:effectLst/>
              <a:uLnTx/>
              <a:uFillTx/>
              <a:latin typeface="+mn-lt"/>
              <a:ea typeface="+mn-ea"/>
              <a:cs typeface="+mn-cs"/>
            </a:endParaRPr>
          </a:p>
          <a:p>
            <a:pPr algn="just">
              <a:lnSpc>
                <a:spcPts val="3300"/>
              </a:lnSpc>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只能用热水和蒸汽解冻。</a:t>
            </a:r>
            <a:endParaRPr kumimoji="0" lang="zh-CN" altLang="en-US" sz="2400" b="0" kern="1200" noProof="0" dirty="0" smtClean="0">
              <a:ln>
                <a:noFill/>
              </a:ln>
              <a:solidFill>
                <a:schemeClr val="tx2"/>
              </a:solidFill>
              <a:effectLst/>
              <a:uLnTx/>
              <a:uFillTx/>
              <a:latin typeface="+mn-lt"/>
              <a:ea typeface="+mn-ea"/>
              <a:cs typeface="+mn-cs"/>
            </a:endParaRPr>
          </a:p>
          <a:p>
            <a:pPr algn="just">
              <a:lnSpc>
                <a:spcPts val="3300"/>
              </a:lnSpc>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气瓶瓶阀不得沾染油脂，不得用沾染油脂的工具、手套、工作服等接触瓶阀和减压器。</a:t>
            </a:r>
            <a:endParaRPr lang="zh-CN" altLang="en-US" sz="2400" b="0" i="0" u="none" strike="noStrike" kern="1200" cap="none" spc="0" normalizeH="0" baseline="0" noProof="0" dirty="0" smtClean="0">
              <a:ln>
                <a:noFill/>
              </a:ln>
              <a:solidFill>
                <a:schemeClr val="tx2"/>
              </a:solidFill>
              <a:effectLst/>
              <a:uLnTx/>
              <a:uFillTx/>
              <a:latin typeface="+mn-lt"/>
              <a:ea typeface="+mn-ea"/>
              <a:cs typeface="+mn-cs"/>
              <a:sym typeface="+mn-ea"/>
            </a:endParaRPr>
          </a:p>
        </p:txBody>
      </p:sp>
    </p:spTree>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气焊与</a:t>
            </a: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气割</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1078230" y="1124585"/>
            <a:ext cx="7506970" cy="513842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R="0" algn="l" defTabSz="914400" rtl="0" eaLnBrk="1" fontAlgn="auto" latinLnBrk="0" hangingPunct="1">
              <a:lnSpc>
                <a:spcPct val="150000"/>
              </a:lnSpc>
              <a:spcBef>
                <a:spcPts val="400"/>
              </a:spcBef>
              <a:spcAft>
                <a:spcPts val="0"/>
              </a:spcAft>
              <a:buClr>
                <a:schemeClr val="accent1"/>
              </a:buClr>
              <a:buSzTx/>
              <a:buFont typeface="Wingdings" panose="05000000000000000000" pitchFamily="2" charset="2"/>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氧气瓶使用安全要求</a:t>
            </a:r>
            <a:endParaRPr kumimoji="0" lang="zh-CN" altLang="en-US" sz="28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algn="just">
              <a:lnSpc>
                <a:spcPts val="3300"/>
              </a:lnSpc>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轻装轻卸，用小车运输，严禁人抬、肩扛或在地上滚动。禁止直接吊运。</a:t>
            </a:r>
            <a:endParaRPr kumimoji="0" lang="zh-CN" altLang="en-US" sz="2400" b="0" kern="1200" noProof="0" dirty="0" smtClean="0">
              <a:ln>
                <a:noFill/>
              </a:ln>
              <a:solidFill>
                <a:schemeClr val="tx2"/>
              </a:solidFill>
              <a:effectLst/>
              <a:uLnTx/>
              <a:uFillTx/>
              <a:latin typeface="+mn-lt"/>
              <a:ea typeface="+mn-ea"/>
              <a:cs typeface="+mn-cs"/>
            </a:endParaRPr>
          </a:p>
          <a:p>
            <a:pPr algn="just">
              <a:lnSpc>
                <a:spcPts val="3300"/>
              </a:lnSpc>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距火源、高温、熔融金属飞溅物应在10m以上，据乙炔、液化石油气瓶5m以上，不得烈日曝晒。</a:t>
            </a:r>
            <a:endParaRPr kumimoji="0" lang="zh-CN" altLang="en-US" sz="2400" b="0" kern="1200" noProof="0" dirty="0" smtClean="0">
              <a:ln>
                <a:noFill/>
              </a:ln>
              <a:solidFill>
                <a:schemeClr val="tx2"/>
              </a:solidFill>
              <a:effectLst/>
              <a:uLnTx/>
              <a:uFillTx/>
              <a:latin typeface="+mn-lt"/>
              <a:ea typeface="+mn-ea"/>
              <a:cs typeface="+mn-cs"/>
            </a:endParaRPr>
          </a:p>
          <a:p>
            <a:pPr algn="just">
              <a:lnSpc>
                <a:spcPts val="3300"/>
              </a:lnSpc>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开气必须缓慢，防止静电和绝热压缩。</a:t>
            </a:r>
            <a:endParaRPr kumimoji="0" lang="zh-CN" altLang="en-US" sz="2400" b="0" kern="1200" noProof="0" dirty="0" smtClean="0">
              <a:ln>
                <a:noFill/>
              </a:ln>
              <a:solidFill>
                <a:schemeClr val="tx2"/>
              </a:solidFill>
              <a:effectLst/>
              <a:uLnTx/>
              <a:uFillTx/>
              <a:latin typeface="+mn-lt"/>
              <a:ea typeface="+mn-ea"/>
              <a:cs typeface="+mn-cs"/>
            </a:endParaRPr>
          </a:p>
          <a:p>
            <a:pPr algn="just">
              <a:lnSpc>
                <a:spcPts val="3300"/>
              </a:lnSpc>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不能全部用尽，留余气0.1-0.2MPa。</a:t>
            </a:r>
            <a:endParaRPr kumimoji="0" lang="zh-CN" altLang="en-US" sz="2400" b="0" kern="1200" noProof="0" dirty="0" smtClean="0">
              <a:ln>
                <a:noFill/>
              </a:ln>
              <a:solidFill>
                <a:schemeClr val="tx2"/>
              </a:solidFill>
              <a:effectLst/>
              <a:uLnTx/>
              <a:uFillTx/>
              <a:latin typeface="+mn-lt"/>
              <a:ea typeface="+mn-ea"/>
              <a:cs typeface="+mn-cs"/>
            </a:endParaRPr>
          </a:p>
          <a:p>
            <a:pPr algn="just">
              <a:lnSpc>
                <a:spcPts val="3300"/>
              </a:lnSpc>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气瓶三年进行安全检测。</a:t>
            </a:r>
            <a:endParaRPr kumimoji="0" lang="zh-CN" altLang="en-US" sz="2400" b="0" kern="1200" noProof="0" dirty="0" smtClean="0">
              <a:ln>
                <a:noFill/>
              </a:ln>
              <a:solidFill>
                <a:schemeClr val="tx2"/>
              </a:solidFill>
              <a:effectLst/>
              <a:uLnTx/>
              <a:uFillTx/>
              <a:latin typeface="+mn-lt"/>
              <a:ea typeface="+mn-ea"/>
              <a:cs typeface="+mn-cs"/>
            </a:endParaRPr>
          </a:p>
          <a:p>
            <a:pPr algn="just">
              <a:lnSpc>
                <a:spcPts val="3300"/>
              </a:lnSpc>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只能用热水和蒸汽解冻。</a:t>
            </a:r>
            <a:endParaRPr kumimoji="0" lang="zh-CN" altLang="en-US" sz="2400" b="0" kern="1200" noProof="0" dirty="0" smtClean="0">
              <a:ln>
                <a:noFill/>
              </a:ln>
              <a:solidFill>
                <a:schemeClr val="tx2"/>
              </a:solidFill>
              <a:effectLst/>
              <a:uLnTx/>
              <a:uFillTx/>
              <a:latin typeface="+mn-lt"/>
              <a:ea typeface="+mn-ea"/>
              <a:cs typeface="+mn-cs"/>
            </a:endParaRPr>
          </a:p>
          <a:p>
            <a:pPr algn="just">
              <a:lnSpc>
                <a:spcPts val="3300"/>
              </a:lnSpc>
              <a:buSzPct val="100000"/>
              <a:buFont typeface="Wingdings" panose="05000000000000000000" pitchFamily="2" charset="2"/>
            </a:pPr>
            <a:r>
              <a:rPr lang="zh-CN" altLang="en-US" sz="2400" noProof="0" dirty="0" smtClean="0">
                <a:ln>
                  <a:noFill/>
                </a:ln>
                <a:solidFill>
                  <a:schemeClr val="tx2"/>
                </a:solidFill>
                <a:effectLst/>
                <a:uLnTx/>
                <a:uFillTx/>
                <a:latin typeface="+mn-lt"/>
                <a:ea typeface="+mn-ea"/>
                <a:sym typeface="+mn-ea"/>
              </a:rPr>
              <a:t>气瓶瓶阀不得沾染油脂，不得用沾染油脂的工具、手套、工作服等接触瓶阀和减压器。</a:t>
            </a:r>
            <a:endParaRPr lang="zh-CN" altLang="en-US" sz="2400" b="0" i="0" u="none" strike="noStrike" kern="1200" cap="none" spc="0" normalizeH="0" baseline="0" noProof="0" dirty="0" smtClean="0">
              <a:ln>
                <a:noFill/>
              </a:ln>
              <a:solidFill>
                <a:schemeClr val="tx2"/>
              </a:solidFill>
              <a:effectLst/>
              <a:uLnTx/>
              <a:uFillTx/>
              <a:latin typeface="+mn-lt"/>
              <a:ea typeface="+mn-ea"/>
              <a:cs typeface="+mn-cs"/>
              <a:sym typeface="+mn-ea"/>
            </a:endParaRPr>
          </a:p>
        </p:txBody>
      </p:sp>
    </p:spTree>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气焊与</a:t>
            </a: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气割</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605790" y="1124585"/>
            <a:ext cx="8275320" cy="542036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algn="just">
              <a:lnSpc>
                <a:spcPts val="3300"/>
              </a:lnSpc>
              <a:buSzPct val="100000"/>
              <a:buFont typeface="Wingdings" panose="05000000000000000000" pitchFamily="2" charset="2"/>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气焊与气割其他安全要求</a:t>
            </a:r>
            <a:endParaRPr kumimoji="0" lang="zh-CN" altLang="en-US" sz="28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R="0" algn="just" defTabSz="914400" rtl="0" eaLnBrk="1" latinLnBrk="0" hangingPunct="1">
              <a:lnSpc>
                <a:spcPts val="3300"/>
              </a:lnSpc>
              <a:spcBef>
                <a:spcPts val="400"/>
              </a:spcBef>
              <a:buClrTx/>
              <a:buSzTx/>
              <a:buFont typeface="Wingdings" panose="05000000000000000000" pitchFamily="2" charset="2"/>
              <a:buNone/>
            </a:pPr>
            <a:r>
              <a:rPr lang="zh-CN" altLang="en-US" sz="2400" noProof="0" dirty="0" smtClean="0">
                <a:ln>
                  <a:noFill/>
                </a:ln>
                <a:solidFill>
                  <a:schemeClr val="tx2"/>
                </a:solidFill>
                <a:effectLst/>
                <a:uLnTx/>
                <a:uFillTx/>
                <a:latin typeface="+mn-lt"/>
                <a:ea typeface="+mn-ea"/>
                <a:sym typeface="+mn-ea"/>
              </a:rPr>
              <a:t>氧气胶管为蓝色、乙炔胶管为红色，不得混用和代用。</a:t>
            </a:r>
            <a:endParaRPr kumimoji="0" lang="zh-CN" altLang="en-US" sz="2400" b="0" i="0" u="none" strike="noStrike" kern="1200" cap="none" spc="0" normalizeH="0" baseline="0" noProof="0" dirty="0" smtClean="0">
              <a:ln>
                <a:noFill/>
              </a:ln>
              <a:solidFill>
                <a:schemeClr val="tx2"/>
              </a:solidFill>
              <a:effectLst/>
              <a:uLnTx/>
              <a:uFillTx/>
              <a:latin typeface="+mn-lt"/>
              <a:ea typeface="+mn-ea"/>
              <a:cs typeface="+mn-cs"/>
            </a:endParaRPr>
          </a:p>
          <a:p>
            <a:pPr marR="0" algn="just" defTabSz="914400" rtl="0" eaLnBrk="1" latinLnBrk="0" hangingPunct="1">
              <a:lnSpc>
                <a:spcPts val="3300"/>
              </a:lnSpc>
              <a:spcBef>
                <a:spcPts val="400"/>
              </a:spcBef>
              <a:buClrTx/>
              <a:buSzTx/>
              <a:buFont typeface="Wingdings" panose="05000000000000000000" pitchFamily="2" charset="2"/>
              <a:buNone/>
            </a:pPr>
            <a:r>
              <a:rPr lang="zh-CN" altLang="en-US" sz="2400" noProof="0" dirty="0" smtClean="0">
                <a:ln>
                  <a:noFill/>
                </a:ln>
                <a:solidFill>
                  <a:schemeClr val="tx2"/>
                </a:solidFill>
                <a:effectLst/>
                <a:uLnTx/>
                <a:uFillTx/>
                <a:latin typeface="+mn-lt"/>
                <a:ea typeface="+mn-ea"/>
                <a:sym typeface="+mn-ea"/>
              </a:rPr>
              <a:t>胶管因磨损、挤压、腐蚀、老化、漏气、回火、制造质量不好等容器发生火灾爆炸事故。</a:t>
            </a:r>
            <a:endParaRPr kumimoji="0" lang="zh-CN" altLang="en-US" sz="2400" b="0" i="0" u="none" strike="noStrike" kern="1200" cap="none" spc="0" normalizeH="0" baseline="0" noProof="0" dirty="0" smtClean="0">
              <a:ln>
                <a:noFill/>
              </a:ln>
              <a:solidFill>
                <a:schemeClr val="tx2"/>
              </a:solidFill>
              <a:effectLst/>
              <a:uLnTx/>
              <a:uFillTx/>
              <a:latin typeface="+mn-lt"/>
              <a:ea typeface="+mn-ea"/>
              <a:cs typeface="+mn-cs"/>
            </a:endParaRPr>
          </a:p>
          <a:p>
            <a:pPr marR="0" algn="just" defTabSz="914400" rtl="0" eaLnBrk="1" latinLnBrk="0" hangingPunct="1">
              <a:lnSpc>
                <a:spcPts val="3300"/>
              </a:lnSpc>
              <a:spcBef>
                <a:spcPts val="400"/>
              </a:spcBef>
              <a:buClrTx/>
              <a:buSzTx/>
              <a:buFont typeface="Wingdings" panose="05000000000000000000" pitchFamily="2" charset="2"/>
              <a:buNone/>
            </a:pPr>
            <a:r>
              <a:rPr lang="zh-CN" altLang="en-US" sz="2400" noProof="0" dirty="0" smtClean="0">
                <a:ln>
                  <a:noFill/>
                </a:ln>
                <a:solidFill>
                  <a:schemeClr val="tx2"/>
                </a:solidFill>
                <a:effectLst/>
                <a:uLnTx/>
                <a:uFillTx/>
                <a:latin typeface="+mn-lt"/>
                <a:ea typeface="+mn-ea"/>
                <a:sym typeface="+mn-ea"/>
              </a:rPr>
              <a:t>氧气胶管沾有油脂或因高速气流产生的静电火花，可能导致火灾爆炸事故。回火后的胶管严禁使用。禁止为了方便不卸下胶管，将焊割矩，胶管和气源做永久性连接。</a:t>
            </a:r>
            <a:endParaRPr kumimoji="0" lang="zh-CN" altLang="en-US" sz="2400" b="0" i="0" u="none" strike="noStrike" kern="1200" cap="none" spc="0" normalizeH="0" baseline="0" noProof="0" dirty="0" smtClean="0">
              <a:ln>
                <a:noFill/>
              </a:ln>
              <a:solidFill>
                <a:schemeClr val="tx2"/>
              </a:solidFill>
              <a:effectLst/>
              <a:uLnTx/>
              <a:uFillTx/>
              <a:latin typeface="+mn-lt"/>
              <a:ea typeface="+mn-ea"/>
              <a:cs typeface="+mn-cs"/>
            </a:endParaRPr>
          </a:p>
          <a:p>
            <a:pPr marR="0" algn="just" defTabSz="914400" rtl="0" eaLnBrk="1" latinLnBrk="0" hangingPunct="1">
              <a:lnSpc>
                <a:spcPts val="3300"/>
              </a:lnSpc>
              <a:spcBef>
                <a:spcPts val="400"/>
              </a:spcBef>
              <a:buClrTx/>
              <a:buSzTx/>
              <a:buFont typeface="Wingdings" panose="05000000000000000000" pitchFamily="2" charset="2"/>
              <a:buNone/>
            </a:pPr>
            <a:r>
              <a:rPr lang="zh-CN" altLang="en-US" sz="2400" noProof="0" dirty="0" smtClean="0">
                <a:ln>
                  <a:noFill/>
                </a:ln>
                <a:solidFill>
                  <a:schemeClr val="tx2"/>
                </a:solidFill>
                <a:effectLst/>
                <a:uLnTx/>
                <a:uFillTx/>
                <a:latin typeface="+mn-lt"/>
                <a:ea typeface="+mn-ea"/>
                <a:sym typeface="+mn-ea"/>
              </a:rPr>
              <a:t>焊炬点火是先开启乙炔调节手轮，点燃乙炔并立即开启氧气调节火焰比较安全。</a:t>
            </a:r>
            <a:endParaRPr kumimoji="0" lang="zh-CN" altLang="en-US" sz="2400" b="0" i="0" u="none" strike="noStrike" kern="1200" cap="none" spc="0" normalizeH="0" baseline="0" noProof="0" dirty="0" smtClean="0">
              <a:ln>
                <a:noFill/>
              </a:ln>
              <a:solidFill>
                <a:schemeClr val="tx2"/>
              </a:solidFill>
              <a:effectLst/>
              <a:uLnTx/>
              <a:uFillTx/>
              <a:latin typeface="+mn-lt"/>
              <a:ea typeface="+mn-ea"/>
              <a:cs typeface="+mn-cs"/>
            </a:endParaRPr>
          </a:p>
          <a:p>
            <a:pPr marR="0" algn="just" defTabSz="914400" rtl="0" eaLnBrk="1" latinLnBrk="0" hangingPunct="1">
              <a:lnSpc>
                <a:spcPts val="3300"/>
              </a:lnSpc>
              <a:spcBef>
                <a:spcPts val="400"/>
              </a:spcBef>
              <a:buClrTx/>
              <a:buSzTx/>
              <a:buFont typeface="Wingdings" panose="05000000000000000000" pitchFamily="2" charset="2"/>
              <a:buNone/>
            </a:pPr>
            <a:r>
              <a:rPr lang="zh-CN" altLang="en-US" sz="2400" noProof="0" dirty="0" smtClean="0">
                <a:ln>
                  <a:noFill/>
                </a:ln>
                <a:solidFill>
                  <a:schemeClr val="tx2"/>
                </a:solidFill>
                <a:effectLst/>
                <a:uLnTx/>
                <a:uFillTx/>
                <a:latin typeface="+mn-lt"/>
                <a:ea typeface="+mn-ea"/>
                <a:sym typeface="+mn-ea"/>
              </a:rPr>
              <a:t>焊炬停用时，宜先关乙炔调节手轮，后关氧气调节手轮，防止回火。</a:t>
            </a:r>
            <a:endParaRPr lang="zh-CN" altLang="en-US" sz="2400" b="0" i="0" u="none" strike="noStrike" kern="1200" cap="none" spc="0" normalizeH="0" baseline="0" noProof="0" dirty="0" smtClean="0">
              <a:ln>
                <a:noFill/>
              </a:ln>
              <a:solidFill>
                <a:schemeClr val="tx2"/>
              </a:solidFill>
              <a:effectLst/>
              <a:uLnTx/>
              <a:uFillTx/>
              <a:latin typeface="+mn-lt"/>
              <a:ea typeface="+mn-ea"/>
              <a:cs typeface="+mn-cs"/>
              <a:sym typeface="+mn-ea"/>
            </a:endParaRPr>
          </a:p>
        </p:txBody>
      </p:sp>
    </p:spTree>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气焊与</a:t>
            </a: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气割</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611505" y="1136015"/>
            <a:ext cx="4390390" cy="115633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R="0" algn="just" defTabSz="914400" rtl="0" eaLnBrk="1" latinLnBrk="0" hangingPunct="1">
              <a:lnSpc>
                <a:spcPts val="3300"/>
              </a:lnSpc>
              <a:spcBef>
                <a:spcPts val="400"/>
              </a:spcBef>
              <a:buClrTx/>
              <a:buSzTx/>
              <a:buFont typeface="Wingdings" panose="05000000000000000000" pitchFamily="2" charset="2"/>
              <a:buNone/>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气焊工艺与操作技术</a:t>
            </a:r>
            <a:endParaRPr kumimoji="0" lang="zh-CN" altLang="en-US" sz="28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接头形式及坡口</a:t>
            </a:r>
            <a:endParaRPr lang="zh-CN" altLang="en-US" sz="2400" b="0" i="0" u="none" strike="noStrike" kern="1200" cap="none" spc="0" normalizeH="0" baseline="0" noProof="0" dirty="0" smtClean="0">
              <a:ln>
                <a:noFill/>
              </a:ln>
              <a:solidFill>
                <a:schemeClr val="tx2"/>
              </a:solidFill>
              <a:effectLst/>
              <a:uLnTx/>
              <a:uFillTx/>
              <a:latin typeface="+mn-lt"/>
              <a:ea typeface="+mn-ea"/>
              <a:cs typeface="+mn-cs"/>
              <a:sym typeface="+mn-ea"/>
            </a:endParaRPr>
          </a:p>
        </p:txBody>
      </p:sp>
      <p:pic>
        <p:nvPicPr>
          <p:cNvPr id="2" name="图片 1"/>
          <p:cNvPicPr>
            <a:picLocks noChangeAspect="1"/>
          </p:cNvPicPr>
          <p:nvPr/>
        </p:nvPicPr>
        <p:blipFill>
          <a:blip r:embed="rId1"/>
          <a:stretch>
            <a:fillRect/>
          </a:stretch>
        </p:blipFill>
        <p:spPr>
          <a:xfrm>
            <a:off x="1393190" y="2536190"/>
            <a:ext cx="6192520" cy="3540760"/>
          </a:xfrm>
          <a:prstGeom prst="rect">
            <a:avLst/>
          </a:prstGeom>
        </p:spPr>
      </p:pic>
    </p:spTree>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气焊与</a:t>
            </a: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气割</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1404620" y="1700530"/>
            <a:ext cx="6661785" cy="335851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R="0" algn="just" defTabSz="914400" rtl="0" eaLnBrk="1" latinLnBrk="0" hangingPunct="1">
              <a:lnSpc>
                <a:spcPts val="3300"/>
              </a:lnSpc>
              <a:spcBef>
                <a:spcPts val="400"/>
              </a:spcBef>
              <a:buClrTx/>
              <a:buSzTx/>
              <a:buFont typeface="Wingdings" panose="05000000000000000000" pitchFamily="2" charset="2"/>
              <a:buNone/>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气焊操作技术</a:t>
            </a:r>
            <a:endParaRPr kumimoji="0" lang="zh-CN" altLang="en-US" sz="28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R="0" algn="just" defTabSz="914400" rtl="0" eaLnBrk="1" latinLnBrk="0" hangingPunct="1">
              <a:lnSpc>
                <a:spcPts val="3300"/>
              </a:lnSpc>
              <a:spcBef>
                <a:spcPts val="400"/>
              </a:spcBef>
              <a:buClrTx/>
              <a:buSzTx/>
              <a:buFont typeface="Wingdings" panose="05000000000000000000" pitchFamily="2" charset="2"/>
              <a:buNone/>
            </a:pPr>
            <a:r>
              <a:rPr lang="en-US" altLang="zh-CN"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1.</a:t>
            </a: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焊缝的起焊</a:t>
            </a:r>
            <a:endParaRPr kumimoji="0" lang="zh-CN" altLang="en-US" sz="2400" b="0" i="0" u="none" strike="noStrike" kern="1200" cap="none" spc="0" normalizeH="0" baseline="0" noProof="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a:p>
            <a:pPr marR="0" algn="just" defTabSz="914400" rtl="0" eaLnBrk="1" latinLnBrk="0" hangingPunct="1">
              <a:lnSpc>
                <a:spcPts val="3300"/>
              </a:lnSpc>
              <a:spcBef>
                <a:spcPts val="400"/>
              </a:spcBef>
              <a:buClrTx/>
              <a:buSzTx/>
              <a:buFont typeface="Wingdings" panose="05000000000000000000" pitchFamily="2" charset="2"/>
              <a:buNone/>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     </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起焊时，由于焊件温度较低，焊嘴倾斜角应适当放大，有利于焊件的预热。当焊件厚度不一致时，气焊火焰应稍微偏向厚板一侧。</a:t>
            </a:r>
            <a:endParaRPr lang="zh-CN" altLang="en-US" sz="2400" b="0" i="0" u="none" strike="noStrike" kern="1200" cap="none" spc="0" normalizeH="0" baseline="0" noProof="0" dirty="0" smtClean="0">
              <a:ln>
                <a:noFill/>
              </a:ln>
              <a:solidFill>
                <a:schemeClr val="tx2"/>
              </a:solidFill>
              <a:effectLst/>
              <a:uLnTx/>
              <a:uFillTx/>
              <a:latin typeface="+mn-lt"/>
              <a:ea typeface="+mn-ea"/>
              <a:cs typeface="+mn-cs"/>
              <a:sym typeface="+mn-ea"/>
            </a:endParaRPr>
          </a:p>
        </p:txBody>
      </p:sp>
    </p:spTree>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气焊与</a:t>
            </a: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气割</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468630" y="1092200"/>
            <a:ext cx="7534910" cy="242633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R="0" algn="just" defTabSz="914400" rtl="0" eaLnBrk="1" latinLnBrk="0" hangingPunct="1">
              <a:lnSpc>
                <a:spcPts val="3300"/>
              </a:lnSpc>
              <a:spcBef>
                <a:spcPts val="400"/>
              </a:spcBef>
              <a:buClrTx/>
              <a:buSzTx/>
              <a:buFont typeface="Wingdings" panose="05000000000000000000" pitchFamily="2" charset="2"/>
              <a:buNone/>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气焊操作技术</a:t>
            </a:r>
            <a:endParaRPr kumimoji="0" lang="zh-CN" altLang="en-US" sz="28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R="0" algn="just" defTabSz="914400" rtl="0" eaLnBrk="1" latinLnBrk="0" hangingPunct="1">
              <a:lnSpc>
                <a:spcPts val="3300"/>
              </a:lnSpc>
              <a:spcBef>
                <a:spcPts val="400"/>
              </a:spcBef>
              <a:buClrTx/>
              <a:buSzTx/>
              <a:buFont typeface="Wingdings" panose="05000000000000000000" pitchFamily="2" charset="2"/>
              <a:buNone/>
            </a:pPr>
            <a:r>
              <a:rPr 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2.</a:t>
            </a: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左焊和右焊法</a:t>
            </a:r>
            <a:endParaRPr kumimoji="0" lang="zh-CN" altLang="en-US" sz="2400" b="0" i="0" u="none" strike="noStrike" kern="1200" cap="none" spc="0" normalizeH="0" baseline="0" noProof="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a:p>
            <a:pPr marR="0" algn="just" defTabSz="914400" rtl="0" eaLnBrk="1" latinLnBrk="0" hangingPunct="1">
              <a:lnSpc>
                <a:spcPts val="3300"/>
              </a:lnSpc>
              <a:spcBef>
                <a:spcPts val="400"/>
              </a:spcBef>
              <a:buClrTx/>
              <a:buSzTx/>
              <a:buFont typeface="Wingdings" panose="05000000000000000000" pitchFamily="2" charset="2"/>
              <a:buNone/>
            </a:pP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气焊操作是右手握焊炬，左手拿焊丝，可以向左焊（左焊法），也可以向右焊（右焊法）。</a:t>
            </a:r>
            <a:endParaRPr lang="zh-CN" altLang="en-US" sz="2400" b="0" i="0" u="none" strike="noStrike" kern="1200" cap="none" spc="0" normalizeH="0" baseline="0" noProof="0" dirty="0" smtClean="0">
              <a:ln>
                <a:noFill/>
              </a:ln>
              <a:solidFill>
                <a:schemeClr val="tx2"/>
              </a:solidFill>
              <a:effectLst/>
              <a:uLnTx/>
              <a:uFillTx/>
              <a:latin typeface="+mn-lt"/>
              <a:ea typeface="+mn-ea"/>
              <a:cs typeface="+mn-cs"/>
              <a:sym typeface="+mn-ea"/>
            </a:endParaRPr>
          </a:p>
        </p:txBody>
      </p:sp>
      <p:pic>
        <p:nvPicPr>
          <p:cNvPr id="124934" name="图片 4"/>
          <p:cNvPicPr>
            <a:picLocks noChangeAspect="1"/>
          </p:cNvPicPr>
          <p:nvPr/>
        </p:nvPicPr>
        <p:blipFill>
          <a:blip r:embed="rId1"/>
          <a:stretch>
            <a:fillRect/>
          </a:stretch>
        </p:blipFill>
        <p:spPr>
          <a:xfrm rot="-5400000">
            <a:off x="2904490" y="1527175"/>
            <a:ext cx="2517775" cy="7039610"/>
          </a:xfrm>
          <a:prstGeom prst="rect">
            <a:avLst/>
          </a:prstGeom>
          <a:noFill/>
          <a:ln w="9525">
            <a:noFill/>
          </a:ln>
        </p:spPr>
      </p:pic>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4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气焊与</a:t>
            </a: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气割</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684530" y="1412875"/>
            <a:ext cx="4399280" cy="484759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R="0" algn="just" defTabSz="914400" rtl="0" eaLnBrk="1" latinLnBrk="0" hangingPunct="1">
              <a:lnSpc>
                <a:spcPts val="3300"/>
              </a:lnSpc>
              <a:spcBef>
                <a:spcPts val="400"/>
              </a:spcBef>
              <a:buClrTx/>
              <a:buSzTx/>
              <a:buFont typeface="Wingdings" panose="05000000000000000000" pitchFamily="2" charset="2"/>
              <a:buNone/>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气焊操作技术</a:t>
            </a:r>
            <a:endParaRPr kumimoji="0" lang="zh-CN" altLang="en-US" sz="28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R="0" algn="just" defTabSz="914400" rtl="0" eaLnBrk="1" latinLnBrk="0" hangingPunct="1">
              <a:lnSpc>
                <a:spcPts val="3300"/>
              </a:lnSpc>
              <a:spcBef>
                <a:spcPts val="400"/>
              </a:spcBef>
              <a:buClrTx/>
              <a:buSzTx/>
              <a:buFont typeface="Wingdings" panose="05000000000000000000" pitchFamily="2" charset="2"/>
              <a:buNone/>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焊炬和焊丝的摆动</a:t>
            </a:r>
            <a:endParaRPr kumimoji="0" lang="zh-CN" altLang="en-US" sz="2400" b="0" i="0" u="none" strike="noStrike" kern="1200" cap="none" spc="0" normalizeH="0" baseline="0" noProof="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a:p>
            <a:pPr marR="0" algn="just" defTabSz="914400" rtl="0" eaLnBrk="1" latinLnBrk="0" hangingPunct="1">
              <a:lnSpc>
                <a:spcPts val="3300"/>
              </a:lnSpc>
              <a:spcBef>
                <a:spcPts val="400"/>
              </a:spcBef>
              <a:buClrTx/>
              <a:buSzTx/>
              <a:buFont typeface="Wingdings" panose="05000000000000000000" pitchFamily="2" charset="2"/>
              <a:buNone/>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   </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为获得质优美观的焊缝，焊炬和焊丝均应做均匀协调摆动</a:t>
            </a:r>
            <a:endParaRPr lang="zh-CN" altLang="en-US" sz="2400">
              <a:effectLst>
                <a:outerShdw blurRad="38100" dist="19050" dir="2700000" algn="tl" rotWithShape="0">
                  <a:schemeClr val="dk1">
                    <a:alpha val="40000"/>
                  </a:schemeClr>
                </a:outerShdw>
              </a:effectLst>
              <a:latin typeface="Times New Roman" panose="02020603050405020304" pitchFamily="18" charset="0"/>
              <a:sym typeface="+mn-ea"/>
            </a:endParaRPr>
          </a:p>
          <a:p>
            <a:pPr marR="0" algn="just" defTabSz="914400" rtl="0" eaLnBrk="1" latinLnBrk="0" hangingPunct="1">
              <a:lnSpc>
                <a:spcPts val="3300"/>
              </a:lnSpc>
              <a:spcBef>
                <a:spcPts val="400"/>
              </a:spcBef>
              <a:buClrTx/>
              <a:buSzTx/>
              <a:buFont typeface="Wingdings" panose="05000000000000000000" pitchFamily="2" charset="2"/>
              <a:buNone/>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焊炬摆动基本动作</a:t>
            </a:r>
            <a:endParaRPr kumimoji="0" lang="zh-CN" altLang="en-US" sz="2400" b="0" i="0" u="none" strike="noStrike" kern="1200" cap="none" spc="0" normalizeH="0" baseline="0" noProof="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a:p>
            <a:pPr marR="0" algn="just" defTabSz="914400" rtl="0" eaLnBrk="1" latinLnBrk="0" hangingPunct="1">
              <a:lnSpc>
                <a:spcPts val="3300"/>
              </a:lnSpc>
              <a:spcBef>
                <a:spcPts val="400"/>
              </a:spcBef>
              <a:buClrTx/>
              <a:buSzTx/>
              <a:buFont typeface="Wingdings" panose="05000000000000000000" pitchFamily="2" charset="2"/>
              <a:buNone/>
            </a:pP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沿焊缝向前移动</a:t>
            </a:r>
            <a:endParaRPr lang="zh-CN" altLang="en-US" sz="2400" noProof="1">
              <a:effectLst>
                <a:outerShdw blurRad="38100" dist="19050" dir="2700000" algn="tl" rotWithShape="0">
                  <a:schemeClr val="dk1">
                    <a:alpha val="40000"/>
                  </a:schemeClr>
                </a:outerShdw>
              </a:effectLst>
            </a:endParaRPr>
          </a:p>
          <a:p>
            <a:pPr marR="0" algn="just" defTabSz="914400" rtl="0" eaLnBrk="1" latinLnBrk="0" hangingPunct="1">
              <a:lnSpc>
                <a:spcPts val="3300"/>
              </a:lnSpc>
              <a:spcBef>
                <a:spcPts val="400"/>
              </a:spcBef>
              <a:buClrTx/>
              <a:buSzTx/>
              <a:buFont typeface="Wingdings" panose="05000000000000000000" pitchFamily="2" charset="2"/>
              <a:buNone/>
            </a:pP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沿焊缝做横向摆动</a:t>
            </a:r>
            <a:endParaRPr lang="zh-CN" altLang="en-US" sz="2400" noProof="1">
              <a:effectLst>
                <a:outerShdw blurRad="38100" dist="19050" dir="2700000" algn="tl" rotWithShape="0">
                  <a:schemeClr val="dk1">
                    <a:alpha val="40000"/>
                  </a:schemeClr>
                </a:outerShdw>
              </a:effectLst>
            </a:endParaRPr>
          </a:p>
          <a:p>
            <a:pPr marR="0" algn="just" defTabSz="914400" rtl="0" eaLnBrk="1" latinLnBrk="0" hangingPunct="1">
              <a:lnSpc>
                <a:spcPts val="3300"/>
              </a:lnSpc>
              <a:spcBef>
                <a:spcPts val="400"/>
              </a:spcBef>
              <a:buClrTx/>
              <a:buSzTx/>
              <a:buFont typeface="Wingdings" panose="05000000000000000000" pitchFamily="2" charset="2"/>
              <a:buNone/>
            </a:pP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作上下跳动</a:t>
            </a:r>
            <a:endParaRPr lang="zh-CN" altLang="en-US" sz="2400" noProof="1">
              <a:effectLst>
                <a:outerShdw blurRad="38100" dist="19050" dir="2700000" algn="tl" rotWithShape="0">
                  <a:schemeClr val="dk1">
                    <a:alpha val="40000"/>
                  </a:schemeClr>
                </a:outerShdw>
              </a:effectLst>
            </a:endParaRPr>
          </a:p>
          <a:p>
            <a:pPr marR="0" algn="just" defTabSz="914400" rtl="0" eaLnBrk="1" latinLnBrk="0" hangingPunct="1">
              <a:lnSpc>
                <a:spcPts val="3300"/>
              </a:lnSpc>
              <a:spcBef>
                <a:spcPts val="400"/>
              </a:spcBef>
              <a:buClrTx/>
              <a:buSzTx/>
              <a:buFont typeface="Wingdings" panose="05000000000000000000" pitchFamily="2" charset="2"/>
              <a:buNone/>
            </a:pPr>
            <a:endParaRPr lang="zh-CN" altLang="en-US" sz="2400" b="0" i="0" u="none" strike="noStrike" kern="1200" cap="none" spc="0" normalizeH="0" baseline="0" noProof="0" dirty="0" smtClean="0">
              <a:ln>
                <a:noFill/>
              </a:ln>
              <a:solidFill>
                <a:schemeClr val="tx2"/>
              </a:solidFill>
              <a:effectLst/>
              <a:uLnTx/>
              <a:uFillTx/>
              <a:latin typeface="+mn-lt"/>
              <a:ea typeface="+mn-ea"/>
              <a:cs typeface="+mn-cs"/>
              <a:sym typeface="+mn-ea"/>
            </a:endParaRPr>
          </a:p>
        </p:txBody>
      </p:sp>
      <p:pic>
        <p:nvPicPr>
          <p:cNvPr id="125960" name="图片 7"/>
          <p:cNvPicPr>
            <a:picLocks noChangeAspect="1"/>
          </p:cNvPicPr>
          <p:nvPr/>
        </p:nvPicPr>
        <p:blipFill>
          <a:blip r:embed="rId1"/>
          <a:stretch>
            <a:fillRect/>
          </a:stretch>
        </p:blipFill>
        <p:spPr>
          <a:xfrm>
            <a:off x="5363845" y="2132965"/>
            <a:ext cx="3399790" cy="2843530"/>
          </a:xfrm>
          <a:prstGeom prst="rect">
            <a:avLst/>
          </a:prstGeom>
          <a:noFill/>
          <a:ln w="9525">
            <a:noFill/>
          </a:ln>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3" name="圆角矩形 42"/>
          <p:cNvSpPr/>
          <p:nvPr/>
        </p:nvSpPr>
        <p:spPr>
          <a:xfrm>
            <a:off x="880745" y="1412875"/>
            <a:ext cx="7146925" cy="4247515"/>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805" tIns="250805" rIns="250805" bIns="250805" numCol="1" spcCol="1270" anchor="ctr" anchorCtr="0">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5pPr>
          </a:lstStyle>
          <a:p>
            <a:pPr marL="0" marR="0" lvl="0" indent="0" algn="l" defTabSz="2000250" rtl="0" eaLnBrk="1" fontAlgn="base" latinLnBrk="0" hangingPunct="1">
              <a:lnSpc>
                <a:spcPct val="100000"/>
              </a:lnSpc>
              <a:spcBef>
                <a:spcPct val="0"/>
              </a:spcBef>
              <a:spcAft>
                <a:spcPct val="0"/>
              </a:spcAft>
              <a:buFont typeface="Arial" panose="020B0604020202020204" pitchFamily="34" charset="0"/>
              <a:buNone/>
            </a:pPr>
            <a:r>
              <a:rPr lang="zh-CN" altLang="en-US" sz="2400" strike="noStrike" noProof="0" dirty="0" smtClean="0">
                <a:ln>
                  <a:noFill/>
                </a:ln>
                <a:solidFill>
                  <a:schemeClr val="bg1"/>
                </a:solidFill>
                <a:effectLst/>
                <a:uLnTx/>
                <a:uFillTx/>
                <a:latin typeface="宋体" panose="02010600030101010101" pitchFamily="2" charset="-122"/>
                <a:ea typeface="+mn-ea"/>
                <a:sym typeface="+mn-ea"/>
              </a:rPr>
              <a:t>（</a:t>
            </a:r>
            <a:r>
              <a:rPr lang="en-US" altLang="zh-CN" sz="2400" strike="noStrike" noProof="0" dirty="0" smtClean="0">
                <a:ln>
                  <a:noFill/>
                </a:ln>
                <a:solidFill>
                  <a:schemeClr val="bg1"/>
                </a:solidFill>
                <a:effectLst/>
                <a:uLnTx/>
                <a:uFillTx/>
                <a:latin typeface="宋体" panose="02010600030101010101" pitchFamily="2" charset="-122"/>
                <a:ea typeface="+mn-ea"/>
                <a:sym typeface="+mn-ea"/>
              </a:rPr>
              <a:t>3</a:t>
            </a:r>
            <a:r>
              <a:rPr lang="zh-CN" altLang="en-US" sz="2400" strike="noStrike" noProof="0" dirty="0" smtClean="0">
                <a:ln>
                  <a:noFill/>
                </a:ln>
                <a:solidFill>
                  <a:schemeClr val="bg1"/>
                </a:solidFill>
                <a:effectLst/>
                <a:uLnTx/>
                <a:uFillTx/>
                <a:latin typeface="宋体" panose="02010600030101010101" pitchFamily="2" charset="-122"/>
                <a:ea typeface="+mn-ea"/>
                <a:sym typeface="+mn-ea"/>
              </a:rPr>
              <a:t>）可焊性</a:t>
            </a:r>
            <a:endParaRPr lang="zh-CN" altLang="en-US" sz="2400" strike="noStrike" noProof="0" dirty="0" smtClean="0">
              <a:ln>
                <a:noFill/>
              </a:ln>
              <a:solidFill>
                <a:schemeClr val="bg1"/>
              </a:solidFill>
              <a:effectLst/>
              <a:uLnTx/>
              <a:uFillTx/>
              <a:latin typeface="宋体" panose="02010600030101010101" pitchFamily="2" charset="-122"/>
              <a:ea typeface="+mn-ea"/>
            </a:endParaRPr>
          </a:p>
          <a:p>
            <a:pPr marL="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r>
              <a:rPr lang="zh-CN" altLang="en-US" sz="2400" strike="noStrike" noProof="0" dirty="0" smtClean="0">
                <a:ln>
                  <a:noFill/>
                </a:ln>
                <a:solidFill>
                  <a:schemeClr val="bg1"/>
                </a:solidFill>
                <a:effectLst/>
                <a:uLnTx/>
                <a:uFillTx/>
                <a:latin typeface="宋体" panose="02010600030101010101" pitchFamily="2" charset="-122"/>
                <a:ea typeface="+mn-ea"/>
                <a:sym typeface="+mn-ea"/>
              </a:rPr>
              <a:t>金钢的碳钢和低合金钢碳当量计算公式</a:t>
            </a:r>
            <a:endParaRPr lang="zh-CN" altLang="en-US" sz="2400" strike="noStrike" noProof="0" dirty="0" smtClean="0">
              <a:ln>
                <a:noFill/>
              </a:ln>
              <a:solidFill>
                <a:schemeClr val="bg1"/>
              </a:solidFill>
              <a:effectLst/>
              <a:uLnTx/>
              <a:uFillTx/>
              <a:latin typeface="宋体" panose="02010600030101010101" pitchFamily="2" charset="-122"/>
              <a:ea typeface="+mn-ea"/>
            </a:endParaRPr>
          </a:p>
          <a:p>
            <a:pPr marL="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endParaRPr kumimoji="0" lang="en-US" altLang="zh-CN" sz="2400" b="0" i="0" u="none" strike="noStrike" kern="1200" cap="none" spc="0" normalizeH="0" baseline="0" noProof="0" dirty="0" smtClean="0">
              <a:ln>
                <a:noFill/>
              </a:ln>
              <a:solidFill>
                <a:schemeClr val="tx2"/>
              </a:solidFill>
              <a:effectLst/>
              <a:uLnTx/>
              <a:uFillTx/>
              <a:latin typeface="+mn-lt"/>
              <a:ea typeface="+mn-ea"/>
              <a:cs typeface="+mn-cs"/>
            </a:endParaRPr>
          </a:p>
          <a:p>
            <a:pPr marL="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endParaRPr kumimoji="0" lang="zh-CN" altLang="en-US" sz="2400" b="0" i="0" u="none" strike="noStrike" kern="1200" cap="none" spc="0" normalizeH="0" baseline="0" noProof="0" dirty="0" smtClean="0">
              <a:ln>
                <a:noFill/>
              </a:ln>
              <a:solidFill>
                <a:schemeClr val="tx2"/>
              </a:solidFill>
              <a:effectLst/>
              <a:uLnTx/>
              <a:uFillTx/>
              <a:latin typeface="宋体" panose="02010600030101010101" pitchFamily="2" charset="-122"/>
              <a:ea typeface="+mn-ea"/>
              <a:cs typeface="+mn-cs"/>
            </a:endParaRPr>
          </a:p>
          <a:p>
            <a:pPr marL="0" marR="0" lvl="0" indent="0" algn="l" defTabSz="2000250" rtl="0" eaLnBrk="1" fontAlgn="base" latinLnBrk="0" hangingPunct="1">
              <a:lnSpc>
                <a:spcPct val="100000"/>
              </a:lnSpc>
              <a:spcBef>
                <a:spcPct val="0"/>
              </a:spcBef>
              <a:spcAft>
                <a:spcPct val="0"/>
              </a:spcAft>
              <a:buFont typeface="Arial" panose="020B0604020202020204" pitchFamily="34" charset="0"/>
              <a:buNone/>
            </a:pPr>
            <a:r>
              <a:rPr kumimoji="0" lang="zh-CN" altLang="en-US" sz="2000" b="1" i="0" u="none" strike="noStrike" kern="1200" cap="none" spc="0" normalizeH="0" baseline="0" noProof="1" dirty="0">
                <a:solidFill>
                  <a:schemeClr val="bg1"/>
                </a:solidFill>
                <a:latin typeface="仿宋" panose="02010609060101010101" charset="-122"/>
                <a:ea typeface="仿宋" panose="02010609060101010101" charset="-122"/>
                <a:cs typeface="+mn-cs"/>
                <a:sym typeface="+mn-ea"/>
              </a:rPr>
              <a:t>    </a:t>
            </a:r>
            <a:endParaRPr kumimoji="0" lang="zh-CN" altLang="en-US" sz="2000" b="1" i="0" u="none" strike="noStrike" kern="1200" cap="none" spc="0" normalizeH="0" baseline="0" noProof="1" dirty="0">
              <a:solidFill>
                <a:schemeClr val="bg1"/>
              </a:solidFill>
              <a:latin typeface="仿宋" panose="02010609060101010101" charset="-122"/>
              <a:ea typeface="仿宋" panose="02010609060101010101" charset="-122"/>
              <a:cs typeface="+mn-cs"/>
              <a:sym typeface="+mn-ea"/>
            </a:endParaRPr>
          </a:p>
          <a:p>
            <a:pPr marL="0" marR="0" lvl="0" indent="0" algn="l" defTabSz="2000250" rtl="0" eaLnBrk="1" fontAlgn="base" latinLnBrk="0" hangingPunct="1">
              <a:lnSpc>
                <a:spcPct val="90000"/>
              </a:lnSpc>
              <a:spcBef>
                <a:spcPct val="0"/>
              </a:spcBef>
              <a:spcAft>
                <a:spcPct val="35000"/>
              </a:spcAft>
              <a:buFont typeface="Arial" panose="020B0604020202020204" pitchFamily="34" charset="0"/>
              <a:buNone/>
            </a:pPr>
            <a:r>
              <a:rPr kumimoji="0" lang="zh-CN" altLang="en-US" sz="2000" b="1" i="0" u="none" strike="noStrike" kern="1200" cap="none" spc="0" normalizeH="0" baseline="0" noProof="1" dirty="0">
                <a:solidFill>
                  <a:schemeClr val="bg1"/>
                </a:solidFill>
                <a:latin typeface="仿宋" panose="02010609060101010101" charset="-122"/>
                <a:ea typeface="仿宋" panose="02010609060101010101" charset="-122"/>
                <a:cs typeface="+mn-cs"/>
                <a:sym typeface="+mn-ea"/>
              </a:rPr>
              <a:t>    </a:t>
            </a:r>
            <a:endParaRPr kumimoji="0" lang="zh-CN" altLang="en-US" sz="2000" b="1" i="0" u="none" strike="noStrike" kern="1200" cap="none" spc="0" normalizeH="0" baseline="0" noProof="1" dirty="0">
              <a:solidFill>
                <a:schemeClr val="bg1"/>
              </a:solidFill>
              <a:latin typeface="仿宋" panose="02010609060101010101" charset="-122"/>
              <a:ea typeface="仿宋" panose="02010609060101010101" charset="-122"/>
              <a:cs typeface="+mn-cs"/>
              <a:sym typeface="+mn-ea"/>
            </a:endParaRPr>
          </a:p>
        </p:txBody>
      </p:sp>
      <p:sp>
        <p:nvSpPr>
          <p:cNvPr id="9221" name="文本框 17"/>
          <p:cNvSpPr>
            <a:spLocks noGrp="1"/>
          </p:cNvSpPr>
          <p:nvPr>
            <p:ph type="title"/>
          </p:nvPr>
        </p:nvSpPr>
        <p:spPr>
          <a:xfrm>
            <a:off x="1403350" y="349250"/>
            <a:ext cx="7112000" cy="560388"/>
          </a:xfrm>
        </p:spPr>
        <p:txBody>
          <a:bodyPr wrap="square" lIns="91440" tIns="45720" rIns="91440" bIns="45720" anchor="ctr" anchorCtr="0"/>
          <a:p>
            <a:pPr defTabSz="914400">
              <a:lnSpc>
                <a:spcPct val="100000"/>
              </a:lnSpc>
              <a:buNone/>
            </a:pPr>
            <a:r>
              <a:rPr lang="zh-CN" altLang="en-US" sz="2400" b="1" kern="1200" dirty="0">
                <a:latin typeface="+mj-lt"/>
                <a:ea typeface="微软雅黑" panose="020B0503020204020204" pitchFamily="34" charset="-122"/>
                <a:cs typeface="+mj-cs"/>
                <a:sym typeface="宋体" panose="02010600030101010101" pitchFamily="2" charset="-122"/>
              </a:rPr>
              <a:t>基础理论知识</a:t>
            </a:r>
            <a:endParaRPr lang="zh-CN" altLang="en-US" sz="2400" b="1" kern="1200" dirty="0">
              <a:latin typeface="+mj-lt"/>
              <a:ea typeface="微软雅黑" panose="020B0503020204020204" pitchFamily="34" charset="-122"/>
              <a:cs typeface="+mj-cs"/>
              <a:sym typeface="宋体" panose="02010600030101010101" pitchFamily="2" charset="-122"/>
            </a:endParaRPr>
          </a:p>
        </p:txBody>
      </p:sp>
      <p:pic>
        <p:nvPicPr>
          <p:cNvPr id="54276" name="图片 4"/>
          <p:cNvPicPr>
            <a:picLocks noChangeAspect="1"/>
          </p:cNvPicPr>
          <p:nvPr/>
        </p:nvPicPr>
        <p:blipFill>
          <a:blip r:embed="rId1"/>
          <a:stretch>
            <a:fillRect/>
          </a:stretch>
        </p:blipFill>
        <p:spPr>
          <a:xfrm>
            <a:off x="1764030" y="3788410"/>
            <a:ext cx="5141595" cy="674370"/>
          </a:xfrm>
          <a:prstGeom prst="rect">
            <a:avLst/>
          </a:prstGeom>
          <a:noFill/>
          <a:ln w="9525">
            <a:noFill/>
          </a:ln>
        </p:spPr>
      </p:pic>
    </p:spTree>
  </p:cSld>
  <p:clrMapOvr>
    <a:masterClrMapping/>
  </p:clrMapOvr>
  <p:transition>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0" y="1851025"/>
            <a:ext cx="4205288" cy="3338513"/>
          </a:xfrm>
          <a:prstGeom prst="rect">
            <a:avLst/>
          </a:prstGeom>
          <a:noFill/>
          <a:ln w="9525">
            <a:noFill/>
          </a:ln>
        </p:spPr>
        <p:txBody>
          <a:bodyPr anchor="t" anchorCtr="0">
            <a:spAutoFit/>
          </a:bodyPr>
          <a:p>
            <a:pPr algn="ctr"/>
            <a:r>
              <a:rPr lang="en-US" altLang="zh-CN" sz="19900" b="1">
                <a:solidFill>
                  <a:schemeClr val="accent1"/>
                </a:solidFill>
                <a:latin typeface="微软雅黑" panose="020B0503020204020204" pitchFamily="34" charset="-122"/>
                <a:ea typeface="微软雅黑" panose="020B0503020204020204" pitchFamily="34" charset="-122"/>
              </a:rPr>
              <a:t>05</a:t>
            </a:r>
            <a:endParaRPr lang="zh-CN" altLang="en-US" sz="19900" b="1" dirty="0">
              <a:solidFill>
                <a:schemeClr val="accent1"/>
              </a:solidFill>
              <a:latin typeface="微软雅黑" panose="020B0503020204020204" pitchFamily="34" charset="-122"/>
              <a:ea typeface="微软雅黑" panose="020B0503020204020204" pitchFamily="34" charset="-122"/>
            </a:endParaRPr>
          </a:p>
        </p:txBody>
      </p:sp>
      <p:grpSp>
        <p:nvGrpSpPr>
          <p:cNvPr id="2" name="组合 14"/>
          <p:cNvGrpSpPr/>
          <p:nvPr/>
        </p:nvGrpSpPr>
        <p:grpSpPr>
          <a:xfrm>
            <a:off x="3887788" y="4005263"/>
            <a:ext cx="4662487" cy="107950"/>
            <a:chOff x="3649980" y="3375660"/>
            <a:chExt cx="4663440" cy="108000"/>
          </a:xfrm>
        </p:grpSpPr>
        <p:cxnSp>
          <p:nvCxnSpPr>
            <p:cNvPr id="10" name="直接连接符 9"/>
            <p:cNvCxnSpPr/>
            <p:nvPr/>
          </p:nvCxnSpPr>
          <p:spPr>
            <a:xfrm>
              <a:off x="3733800" y="3429660"/>
              <a:ext cx="44958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64998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椭圆 13"/>
            <p:cNvSpPr/>
            <p:nvPr/>
          </p:nvSpPr>
          <p:spPr>
            <a:xfrm>
              <a:off x="820542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 name="文本框 6"/>
          <p:cNvSpPr txBox="1"/>
          <p:nvPr/>
        </p:nvSpPr>
        <p:spPr>
          <a:xfrm>
            <a:off x="3803650" y="3313113"/>
            <a:ext cx="4662488" cy="521970"/>
          </a:xfrm>
          <a:prstGeom prst="rect">
            <a:avLst/>
          </a:prstGeom>
          <a:noFill/>
          <a:ln w="9525">
            <a:noFill/>
          </a:ln>
        </p:spPr>
        <p:txBody>
          <a:bodyPr wrap="square" anchor="t" anchorCtr="0">
            <a:spAutoFit/>
          </a:bodyPr>
          <a:p>
            <a:pPr algn="ctr"/>
            <a:r>
              <a:rPr lang="zh-CN" altLang="en-US" sz="2800" b="1" dirty="0">
                <a:solidFill>
                  <a:srgbClr val="262626"/>
                </a:solidFill>
                <a:latin typeface="微软雅黑" panose="020B0503020204020204" pitchFamily="34" charset="-122"/>
                <a:ea typeface="微软雅黑" panose="020B0503020204020204" pitchFamily="34" charset="-122"/>
                <a:sym typeface="+mn-ea"/>
              </a:rPr>
              <a:t>其他焊接技术</a:t>
            </a:r>
            <a:endParaRPr lang="zh-CN" altLang="en-US" sz="2800" b="1" dirty="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2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8192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mn-ea"/>
              </a:rPr>
              <a:t>其他焊接技术</a:t>
            </a:r>
            <a:r>
              <a:rPr lang="en-US" altLang="zh-CN" sz="2400" b="1" dirty="0">
                <a:solidFill>
                  <a:srgbClr val="262626"/>
                </a:solidFill>
                <a:latin typeface="微软雅黑" panose="020B0503020204020204" pitchFamily="34" charset="-122"/>
                <a:ea typeface="微软雅黑" panose="020B0503020204020204" pitchFamily="34" charset="-122"/>
                <a:sym typeface="+mn-ea"/>
              </a:rPr>
              <a:t>-</a:t>
            </a:r>
            <a:r>
              <a:rPr lang="zh-CN" altLang="en-US" noProof="0" dirty="0" smtClean="0">
                <a:ln>
                  <a:noFill/>
                </a:ln>
                <a:effectLst/>
                <a:uLnTx/>
                <a:uFillTx/>
                <a:latin typeface="黑体" panose="02010609060101010101" pitchFamily="2" charset="-122"/>
                <a:ea typeface="黑体" panose="02010609060101010101" pitchFamily="2" charset="-122"/>
                <a:cs typeface="华文楷体" panose="02010600040101010101" charset="-122"/>
                <a:sym typeface="+mn-ea"/>
              </a:rPr>
              <a:t>氩弧焊</a:t>
            </a:r>
            <a:endParaRPr lang="zh-CN" altLang="en-US" b="1" noProof="0" dirty="0" smtClean="0">
              <a:ln>
                <a:noFill/>
              </a:ln>
              <a:solidFill>
                <a:srgbClr val="262626"/>
              </a:solidFill>
              <a:effectLst/>
              <a:uLnTx/>
              <a:uFillTx/>
              <a:latin typeface="黑体" panose="02010609060101010101" pitchFamily="2" charset="-122"/>
              <a:ea typeface="黑体" panose="02010609060101010101" pitchFamily="2" charset="-122"/>
              <a:cs typeface="华文楷体" panose="02010600040101010101" charset="-122"/>
              <a:sym typeface="+mn-ea"/>
            </a:endParaRPr>
          </a:p>
        </p:txBody>
      </p:sp>
      <p:sp>
        <p:nvSpPr>
          <p:cNvPr id="23557" name="圆角矩形 11"/>
          <p:cNvSpPr/>
          <p:nvPr/>
        </p:nvSpPr>
        <p:spPr>
          <a:xfrm>
            <a:off x="828040" y="1387475"/>
            <a:ext cx="3205163" cy="439737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266700" marR="0" lvl="0" indent="-6096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r>
              <a:rPr lang="zh-CN" altLang="en-US" sz="2400" strike="noStrike" noProof="0" dirty="0" smtClean="0">
                <a:ln>
                  <a:noFill/>
                </a:ln>
                <a:solidFill>
                  <a:schemeClr val="tx2"/>
                </a:solidFill>
                <a:effectLst/>
                <a:uLnTx/>
                <a:uFillTx/>
                <a:latin typeface="+mn-lt"/>
                <a:ea typeface="+mn-ea"/>
                <a:cs typeface="华文楷体" panose="02010600040101010101" charset="-122"/>
                <a:sym typeface="+mn-ea"/>
              </a:rPr>
              <a:t>5.1</a:t>
            </a:r>
            <a:r>
              <a:rPr lang="zh-CN" altLang="en-US" sz="2400" noProof="0" dirty="0" smtClean="0">
                <a:ln>
                  <a:noFill/>
                </a:ln>
                <a:solidFill>
                  <a:schemeClr val="tx2"/>
                </a:solidFill>
                <a:effectLst/>
                <a:uLnTx/>
                <a:uFillTx/>
                <a:latin typeface="+mn-lt"/>
                <a:ea typeface="+mn-ea"/>
                <a:cs typeface="华文楷体" panose="02010600040101010101" charset="-122"/>
                <a:sym typeface="+mn-ea"/>
              </a:rPr>
              <a:t>氩弧焊</a:t>
            </a:r>
            <a:endParaRPr kumimoji="0" lang="zh-CN" altLang="en-US" sz="2400" i="0" u="none" strike="noStrike" kern="1200" cap="none" spc="0" normalizeH="0" baseline="0" noProof="0" dirty="0" smtClean="0">
              <a:ln>
                <a:noFill/>
              </a:ln>
              <a:solidFill>
                <a:schemeClr val="tx2"/>
              </a:solidFill>
              <a:effectLst/>
              <a:uLnTx/>
              <a:uFillTx/>
              <a:latin typeface="+mn-lt"/>
              <a:ea typeface="+mn-ea"/>
              <a:cs typeface="华文楷体" panose="02010600040101010101" charset="-122"/>
            </a:endParaRPr>
          </a:p>
          <a:p>
            <a:pPr marL="266700" marR="0" lvl="0" indent="-6096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原理</a:t>
            </a:r>
            <a:endParaRPr kumimoji="0" lang="zh-CN" altLang="en-US" sz="2400" b="0" i="0" u="none" strike="noStrike" kern="1200" cap="none" spc="0" normalizeH="0" baseline="0" noProof="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a:p>
            <a:pPr marL="266700" marR="0" lvl="0" indent="-6096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endParaRPr lang="zh-CN" altLang="en-US" sz="2400" strike="noStrike" noProof="0" dirty="0" smtClean="0">
              <a:ln>
                <a:noFill/>
              </a:ln>
              <a:solidFill>
                <a:schemeClr val="tx2"/>
              </a:solidFill>
              <a:effectLst/>
              <a:uLnTx/>
              <a:uFillTx/>
              <a:latin typeface="+mn-lt"/>
              <a:ea typeface="+mn-ea"/>
              <a:cs typeface="华文楷体" panose="02010600040101010101" charset="-122"/>
              <a:sym typeface="+mn-ea"/>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氩弧焊就是使用氩气作为保护气体的保护焊</a:t>
            </a:r>
            <a:endParaRPr lang="zh-CN" altLang="en-US" sz="2400" noProof="1">
              <a:effectLst>
                <a:outerShdw blurRad="38100" dist="19050" dir="2700000" algn="tl" rotWithShape="0">
                  <a:schemeClr val="dk1">
                    <a:alpha val="40000"/>
                  </a:schemeClr>
                </a:outerShdw>
              </a:effectLst>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endParaRPr kumimoji="0" lang="zh-CN" altLang="en-US" sz="2400" b="0" i="0" u="none" strike="noStrike" kern="1200" cap="none" spc="0" normalizeH="0" baseline="0" noProof="0" dirty="0" smtClean="0">
              <a:ln>
                <a:noFill/>
              </a:ln>
              <a:solidFill>
                <a:schemeClr val="tx2"/>
              </a:solidFill>
              <a:effectLst/>
              <a:uLnTx/>
              <a:uFillTx/>
              <a:latin typeface="+mn-lt"/>
              <a:ea typeface="+mn-ea"/>
              <a:cs typeface="华文楷体" panose="02010600040101010101" charset="-122"/>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endParaRPr kumimoji="0" lang="zh-CN" altLang="en-US" sz="2400" b="0" i="0" u="none" strike="noStrike" kern="1200" cap="none" spc="0" normalizeH="0" baseline="0" noProof="0" dirty="0" smtClean="0">
              <a:ln>
                <a:noFill/>
              </a:ln>
              <a:solidFill>
                <a:schemeClr val="tx2"/>
              </a:solidFill>
              <a:effectLst/>
              <a:uLnTx/>
              <a:uFillTx/>
              <a:latin typeface="+mn-lt"/>
              <a:ea typeface="+mn-ea"/>
              <a:cs typeface="+mn-cs"/>
              <a:sym typeface="+mn-ea"/>
            </a:endParaRPr>
          </a:p>
        </p:txBody>
      </p:sp>
      <p:pic>
        <p:nvPicPr>
          <p:cNvPr id="126984" name="图片 103"/>
          <p:cNvPicPr/>
          <p:nvPr/>
        </p:nvPicPr>
        <p:blipFill>
          <a:blip r:embed="rId1"/>
          <a:stretch>
            <a:fillRect/>
          </a:stretch>
        </p:blipFill>
        <p:spPr>
          <a:xfrm>
            <a:off x="4427855" y="1988503"/>
            <a:ext cx="3838575" cy="3195637"/>
          </a:xfrm>
          <a:prstGeom prst="rect">
            <a:avLst/>
          </a:prstGeom>
          <a:noFill/>
          <a:ln w="9525">
            <a:noFill/>
          </a:ln>
        </p:spPr>
      </p:pic>
    </p:spTree>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2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8192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mn-ea"/>
              </a:rPr>
              <a:t>其他焊接技术</a:t>
            </a:r>
            <a:r>
              <a:rPr lang="en-US" altLang="zh-CN" sz="2400" b="1" dirty="0">
                <a:solidFill>
                  <a:srgbClr val="262626"/>
                </a:solidFill>
                <a:latin typeface="微软雅黑" panose="020B0503020204020204" pitchFamily="34" charset="-122"/>
                <a:ea typeface="微软雅黑" panose="020B0503020204020204" pitchFamily="34" charset="-122"/>
                <a:sym typeface="+mn-ea"/>
              </a:rPr>
              <a:t>-</a:t>
            </a:r>
            <a:r>
              <a:rPr lang="zh-CN" altLang="en-US" noProof="0" dirty="0" smtClean="0">
                <a:ln>
                  <a:noFill/>
                </a:ln>
                <a:effectLst/>
                <a:uLnTx/>
                <a:uFillTx/>
                <a:latin typeface="黑体" panose="02010609060101010101" pitchFamily="2" charset="-122"/>
                <a:ea typeface="黑体" panose="02010609060101010101" pitchFamily="2" charset="-122"/>
                <a:cs typeface="华文楷体" panose="02010600040101010101" charset="-122"/>
                <a:sym typeface="+mn-ea"/>
              </a:rPr>
              <a:t>氩弧焊</a:t>
            </a:r>
            <a:endParaRPr lang="en-US" altLang="zh-CN" b="1" dirty="0">
              <a:solidFill>
                <a:srgbClr val="262626"/>
              </a:solidFill>
              <a:latin typeface="微软雅黑" panose="020B0503020204020204" pitchFamily="34" charset="-122"/>
              <a:ea typeface="微软雅黑" panose="020B0503020204020204" pitchFamily="34" charset="-122"/>
              <a:sym typeface="+mn-ea"/>
            </a:endParaRPr>
          </a:p>
        </p:txBody>
      </p:sp>
      <p:sp>
        <p:nvSpPr>
          <p:cNvPr id="23557" name="圆角矩形 11"/>
          <p:cNvSpPr/>
          <p:nvPr/>
        </p:nvSpPr>
        <p:spPr>
          <a:xfrm>
            <a:off x="828040" y="1182370"/>
            <a:ext cx="5233670" cy="468439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266700" marR="0" lvl="0" indent="-6096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r>
              <a:rPr lang="zh-CN" altLang="en-US" sz="2400" strike="noStrike" noProof="0" dirty="0" smtClean="0">
                <a:ln>
                  <a:noFill/>
                </a:ln>
                <a:solidFill>
                  <a:schemeClr val="tx2"/>
                </a:solidFill>
                <a:effectLst/>
                <a:uLnTx/>
                <a:uFillTx/>
                <a:latin typeface="+mn-lt"/>
                <a:ea typeface="+mn-ea"/>
                <a:cs typeface="华文楷体" panose="02010600040101010101" charset="-122"/>
                <a:sym typeface="+mn-ea"/>
              </a:rPr>
              <a:t>5.1</a:t>
            </a:r>
            <a:r>
              <a:rPr lang="zh-CN" altLang="en-US" sz="2400" noProof="0" dirty="0" smtClean="0">
                <a:ln>
                  <a:noFill/>
                </a:ln>
                <a:solidFill>
                  <a:schemeClr val="tx2"/>
                </a:solidFill>
                <a:effectLst/>
                <a:uLnTx/>
                <a:uFillTx/>
                <a:latin typeface="+mn-lt"/>
                <a:ea typeface="+mn-ea"/>
                <a:cs typeface="华文楷体" panose="02010600040101010101" charset="-122"/>
                <a:sym typeface="+mn-ea"/>
              </a:rPr>
              <a:t>氩弧焊</a:t>
            </a:r>
            <a:endParaRPr kumimoji="0" lang="zh-CN" altLang="en-US" sz="2400" i="0" u="none" strike="noStrike" kern="1200" cap="none" spc="0" normalizeH="0" baseline="0" noProof="0" dirty="0" smtClean="0">
              <a:ln>
                <a:noFill/>
              </a:ln>
              <a:solidFill>
                <a:schemeClr val="tx2"/>
              </a:solidFill>
              <a:effectLst/>
              <a:uLnTx/>
              <a:uFillTx/>
              <a:latin typeface="+mn-lt"/>
              <a:ea typeface="+mn-ea"/>
              <a:cs typeface="华文楷体" panose="02010600040101010101" charset="-122"/>
            </a:endParaRPr>
          </a:p>
          <a:p>
            <a:pPr marL="266700" marR="0" lvl="0" indent="-6096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特点</a:t>
            </a:r>
            <a:endParaRPr lang="zh-CN" altLang="en-US" sz="2400" strike="noStrike" noProof="0" dirty="0" smtClean="0">
              <a:ln>
                <a:noFill/>
              </a:ln>
              <a:solidFill>
                <a:schemeClr val="tx2"/>
              </a:solidFill>
              <a:effectLst/>
              <a:uLnTx/>
              <a:uFillTx/>
              <a:latin typeface="+mn-lt"/>
              <a:ea typeface="+mn-ea"/>
              <a:cs typeface="华文楷体" panose="02010600040101010101" charset="-122"/>
              <a:sym typeface="+mn-ea"/>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1.</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明弧操作，容易控制</a:t>
            </a:r>
            <a:endParaRPr lang="zh-CN" altLang="en-US" sz="2400" noProof="1">
              <a:effectLst>
                <a:outerShdw blurRad="38100" dist="19050" dir="2700000" algn="tl" rotWithShape="0">
                  <a:schemeClr val="dk1">
                    <a:alpha val="40000"/>
                  </a:schemeClr>
                </a:outerShdw>
              </a:effectLst>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2.</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焊接热影响区小</a:t>
            </a:r>
            <a:endParaRPr lang="zh-CN" altLang="en-US" sz="2400" noProof="1">
              <a:effectLst>
                <a:outerShdw blurRad="38100" dist="19050" dir="2700000" algn="tl" rotWithShape="0">
                  <a:schemeClr val="dk1">
                    <a:alpha val="40000"/>
                  </a:schemeClr>
                </a:outerShdw>
              </a:effectLst>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3.</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氩气保护性能好，可焊材料范围广</a:t>
            </a:r>
            <a:endParaRPr lang="zh-CN" altLang="en-US" sz="2400" noProof="1">
              <a:effectLst>
                <a:outerShdw blurRad="38100" dist="19050" dir="2700000" algn="tl" rotWithShape="0">
                  <a:schemeClr val="dk1">
                    <a:alpha val="40000"/>
                  </a:schemeClr>
                </a:outerShdw>
              </a:effectLst>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4.</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有利于焊接过程的机械化和自动化，</a:t>
            </a:r>
            <a:endParaRPr lang="zh-CN" altLang="en-US" sz="2400" noProof="1">
              <a:effectLst>
                <a:outerShdw blurRad="38100" dist="19050" dir="2700000" algn="tl" rotWithShape="0">
                  <a:schemeClr val="dk1">
                    <a:alpha val="40000"/>
                  </a:schemeClr>
                </a:outerShdw>
              </a:effectLst>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 </a:t>
            </a: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  </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特别是空间位置的机械化焊接</a:t>
            </a:r>
            <a:endParaRPr lang="zh-CN" altLang="en-US" sz="2400" noProof="1">
              <a:effectLst>
                <a:outerShdw blurRad="38100" dist="19050" dir="2700000" algn="tl" rotWithShape="0">
                  <a:schemeClr val="dk1">
                    <a:alpha val="40000"/>
                  </a:schemeClr>
                </a:outerShdw>
              </a:effectLst>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endParaRPr kumimoji="0" lang="zh-CN" altLang="en-US" sz="2400" b="0" i="0" u="none" strike="noStrike" kern="1200" cap="none" spc="0" normalizeH="0" baseline="0" noProof="0" dirty="0" smtClean="0">
              <a:ln>
                <a:noFill/>
              </a:ln>
              <a:solidFill>
                <a:schemeClr val="tx2"/>
              </a:solidFill>
              <a:effectLst/>
              <a:uLnTx/>
              <a:uFillTx/>
              <a:latin typeface="+mn-lt"/>
              <a:ea typeface="+mn-ea"/>
              <a:cs typeface="华文楷体" panose="02010600040101010101" charset="-122"/>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endParaRPr kumimoji="0" lang="zh-CN" altLang="en-US" sz="2400" b="0" i="0" u="none" strike="noStrike" kern="1200" cap="none" spc="0" normalizeH="0" baseline="0" noProof="0" dirty="0" smtClean="0">
              <a:ln>
                <a:noFill/>
              </a:ln>
              <a:solidFill>
                <a:schemeClr val="tx2"/>
              </a:solidFill>
              <a:effectLst/>
              <a:uLnTx/>
              <a:uFillTx/>
              <a:latin typeface="+mn-lt"/>
              <a:ea typeface="+mn-ea"/>
              <a:cs typeface="+mn-cs"/>
              <a:sym typeface="+mn-ea"/>
            </a:endParaRPr>
          </a:p>
        </p:txBody>
      </p:sp>
      <p:pic>
        <p:nvPicPr>
          <p:cNvPr id="101" name="图片 100"/>
          <p:cNvPicPr/>
          <p:nvPr/>
        </p:nvPicPr>
        <p:blipFill>
          <a:blip r:embed="rId1"/>
          <a:stretch>
            <a:fillRect/>
          </a:stretch>
        </p:blipFill>
        <p:spPr>
          <a:xfrm>
            <a:off x="6300470" y="1268730"/>
            <a:ext cx="1865630" cy="3725545"/>
          </a:xfrm>
          <a:prstGeom prst="rect">
            <a:avLst/>
          </a:prstGeom>
          <a:noFill/>
          <a:ln w="9525">
            <a:noFill/>
          </a:ln>
        </p:spPr>
      </p:pic>
    </p:spTree>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2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8192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mn-ea"/>
              </a:rPr>
              <a:t>其他焊接技术</a:t>
            </a:r>
            <a:r>
              <a:rPr lang="en-US" altLang="zh-CN" sz="2400" b="1" dirty="0">
                <a:solidFill>
                  <a:srgbClr val="262626"/>
                </a:solidFill>
                <a:latin typeface="微软雅黑" panose="020B0503020204020204" pitchFamily="34" charset="-122"/>
                <a:ea typeface="微软雅黑" panose="020B0503020204020204" pitchFamily="34" charset="-122"/>
                <a:sym typeface="+mn-ea"/>
              </a:rPr>
              <a:t>-</a:t>
            </a:r>
            <a:r>
              <a:rPr lang="zh-CN" altLang="en-US" noProof="0" dirty="0" smtClean="0">
                <a:ln>
                  <a:noFill/>
                </a:ln>
                <a:effectLst/>
                <a:uLnTx/>
                <a:uFillTx/>
                <a:latin typeface="黑体" panose="02010609060101010101" pitchFamily="2" charset="-122"/>
                <a:ea typeface="黑体" panose="02010609060101010101" pitchFamily="2" charset="-122"/>
                <a:cs typeface="华文楷体" panose="02010600040101010101" charset="-122"/>
                <a:sym typeface="+mn-ea"/>
              </a:rPr>
              <a:t>氩弧焊</a:t>
            </a:r>
            <a:endParaRPr lang="en-US" altLang="zh-CN" b="1" dirty="0">
              <a:solidFill>
                <a:srgbClr val="262626"/>
              </a:solidFill>
              <a:latin typeface="微软雅黑" panose="020B0503020204020204" pitchFamily="34" charset="-122"/>
              <a:ea typeface="微软雅黑" panose="020B0503020204020204" pitchFamily="34" charset="-122"/>
              <a:sym typeface="+mn-ea"/>
            </a:endParaRPr>
          </a:p>
        </p:txBody>
      </p:sp>
      <p:sp>
        <p:nvSpPr>
          <p:cNvPr id="23557" name="圆角矩形 11"/>
          <p:cNvSpPr/>
          <p:nvPr/>
        </p:nvSpPr>
        <p:spPr>
          <a:xfrm>
            <a:off x="828040" y="1196975"/>
            <a:ext cx="5233670" cy="468439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266700" marR="0" lvl="0" indent="-6096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r>
              <a:rPr lang="zh-CN" altLang="en-US" sz="2400" strike="noStrike" noProof="0" dirty="0" smtClean="0">
                <a:ln>
                  <a:noFill/>
                </a:ln>
                <a:solidFill>
                  <a:schemeClr val="tx2"/>
                </a:solidFill>
                <a:effectLst/>
                <a:uLnTx/>
                <a:uFillTx/>
                <a:latin typeface="+mn-lt"/>
                <a:ea typeface="+mn-ea"/>
                <a:cs typeface="华文楷体" panose="02010600040101010101" charset="-122"/>
                <a:sym typeface="+mn-ea"/>
              </a:rPr>
              <a:t>5.1</a:t>
            </a:r>
            <a:r>
              <a:rPr lang="zh-CN" altLang="en-US" sz="2400" noProof="0" dirty="0" smtClean="0">
                <a:ln>
                  <a:noFill/>
                </a:ln>
                <a:solidFill>
                  <a:schemeClr val="tx2"/>
                </a:solidFill>
                <a:effectLst/>
                <a:uLnTx/>
                <a:uFillTx/>
                <a:latin typeface="+mn-lt"/>
                <a:ea typeface="+mn-ea"/>
                <a:cs typeface="华文楷体" panose="02010600040101010101" charset="-122"/>
                <a:sym typeface="+mn-ea"/>
              </a:rPr>
              <a:t>氩弧焊</a:t>
            </a:r>
            <a:endParaRPr kumimoji="0" lang="zh-CN" altLang="en-US" sz="2400" i="0" u="none" strike="noStrike" kern="1200" cap="none" spc="0" normalizeH="0" baseline="0" noProof="0" dirty="0" smtClean="0">
              <a:ln>
                <a:noFill/>
              </a:ln>
              <a:solidFill>
                <a:schemeClr val="tx2"/>
              </a:solidFill>
              <a:effectLst/>
              <a:uLnTx/>
              <a:uFillTx/>
              <a:latin typeface="+mn-lt"/>
              <a:ea typeface="+mn-ea"/>
              <a:cs typeface="华文楷体" panose="02010600040101010101" charset="-122"/>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分类</a:t>
            </a:r>
            <a:endParaRPr kumimoji="0" lang="zh-CN" altLang="en-US" sz="2400" b="0" i="0" u="none" strike="noStrike" kern="1200" cap="none" spc="0" normalizeH="0" baseline="0" noProof="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  </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氩弧焊按照电极的不同分为熔化极氩弧焊和非熔化极氩弧焊两种</a:t>
            </a:r>
            <a:endParaRPr lang="zh-CN" altLang="en-US" sz="2400" noProof="1">
              <a:effectLst>
                <a:outerShdw blurRad="38100" dist="19050" dir="2700000" algn="tl" rotWithShape="0">
                  <a:schemeClr val="dk1">
                    <a:alpha val="40000"/>
                  </a:schemeClr>
                </a:outerShdw>
              </a:effectLst>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1.</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钨极氩弧焊</a:t>
            </a:r>
            <a:endParaRPr lang="zh-CN" altLang="en-US" sz="2400" noProof="1">
              <a:effectLst>
                <a:outerShdw blurRad="38100" dist="19050" dir="2700000" algn="tl" rotWithShape="0">
                  <a:schemeClr val="dk1">
                    <a:alpha val="40000"/>
                  </a:schemeClr>
                </a:outerShdw>
              </a:effectLst>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2.</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熔化极氩弧焊</a:t>
            </a:r>
            <a:endParaRPr lang="zh-CN" altLang="en-US" sz="2400" noProof="1">
              <a:effectLst>
                <a:outerShdw blurRad="38100" dist="19050" dir="2700000" algn="tl" rotWithShape="0">
                  <a:schemeClr val="dk1">
                    <a:alpha val="40000"/>
                  </a:schemeClr>
                </a:outerShdw>
              </a:effectLst>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3.</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脉冲氩弧焊</a:t>
            </a:r>
            <a:endParaRPr lang="zh-CN" altLang="en-US" sz="2400" noProof="1">
              <a:effectLst>
                <a:outerShdw blurRad="38100" dist="19050" dir="2700000" algn="tl" rotWithShape="0">
                  <a:schemeClr val="dk1">
                    <a:alpha val="40000"/>
                  </a:schemeClr>
                </a:outerShdw>
              </a:effectLst>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endParaRPr kumimoji="0" lang="zh-CN" altLang="en-US" sz="2400" b="0" i="0" u="none" strike="noStrike" kern="1200" cap="none" spc="0" normalizeH="0" baseline="0" noProof="0" dirty="0" smtClean="0">
              <a:ln>
                <a:noFill/>
              </a:ln>
              <a:solidFill>
                <a:schemeClr val="tx2"/>
              </a:solidFill>
              <a:effectLst/>
              <a:uLnTx/>
              <a:uFillTx/>
              <a:latin typeface="+mn-lt"/>
              <a:ea typeface="+mn-ea"/>
              <a:cs typeface="华文楷体" panose="02010600040101010101" charset="-122"/>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endParaRPr kumimoji="0" lang="zh-CN" altLang="en-US" sz="2400" b="0" i="0" u="none" strike="noStrike" kern="1200" cap="none" spc="0" normalizeH="0" baseline="0" noProof="0" dirty="0" smtClean="0">
              <a:ln>
                <a:noFill/>
              </a:ln>
              <a:solidFill>
                <a:schemeClr val="tx2"/>
              </a:solidFill>
              <a:effectLst/>
              <a:uLnTx/>
              <a:uFillTx/>
              <a:latin typeface="+mn-lt"/>
              <a:ea typeface="+mn-ea"/>
              <a:cs typeface="+mn-cs"/>
              <a:sym typeface="+mn-ea"/>
            </a:endParaRPr>
          </a:p>
        </p:txBody>
      </p:sp>
      <p:pic>
        <p:nvPicPr>
          <p:cNvPr id="100" name="图片 99"/>
          <p:cNvPicPr/>
          <p:nvPr/>
        </p:nvPicPr>
        <p:blipFill>
          <a:blip r:embed="rId1"/>
          <a:stretch>
            <a:fillRect/>
          </a:stretch>
        </p:blipFill>
        <p:spPr>
          <a:xfrm>
            <a:off x="6300470" y="530225"/>
            <a:ext cx="1896745" cy="5608320"/>
          </a:xfrm>
          <a:prstGeom prst="rect">
            <a:avLst/>
          </a:prstGeom>
          <a:noFill/>
          <a:ln w="9525">
            <a:noFill/>
          </a:ln>
        </p:spPr>
      </p:pic>
    </p:spTree>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2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81924" name="文本框 17"/>
          <p:cNvSpPr txBox="1"/>
          <p:nvPr/>
        </p:nvSpPr>
        <p:spPr>
          <a:xfrm>
            <a:off x="1403985" y="338455"/>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mn-ea"/>
              </a:rPr>
              <a:t>其他焊接技术</a:t>
            </a:r>
            <a:r>
              <a:rPr lang="en-US" altLang="zh-CN" b="1" dirty="0">
                <a:solidFill>
                  <a:srgbClr val="262626"/>
                </a:solidFill>
                <a:latin typeface="微软雅黑" panose="020B0503020204020204" pitchFamily="34" charset="-122"/>
                <a:ea typeface="微软雅黑" panose="020B0503020204020204" pitchFamily="34" charset="-122"/>
                <a:sym typeface="+mn-ea"/>
              </a:rPr>
              <a:t>-</a:t>
            </a:r>
            <a:r>
              <a:rPr lang="zh-CN" altLang="en-US" noProof="0" dirty="0" smtClean="0">
                <a:ln>
                  <a:noFill/>
                </a:ln>
                <a:effectLst/>
                <a:uLnTx/>
                <a:uFillTx/>
                <a:latin typeface="黑体" panose="02010609060101010101" pitchFamily="2" charset="-122"/>
                <a:ea typeface="黑体" panose="02010609060101010101" pitchFamily="2" charset="-122"/>
                <a:cs typeface="华文楷体" panose="02010600040101010101" charset="-122"/>
                <a:sym typeface="+mn-ea"/>
              </a:rPr>
              <a:t>氩弧焊</a:t>
            </a:r>
            <a:endParaRPr lang="en-US" altLang="zh-CN" b="1" dirty="0">
              <a:solidFill>
                <a:srgbClr val="262626"/>
              </a:solidFill>
              <a:latin typeface="微软雅黑" panose="020B0503020204020204" pitchFamily="34" charset="-122"/>
              <a:ea typeface="微软雅黑" panose="020B0503020204020204" pitchFamily="34" charset="-122"/>
              <a:sym typeface="+mn-ea"/>
            </a:endParaRPr>
          </a:p>
        </p:txBody>
      </p:sp>
      <p:sp>
        <p:nvSpPr>
          <p:cNvPr id="23557" name="圆角矩形 11"/>
          <p:cNvSpPr/>
          <p:nvPr/>
        </p:nvSpPr>
        <p:spPr>
          <a:xfrm>
            <a:off x="684530" y="1196975"/>
            <a:ext cx="3103880" cy="468439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氩弧焊设备组成</a:t>
            </a: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  </a:t>
            </a:r>
            <a:endParaRPr lang="en-US" altLang="zh-CN" sz="2400">
              <a:effectLst>
                <a:outerShdw blurRad="38100" dist="19050" dir="2700000" algn="tl" rotWithShape="0">
                  <a:schemeClr val="dk1">
                    <a:alpha val="40000"/>
                  </a:schemeClr>
                </a:outerShdw>
              </a:effectLst>
              <a:latin typeface="Times New Roman" panose="02020603050405020304" pitchFamily="18" charset="0"/>
              <a:sym typeface="+mn-ea"/>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手工氩弧焊的设备包括氩弧电源、控制系统、焊枪、供气系统及供水系统等部分。</a:t>
            </a:r>
            <a:endParaRPr lang="zh-CN" altLang="en-US" sz="2400" noProof="1">
              <a:effectLst>
                <a:outerShdw blurRad="38100" dist="19050" dir="2700000" algn="tl" rotWithShape="0">
                  <a:schemeClr val="dk1">
                    <a:alpha val="40000"/>
                  </a:schemeClr>
                </a:outerShdw>
              </a:effectLst>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endParaRPr kumimoji="0" lang="zh-CN" altLang="en-US" sz="2400" b="0" i="0" u="none" strike="noStrike" kern="1200" cap="none" spc="0" normalizeH="0" baseline="0" noProof="0" dirty="0" smtClean="0">
              <a:ln>
                <a:noFill/>
              </a:ln>
              <a:solidFill>
                <a:schemeClr val="tx2"/>
              </a:solidFill>
              <a:effectLst/>
              <a:uLnTx/>
              <a:uFillTx/>
              <a:latin typeface="+mn-lt"/>
              <a:ea typeface="+mn-ea"/>
              <a:cs typeface="+mn-cs"/>
              <a:sym typeface="+mn-ea"/>
            </a:endParaRPr>
          </a:p>
        </p:txBody>
      </p:sp>
      <p:pic>
        <p:nvPicPr>
          <p:cNvPr id="129029" name="图片 106" descr="C:/Users/Administrator/AppData/Local/Temp/wps/INetCache/c7b79ed076d6b3cd7d391c7135bbffd3"/>
          <p:cNvPicPr/>
          <p:nvPr/>
        </p:nvPicPr>
        <p:blipFill>
          <a:blip r:embed="rId1" r:link="rId2"/>
          <a:stretch>
            <a:fillRect/>
          </a:stretch>
        </p:blipFill>
        <p:spPr>
          <a:xfrm>
            <a:off x="3788410" y="1124585"/>
            <a:ext cx="5006340" cy="4703445"/>
          </a:xfrm>
          <a:prstGeom prst="rect">
            <a:avLst/>
          </a:prstGeom>
          <a:noFill/>
          <a:ln w="9525">
            <a:noFill/>
          </a:ln>
        </p:spPr>
      </p:pic>
    </p:spTree>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2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81924"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mn-ea"/>
              </a:rPr>
              <a:t>其他焊接技术</a:t>
            </a:r>
            <a:r>
              <a:rPr lang="en-US" altLang="zh-CN" sz="2400" b="1" dirty="0">
                <a:solidFill>
                  <a:srgbClr val="262626"/>
                </a:solidFill>
                <a:latin typeface="微软雅黑" panose="020B0503020204020204" pitchFamily="34" charset="-122"/>
                <a:ea typeface="微软雅黑" panose="020B0503020204020204" pitchFamily="34" charset="-122"/>
                <a:sym typeface="+mn-ea"/>
              </a:rPr>
              <a:t>-</a:t>
            </a:r>
            <a:r>
              <a:rPr lang="zh-CN" altLang="en-US" noProof="0" dirty="0" smtClean="0">
                <a:ln>
                  <a:noFill/>
                </a:ln>
                <a:solidFill>
                  <a:schemeClr val="tx1"/>
                </a:solidFill>
                <a:effectLst/>
                <a:uLnTx/>
                <a:uFillTx/>
                <a:latin typeface="黑体" panose="02010609060101010101" pitchFamily="2" charset="-122"/>
                <a:ea typeface="黑体" panose="02010609060101010101" pitchFamily="2" charset="-122"/>
                <a:cs typeface="华文楷体" panose="02010600040101010101" charset="-122"/>
                <a:sym typeface="+mn-ea"/>
              </a:rPr>
              <a:t>氩弧焊</a:t>
            </a:r>
            <a:endParaRPr lang="zh-CN" altLang="en-US" b="1" noProof="0" dirty="0" smtClean="0">
              <a:ln>
                <a:noFill/>
              </a:ln>
              <a:solidFill>
                <a:schemeClr val="tx1"/>
              </a:solidFill>
              <a:effectLst/>
              <a:uLnTx/>
              <a:uFillTx/>
              <a:latin typeface="黑体" panose="02010609060101010101" pitchFamily="2" charset="-122"/>
              <a:ea typeface="黑体" panose="02010609060101010101" pitchFamily="2" charset="-122"/>
              <a:cs typeface="华文楷体" panose="02010600040101010101" charset="-122"/>
              <a:sym typeface="+mn-ea"/>
            </a:endParaRPr>
          </a:p>
        </p:txBody>
      </p:sp>
      <p:sp>
        <p:nvSpPr>
          <p:cNvPr id="23557" name="圆角矩形 11"/>
          <p:cNvSpPr/>
          <p:nvPr/>
        </p:nvSpPr>
        <p:spPr>
          <a:xfrm>
            <a:off x="684530" y="1052830"/>
            <a:ext cx="7981950" cy="551243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氩弧焊的安全防护技术</a:t>
            </a:r>
            <a:endParaRPr kumimoji="0" lang="zh-CN" altLang="en-US" sz="24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氩弧焊的有害因素</a:t>
            </a:r>
            <a:endParaRPr kumimoji="0" lang="zh-CN" altLang="en-US" sz="2400" b="0" i="0" u="none" strike="noStrike" kern="1200" cap="none" spc="0" normalizeH="0" baseline="0" noProof="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1.</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放射性</a:t>
            </a:r>
            <a:endParaRPr lang="zh-CN" altLang="en-US" sz="2400"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2</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高频电磁场</a:t>
            </a:r>
            <a:endParaRPr lang="zh-CN" altLang="en-US" sz="2400"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3</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有害气体臭氧、氮氧化物和氩气</a:t>
            </a:r>
            <a:endParaRPr lang="zh-CN" altLang="en-US" sz="2400">
              <a:effectLst>
                <a:outerShdw blurRad="38100" dist="19050" dir="2700000" algn="tl" rotWithShape="0">
                  <a:schemeClr val="dk1">
                    <a:alpha val="40000"/>
                  </a:schemeClr>
                </a:outerShdw>
              </a:effectLst>
              <a:latin typeface="Times New Roman" panose="02020603050405020304" pitchFamily="18" charset="0"/>
              <a:sym typeface="+mn-ea"/>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安全防护措施</a:t>
            </a:r>
            <a:endParaRPr kumimoji="0" lang="zh-CN" altLang="en-US" sz="2400" b="0" i="0" u="none" strike="noStrike" kern="1200" cap="none" spc="0" normalizeH="0" baseline="0" noProof="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1.</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通风措施</a:t>
            </a:r>
            <a:endParaRPr lang="zh-CN" altLang="en-US" sz="2400"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2</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放护射性措施</a:t>
            </a:r>
            <a:endParaRPr lang="zh-CN" altLang="en-US" sz="2400"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3</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防护高频电磁场的措施</a:t>
            </a:r>
            <a:endParaRPr kumimoji="0" lang="zh-CN" altLang="en-US" sz="2400" b="0" i="0" u="none" strike="noStrike" kern="1200" cap="none" spc="0" normalizeH="0" baseline="0" noProof="0" dirty="0" smtClean="0">
              <a:ln>
                <a:noFill/>
              </a:ln>
              <a:solidFill>
                <a:schemeClr val="tx2"/>
              </a:solidFill>
              <a:effectLst/>
              <a:uLnTx/>
              <a:uFillTx/>
              <a:latin typeface="+mn-lt"/>
              <a:ea typeface="+mn-ea"/>
              <a:cs typeface="+mn-cs"/>
              <a:sym typeface="+mn-ea"/>
            </a:endParaRPr>
          </a:p>
        </p:txBody>
      </p:sp>
    </p:spTree>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2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81924" name="文本框 17"/>
          <p:cNvSpPr txBox="1"/>
          <p:nvPr/>
        </p:nvSpPr>
        <p:spPr>
          <a:xfrm>
            <a:off x="1419225" y="361950"/>
            <a:ext cx="5045075" cy="82994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mn-ea"/>
              </a:rPr>
              <a:t>其他焊接技术</a:t>
            </a:r>
            <a:r>
              <a:rPr lang="en-US" altLang="zh-CN" sz="2400" b="1" dirty="0">
                <a:solidFill>
                  <a:srgbClr val="262626"/>
                </a:solidFill>
                <a:latin typeface="微软雅黑" panose="020B0503020204020204" pitchFamily="34" charset="-122"/>
                <a:ea typeface="微软雅黑" panose="020B0503020204020204" pitchFamily="34" charset="-122"/>
                <a:sym typeface="+mn-ea"/>
              </a:rPr>
              <a:t>-</a:t>
            </a:r>
            <a:r>
              <a:rPr lang="zh-CN" altLang="en-US" dirty="0">
                <a:solidFill>
                  <a:schemeClr val="tx1"/>
                </a:solidFill>
                <a:effectLst>
                  <a:outerShdw blurRad="31750" dist="25400" dir="5400000" algn="tl" rotWithShape="0">
                    <a:srgbClr val="000000">
                      <a:alpha val="25000"/>
                    </a:srgbClr>
                  </a:outerShdw>
                </a:effectLst>
                <a:latin typeface="黑体" panose="02010609060101010101" pitchFamily="2" charset="-122"/>
                <a:ea typeface="黑体" panose="02010609060101010101" pitchFamily="2" charset="-122"/>
                <a:cs typeface="+mj-cs"/>
                <a:sym typeface="+mn-ea"/>
              </a:rPr>
              <a:t>碳弧气刨</a:t>
            </a:r>
            <a:endParaRPr kumimoji="0" lang="zh-CN" altLang="en-US" sz="24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endParaRPr lang="en-US" altLang="zh-CN" sz="2400" b="1" dirty="0">
              <a:solidFill>
                <a:srgbClr val="262626"/>
              </a:solidFill>
              <a:latin typeface="微软雅黑" panose="020B0503020204020204" pitchFamily="34" charset="-122"/>
              <a:ea typeface="微软雅黑" panose="020B0503020204020204" pitchFamily="34" charset="-122"/>
              <a:sym typeface="+mn-ea"/>
            </a:endParaRPr>
          </a:p>
        </p:txBody>
      </p:sp>
      <p:sp>
        <p:nvSpPr>
          <p:cNvPr id="23557" name="圆角矩形 11"/>
          <p:cNvSpPr/>
          <p:nvPr/>
        </p:nvSpPr>
        <p:spPr>
          <a:xfrm>
            <a:off x="611505" y="1052830"/>
            <a:ext cx="5856605" cy="551243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原理</a:t>
            </a:r>
            <a:endPar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使用石墨棒或碳棒与工件间产生电弧将金属熔化，并压缩空气将其吹掉，实现金属表面上加工沟槽的办法</a:t>
            </a:r>
            <a:endParaRPr lang="zh-CN" altLang="en-US" sz="2400"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特点</a:t>
            </a:r>
            <a:endPar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1.</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设备简单</a:t>
            </a:r>
            <a:endParaRPr lang="zh-CN" altLang="en-US" sz="2400"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2</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使用方便，操作灵活</a:t>
            </a:r>
            <a:endParaRPr lang="zh-CN" altLang="en-US" sz="2400"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3</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操作使用安全噪音低，劳动强度低</a:t>
            </a:r>
            <a:endParaRPr kumimoji="0" lang="zh-CN" altLang="en-US" sz="2400" b="0" i="0" u="none" strike="noStrike" kern="1200" cap="none" spc="0" normalizeH="0" baseline="0" noProof="0" dirty="0" smtClean="0">
              <a:ln>
                <a:noFill/>
              </a:ln>
              <a:solidFill>
                <a:schemeClr val="tx2"/>
              </a:solidFill>
              <a:effectLst/>
              <a:uLnTx/>
              <a:uFillTx/>
              <a:latin typeface="+mn-lt"/>
              <a:ea typeface="+mn-ea"/>
              <a:cs typeface="+mn-cs"/>
              <a:sym typeface="+mn-ea"/>
            </a:endParaRPr>
          </a:p>
        </p:txBody>
      </p:sp>
      <p:pic>
        <p:nvPicPr>
          <p:cNvPr id="131080" name="图片 99"/>
          <p:cNvPicPr/>
          <p:nvPr/>
        </p:nvPicPr>
        <p:blipFill>
          <a:blip r:embed="rId1"/>
          <a:stretch>
            <a:fillRect/>
          </a:stretch>
        </p:blipFill>
        <p:spPr>
          <a:xfrm>
            <a:off x="6461125" y="1844675"/>
            <a:ext cx="2358390" cy="3313430"/>
          </a:xfrm>
          <a:prstGeom prst="rect">
            <a:avLst/>
          </a:prstGeom>
          <a:noFill/>
          <a:ln w="9525">
            <a:noFill/>
          </a:ln>
        </p:spPr>
      </p:pic>
    </p:spTree>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2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81924" name="文本框 17"/>
          <p:cNvSpPr txBox="1"/>
          <p:nvPr/>
        </p:nvSpPr>
        <p:spPr>
          <a:xfrm>
            <a:off x="1419225" y="361950"/>
            <a:ext cx="5045075" cy="82994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mn-ea"/>
              </a:rPr>
              <a:t>其他焊接技术</a:t>
            </a:r>
            <a:r>
              <a:rPr lang="en-US" altLang="zh-CN" sz="2400" b="1" dirty="0">
                <a:solidFill>
                  <a:srgbClr val="262626"/>
                </a:solidFill>
                <a:latin typeface="微软雅黑" panose="020B0503020204020204" pitchFamily="34" charset="-122"/>
                <a:ea typeface="微软雅黑" panose="020B0503020204020204" pitchFamily="34" charset="-122"/>
                <a:sym typeface="+mn-ea"/>
              </a:rPr>
              <a:t>-</a:t>
            </a:r>
            <a:r>
              <a:rPr lang="zh-CN" altLang="en-US" dirty="0">
                <a:solidFill>
                  <a:schemeClr val="tx1"/>
                </a:solidFill>
                <a:effectLst>
                  <a:outerShdw blurRad="31750" dist="25400" dir="5400000" algn="tl" rotWithShape="0">
                    <a:srgbClr val="000000">
                      <a:alpha val="25000"/>
                    </a:srgbClr>
                  </a:outerShdw>
                </a:effectLst>
                <a:latin typeface="黑体" panose="02010609060101010101" pitchFamily="2" charset="-122"/>
                <a:ea typeface="黑体" panose="02010609060101010101" pitchFamily="2" charset="-122"/>
                <a:cs typeface="+mj-cs"/>
                <a:sym typeface="+mn-ea"/>
              </a:rPr>
              <a:t>碳弧气刨</a:t>
            </a:r>
            <a:endParaRPr kumimoji="0" lang="zh-CN" altLang="en-US" sz="24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endParaRPr lang="en-US" altLang="zh-CN" sz="2400" b="1" dirty="0">
              <a:solidFill>
                <a:srgbClr val="262626"/>
              </a:solidFill>
              <a:latin typeface="微软雅黑" panose="020B0503020204020204" pitchFamily="34" charset="-122"/>
              <a:ea typeface="微软雅黑" panose="020B0503020204020204" pitchFamily="34" charset="-122"/>
              <a:sym typeface="+mn-ea"/>
            </a:endParaRPr>
          </a:p>
        </p:txBody>
      </p:sp>
      <p:sp>
        <p:nvSpPr>
          <p:cNvPr id="23557" name="圆角矩形 11"/>
          <p:cNvSpPr/>
          <p:nvPr/>
        </p:nvSpPr>
        <p:spPr>
          <a:xfrm>
            <a:off x="611505" y="1052830"/>
            <a:ext cx="8390890" cy="551243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碳弧气刨的安全操作技术</a:t>
            </a:r>
            <a:endParaRPr lang="zh-CN" altLang="en-US" sz="24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操作注意事项</a:t>
            </a:r>
            <a:endPar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1.</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弧光较强，应佩戴深色护目镜，佩戴送风面罩、耳塞</a:t>
            </a:r>
            <a:endParaRPr lang="zh-CN" altLang="en-US" sz="2400"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2.</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操作时应尽可能顺风向操作</a:t>
            </a:r>
            <a:endParaRPr lang="zh-CN" altLang="en-US" sz="2400"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3.</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防止焊机过载过长时间使用</a:t>
            </a:r>
            <a:endParaRPr lang="zh-CN" altLang="en-US" sz="2400"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4.</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操作场地及时排烟除尘，注意防火</a:t>
            </a:r>
            <a:endParaRPr lang="zh-CN" altLang="en-US" sz="2400"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5.</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未切断电源前碳弧气刨枪铜头不准</a:t>
            </a:r>
            <a:endParaRPr lang="zh-CN" altLang="en-US" sz="2400"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与工作件接触</a:t>
            </a:r>
            <a:endParaRPr lang="zh-CN" altLang="en-US" sz="2400"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endParaRPr kumimoji="0" lang="zh-CN" altLang="en-US" sz="2400" b="0" i="0" u="none" strike="noStrike" kern="1200" cap="none" spc="0" normalizeH="0" baseline="0" noProof="0" dirty="0" smtClean="0">
              <a:ln>
                <a:noFill/>
              </a:ln>
              <a:solidFill>
                <a:schemeClr val="tx2"/>
              </a:solidFill>
              <a:effectLst/>
              <a:uLnTx/>
              <a:uFillTx/>
              <a:latin typeface="+mn-lt"/>
              <a:ea typeface="+mn-ea"/>
              <a:cs typeface="+mn-cs"/>
              <a:sym typeface="+mn-ea"/>
            </a:endParaRPr>
          </a:p>
        </p:txBody>
      </p:sp>
      <p:pic>
        <p:nvPicPr>
          <p:cNvPr id="132102" name="图片 100" descr="E:/AppData/Local/Temp/wps/INetCache/0d23d594884fde9fa56ada93ae8ab800"/>
          <p:cNvPicPr/>
          <p:nvPr/>
        </p:nvPicPr>
        <p:blipFill>
          <a:blip r:embed="rId1" r:link="rId2"/>
          <a:stretch>
            <a:fillRect/>
          </a:stretch>
        </p:blipFill>
        <p:spPr>
          <a:xfrm>
            <a:off x="5913755" y="3711575"/>
            <a:ext cx="2710180" cy="2670175"/>
          </a:xfrm>
          <a:prstGeom prst="rect">
            <a:avLst/>
          </a:prstGeom>
          <a:noFill/>
          <a:ln w="9525">
            <a:noFill/>
          </a:ln>
        </p:spPr>
      </p:pic>
    </p:spTree>
  </p:cSld>
  <p:clrMapOvr>
    <a:masterClrMapping/>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2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81924" name="文本框 17"/>
          <p:cNvSpPr txBox="1"/>
          <p:nvPr/>
        </p:nvSpPr>
        <p:spPr>
          <a:xfrm>
            <a:off x="1419225" y="361950"/>
            <a:ext cx="5045075" cy="829945"/>
          </a:xfrm>
          <a:prstGeom prst="rect">
            <a:avLst/>
          </a:prstGeom>
          <a:noFill/>
          <a:ln w="9525">
            <a:noFill/>
          </a:ln>
        </p:spPr>
        <p:txBody>
          <a:bodyPr wrap="square" anchor="t" anchorCtr="0">
            <a:spAutoFit/>
          </a:bodyPr>
          <a:p>
            <a:r>
              <a:rPr lang="zh-CN" altLang="en-US" sz="2400" b="1" dirty="0">
                <a:solidFill>
                  <a:srgbClr val="262626"/>
                </a:solidFill>
                <a:latin typeface="微软雅黑" panose="020B0503020204020204" pitchFamily="34" charset="-122"/>
                <a:ea typeface="微软雅黑" panose="020B0503020204020204" pitchFamily="34" charset="-122"/>
                <a:sym typeface="+mn-ea"/>
              </a:rPr>
              <a:t>其他焊接技术</a:t>
            </a:r>
            <a:r>
              <a:rPr lang="en-US" altLang="zh-CN" sz="2400" b="1" dirty="0">
                <a:solidFill>
                  <a:srgbClr val="262626"/>
                </a:solidFill>
                <a:latin typeface="微软雅黑" panose="020B0503020204020204" pitchFamily="34" charset="-122"/>
                <a:ea typeface="微软雅黑" panose="020B0503020204020204" pitchFamily="34" charset="-122"/>
                <a:sym typeface="+mn-ea"/>
              </a:rPr>
              <a:t>-</a:t>
            </a:r>
            <a:r>
              <a:rPr lang="zh-CN" altLang="en-US" b="1" dirty="0">
                <a:solidFill>
                  <a:schemeClr val="tx1"/>
                </a:solidFill>
                <a:effectLst>
                  <a:outerShdw blurRad="31750" dist="25400" dir="5400000" algn="tl" rotWithShape="0">
                    <a:srgbClr val="000000">
                      <a:alpha val="25000"/>
                    </a:srgbClr>
                  </a:outerShdw>
                </a:effectLst>
                <a:latin typeface="黑体" panose="02010609060101010101" pitchFamily="2" charset="-122"/>
                <a:ea typeface="黑体" panose="02010609060101010101" pitchFamily="2" charset="-122"/>
                <a:cs typeface="+mj-cs"/>
                <a:sym typeface="+mn-ea"/>
              </a:rPr>
              <a:t>等离子弧焊接</a:t>
            </a:r>
            <a:endParaRPr kumimoji="0" lang="zh-CN" altLang="en-US" sz="24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endParaRPr lang="en-US" altLang="zh-CN" sz="2400" b="1" dirty="0">
              <a:solidFill>
                <a:srgbClr val="262626"/>
              </a:solidFill>
              <a:latin typeface="微软雅黑" panose="020B0503020204020204" pitchFamily="34" charset="-122"/>
              <a:ea typeface="微软雅黑" panose="020B0503020204020204" pitchFamily="34" charset="-122"/>
              <a:sym typeface="+mn-ea"/>
            </a:endParaRPr>
          </a:p>
        </p:txBody>
      </p:sp>
      <p:sp>
        <p:nvSpPr>
          <p:cNvPr id="23557" name="圆角矩形 11"/>
          <p:cNvSpPr/>
          <p:nvPr/>
        </p:nvSpPr>
        <p:spPr>
          <a:xfrm>
            <a:off x="539750" y="923290"/>
            <a:ext cx="8390890" cy="564197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原理</a:t>
            </a:r>
            <a:endPar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等离子弧焊是利用惰性气体为工作气和保护气，以等离子弧为热源来熔化母材金属使之形成焊接接头的熔焊方法</a:t>
            </a:r>
            <a:endParaRPr lang="zh-CN" altLang="en-US" sz="2400">
              <a:effectLst>
                <a:outerShdw blurRad="38100" dist="19050" dir="2700000" algn="tl" rotWithShape="0">
                  <a:schemeClr val="dk1">
                    <a:alpha val="40000"/>
                  </a:schemeClr>
                </a:outerShdw>
              </a:effectLst>
              <a:latin typeface="Times New Roman" panose="02020603050405020304" pitchFamily="18" charset="0"/>
              <a:sym typeface="+mn-ea"/>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特点</a:t>
            </a:r>
            <a:endPar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1.</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电弧能量集中，焊缝深宽比大，截面积小，焊接薄板变形小</a:t>
            </a:r>
            <a:endParaRPr lang="zh-CN" altLang="en-US" sz="2400"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2.</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电弧挺度大，稳定性好</a:t>
            </a:r>
            <a:endParaRPr lang="zh-CN" altLang="en-US" sz="2400"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r>
              <a:rPr lang="en-US" altLang="zh-CN" sz="2400">
                <a:effectLst>
                  <a:outerShdw blurRad="38100" dist="19050" dir="2700000" algn="tl" rotWithShape="0">
                    <a:schemeClr val="dk1">
                      <a:alpha val="40000"/>
                    </a:schemeClr>
                  </a:outerShdw>
                </a:effectLst>
                <a:latin typeface="Times New Roman" panose="02020603050405020304" pitchFamily="18" charset="0"/>
                <a:sym typeface="+mn-ea"/>
              </a:rPr>
              <a:t>3.</a:t>
            </a:r>
            <a:r>
              <a:rPr lang="zh-CN" altLang="en-US" sz="2400">
                <a:effectLst>
                  <a:outerShdw blurRad="38100" dist="19050" dir="2700000" algn="tl" rotWithShape="0">
                    <a:schemeClr val="dk1">
                      <a:alpha val="40000"/>
                    </a:schemeClr>
                  </a:outerShdw>
                </a:effectLst>
                <a:latin typeface="Times New Roman" panose="02020603050405020304" pitchFamily="18" charset="0"/>
                <a:sym typeface="+mn-ea"/>
              </a:rPr>
              <a:t>不与焊件接触，不可能有夹钨</a:t>
            </a:r>
            <a:endParaRPr lang="zh-CN" altLang="en-US" sz="2400"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endParaRPr>
          </a:p>
          <a:p>
            <a:pPr marL="0" marR="0" indent="0" algn="just" rtl="0" eaLnBrk="1" fontAlgn="auto" latinLnBrk="0" hangingPunct="1">
              <a:lnSpc>
                <a:spcPct val="150000"/>
              </a:lnSpc>
              <a:spcBef>
                <a:spcPts val="400"/>
              </a:spcBef>
              <a:spcAft>
                <a:spcPts val="0"/>
              </a:spcAft>
              <a:buClr>
                <a:schemeClr val="accent1"/>
              </a:buClr>
              <a:buSzTx/>
              <a:buFont typeface="Wingdings" panose="05000000000000000000" pitchFamily="2" charset="2"/>
              <a:buNone/>
              <a:tabLst>
                <a:tab pos="533400" algn="l"/>
              </a:tabLst>
            </a:pPr>
            <a:endParaRPr kumimoji="0" lang="zh-CN" altLang="en-US" sz="2400" b="0" i="0" u="none" strike="noStrike" kern="1200" cap="none" spc="0" normalizeH="0" baseline="0" noProof="0" dirty="0" smtClean="0">
              <a:ln>
                <a:noFill/>
              </a:ln>
              <a:solidFill>
                <a:schemeClr val="tx2"/>
              </a:solidFill>
              <a:effectLst/>
              <a:uLnTx/>
              <a:uFillTx/>
              <a:latin typeface="+mn-lt"/>
              <a:ea typeface="+mn-ea"/>
              <a:cs typeface="+mn-cs"/>
              <a:sym typeface="+mn-ea"/>
            </a:endParaRPr>
          </a:p>
        </p:txBody>
      </p:sp>
      <p:pic>
        <p:nvPicPr>
          <p:cNvPr id="133128" name="图片 101"/>
          <p:cNvPicPr/>
          <p:nvPr/>
        </p:nvPicPr>
        <p:blipFill>
          <a:blip r:embed="rId1"/>
          <a:stretch>
            <a:fillRect/>
          </a:stretch>
        </p:blipFill>
        <p:spPr>
          <a:xfrm>
            <a:off x="6083935" y="4436745"/>
            <a:ext cx="2109470" cy="2113915"/>
          </a:xfrm>
          <a:prstGeom prst="rect">
            <a:avLst/>
          </a:prstGeom>
          <a:noFill/>
          <a:ln w="9525">
            <a:noFill/>
          </a:ln>
        </p:spPr>
      </p:pic>
    </p:spTree>
  </p:cSld>
  <p:clrMapOvr>
    <a:masterClrMapping/>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0" y="1851025"/>
            <a:ext cx="4205288" cy="3338513"/>
          </a:xfrm>
          <a:prstGeom prst="rect">
            <a:avLst/>
          </a:prstGeom>
          <a:noFill/>
          <a:ln w="9525">
            <a:noFill/>
          </a:ln>
        </p:spPr>
        <p:txBody>
          <a:bodyPr anchor="t" anchorCtr="0">
            <a:spAutoFit/>
          </a:bodyPr>
          <a:p>
            <a:pPr algn="ctr"/>
            <a:r>
              <a:rPr lang="en-US" altLang="zh-CN" sz="19900" b="1">
                <a:solidFill>
                  <a:schemeClr val="accent1"/>
                </a:solidFill>
                <a:latin typeface="微软雅黑" panose="020B0503020204020204" pitchFamily="34" charset="-122"/>
                <a:ea typeface="微软雅黑" panose="020B0503020204020204" pitchFamily="34" charset="-122"/>
              </a:rPr>
              <a:t>06</a:t>
            </a:r>
            <a:endParaRPr lang="zh-CN" altLang="en-US" sz="19900" b="1" dirty="0">
              <a:solidFill>
                <a:schemeClr val="accent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887788" y="2844800"/>
            <a:ext cx="4662487" cy="953135"/>
          </a:xfrm>
          <a:prstGeom prst="rect">
            <a:avLst/>
          </a:prstGeom>
          <a:noFill/>
          <a:ln w="9525">
            <a:noFill/>
          </a:ln>
        </p:spPr>
        <p:txBody>
          <a:bodyPr wrap="square" anchor="t" anchorCtr="0">
            <a:spAutoFit/>
          </a:bodyPr>
          <a:p>
            <a:pPr algn="ctr"/>
            <a:r>
              <a:rPr lang="zh-CN" altLang="en-US" sz="2800" b="1" dirty="0" smtClean="0">
                <a:solidFill>
                  <a:schemeClr val="tx1"/>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kumimoji="0" lang="zh-CN" altLang="en-US" sz="2800" b="1" i="0" u="none" strike="noStrike" kern="1200" cap="none" spc="0" normalizeH="0" baseline="0" noProof="1" dirty="0" smtClean="0">
              <a:solidFill>
                <a:schemeClr val="tx1"/>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pPr algn="ctr"/>
            <a:endParaRPr kumimoji="0" lang="zh-CN" altLang="en-US" sz="2800" b="1" i="0" u="none" strike="noStrike" kern="1200" cap="none" spc="0" normalizeH="0" baseline="0" noProof="1" dirty="0" smtClean="0">
              <a:solidFill>
                <a:schemeClr val="tx1"/>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p:txBody>
      </p:sp>
      <p:grpSp>
        <p:nvGrpSpPr>
          <p:cNvPr id="2" name="组合 14"/>
          <p:cNvGrpSpPr/>
          <p:nvPr/>
        </p:nvGrpSpPr>
        <p:grpSpPr>
          <a:xfrm>
            <a:off x="3887788" y="3375025"/>
            <a:ext cx="4662487" cy="107950"/>
            <a:chOff x="3649980" y="3375660"/>
            <a:chExt cx="4663440" cy="108000"/>
          </a:xfrm>
        </p:grpSpPr>
        <p:cxnSp>
          <p:nvCxnSpPr>
            <p:cNvPr id="10" name="直接连接符 9"/>
            <p:cNvCxnSpPr/>
            <p:nvPr/>
          </p:nvCxnSpPr>
          <p:spPr>
            <a:xfrm>
              <a:off x="3733800" y="3429660"/>
              <a:ext cx="44958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64998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椭圆 13"/>
            <p:cNvSpPr/>
            <p:nvPr/>
          </p:nvSpPr>
          <p:spPr>
            <a:xfrm>
              <a:off x="820542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2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244" name="文本框 17"/>
          <p:cNvSpPr>
            <a:spLocks noGrp="1"/>
          </p:cNvSpPr>
          <p:nvPr>
            <p:ph type="title"/>
          </p:nvPr>
        </p:nvSpPr>
        <p:spPr>
          <a:xfrm>
            <a:off x="1403350" y="349250"/>
            <a:ext cx="7112000" cy="560388"/>
          </a:xfrm>
        </p:spPr>
        <p:txBody>
          <a:bodyPr wrap="square" lIns="91440" tIns="45720" rIns="91440" bIns="45720" anchor="ctr" anchorCtr="0"/>
          <a:p>
            <a:pPr defTabSz="914400">
              <a:lnSpc>
                <a:spcPct val="100000"/>
              </a:lnSpc>
              <a:buNone/>
            </a:pPr>
            <a:r>
              <a:rPr lang="zh-CN" altLang="en-US" sz="2400" b="1" kern="1200" dirty="0">
                <a:latin typeface="+mj-lt"/>
                <a:ea typeface="微软雅黑" panose="020B0503020204020204" pitchFamily="34" charset="-122"/>
                <a:cs typeface="+mj-cs"/>
                <a:sym typeface="宋体" panose="02010600030101010101" pitchFamily="2" charset="-122"/>
              </a:rPr>
              <a:t>基础理论知识</a:t>
            </a:r>
            <a:endParaRPr lang="zh-CN" altLang="en-US" sz="2400" b="1" kern="1200" dirty="0">
              <a:latin typeface="+mj-lt"/>
              <a:ea typeface="微软雅黑" panose="020B0503020204020204" pitchFamily="34" charset="-122"/>
              <a:cs typeface="+mj-cs"/>
              <a:sym typeface="宋体" panose="02010600030101010101" pitchFamily="2" charset="-122"/>
            </a:endParaRPr>
          </a:p>
        </p:txBody>
      </p:sp>
      <p:sp>
        <p:nvSpPr>
          <p:cNvPr id="43" name="圆角矩形 42"/>
          <p:cNvSpPr/>
          <p:nvPr/>
        </p:nvSpPr>
        <p:spPr>
          <a:xfrm>
            <a:off x="827088" y="1146175"/>
            <a:ext cx="7200900" cy="4997450"/>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805" tIns="250805" rIns="250805" bIns="250805" numCol="1" spcCol="1270" anchor="ctr" anchorCtr="0">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5p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r>
              <a:rPr kumimoji="0" lang="zh-CN" altLang="en-US" sz="2800" b="1" i="0" u="none" strike="noStrike" kern="1200" cap="none" spc="0" normalizeH="0" baseline="0" noProof="1" dirty="0">
                <a:solidFill>
                  <a:schemeClr val="bg1"/>
                </a:solidFill>
                <a:latin typeface="仿宋" panose="02010609060101010101" charset="-122"/>
                <a:ea typeface="仿宋" panose="02010609060101010101" charset="-122"/>
                <a:cs typeface="+mn-cs"/>
                <a:sym typeface="+mn-ea"/>
              </a:rPr>
              <a:t> </a:t>
            </a:r>
            <a:r>
              <a:rPr lang="en-US" altLang="zh-CN" sz="2800" strike="noStrike" noProof="0" dirty="0" smtClean="0">
                <a:ln>
                  <a:noFill/>
                </a:ln>
                <a:solidFill>
                  <a:schemeClr val="bg1"/>
                </a:solidFill>
                <a:effectLst/>
                <a:uLnTx/>
                <a:uFillTx/>
                <a:latin typeface="+mn-lt"/>
                <a:ea typeface="+mn-ea"/>
                <a:sym typeface="+mn-ea"/>
              </a:rPr>
              <a:t>1.4</a:t>
            </a:r>
            <a:r>
              <a:rPr lang="zh-CN" altLang="en-US" sz="2800" strike="noStrike" noProof="0" dirty="0" smtClean="0">
                <a:ln>
                  <a:noFill/>
                </a:ln>
                <a:solidFill>
                  <a:schemeClr val="bg1"/>
                </a:solidFill>
                <a:effectLst/>
                <a:uLnTx/>
                <a:uFillTx/>
                <a:latin typeface="+mn-lt"/>
                <a:ea typeface="+mn-ea"/>
                <a:sym typeface="+mn-ea"/>
              </a:rPr>
              <a:t>钢的热处理</a:t>
            </a:r>
            <a:endParaRPr kumimoji="0" lang="en-US" altLang="zh-CN" sz="28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r>
              <a:rPr lang="en-US" altLang="zh-CN" sz="2000" noProof="0" dirty="0" smtClean="0">
                <a:ln>
                  <a:noFill/>
                </a:ln>
                <a:solidFill>
                  <a:schemeClr val="bg1"/>
                </a:solidFill>
                <a:effectLst/>
                <a:uLnTx/>
                <a:uFillTx/>
                <a:latin typeface="+mn-lt"/>
                <a:ea typeface="+mn-ea"/>
                <a:sym typeface="+mn-ea"/>
              </a:rPr>
              <a:t>        </a:t>
            </a:r>
            <a:r>
              <a:rPr lang="zh-CN" altLang="en-US" sz="2000" noProof="0" dirty="0" smtClean="0">
                <a:ln>
                  <a:noFill/>
                </a:ln>
                <a:solidFill>
                  <a:schemeClr val="bg1"/>
                </a:solidFill>
                <a:effectLst/>
                <a:uLnTx/>
                <a:uFillTx/>
                <a:latin typeface="+mn-lt"/>
                <a:ea typeface="+mn-ea"/>
                <a:sym typeface="+mn-ea"/>
              </a:rPr>
              <a:t>所谓钢的热处理就是把钢在固态下加热到一定温度，进行必要的保温，以适当的速度冷却到常温，以改变钢的内部组织，从而得到所需性能的工艺方法。</a:t>
            </a:r>
            <a:endParaRPr lang="zh-CN" altLang="en-US" sz="2000" noProof="0" dirty="0" smtClean="0">
              <a:ln>
                <a:noFill/>
              </a:ln>
              <a:solidFill>
                <a:schemeClr val="bg1"/>
              </a:solidFill>
              <a:effectLst/>
              <a:uLnTx/>
              <a:uFillTx/>
              <a:latin typeface="+mn-lt"/>
              <a:ea typeface="+mn-ea"/>
            </a:endParaRPr>
          </a:p>
          <a:p>
            <a:pPr marL="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r>
              <a:rPr lang="en-US" altLang="zh-CN" sz="2000" strike="noStrike" noProof="0" dirty="0" smtClean="0">
                <a:ln>
                  <a:noFill/>
                </a:ln>
                <a:solidFill>
                  <a:schemeClr val="bg1"/>
                </a:solidFill>
                <a:effectLst/>
                <a:uLnTx/>
                <a:uFillTx/>
                <a:latin typeface="+mn-lt"/>
                <a:ea typeface="+mn-ea"/>
                <a:sym typeface="+mn-ea"/>
              </a:rPr>
              <a:t>1</a:t>
            </a:r>
            <a:r>
              <a:rPr lang="zh-CN" altLang="en-US" sz="2000" strike="noStrike" noProof="0" dirty="0" smtClean="0">
                <a:ln>
                  <a:noFill/>
                </a:ln>
                <a:solidFill>
                  <a:schemeClr val="bg1"/>
                </a:solidFill>
                <a:effectLst/>
                <a:uLnTx/>
                <a:uFillTx/>
                <a:latin typeface="+mn-lt"/>
                <a:ea typeface="+mn-ea"/>
                <a:sym typeface="+mn-ea"/>
              </a:rPr>
              <a:t>）退火</a:t>
            </a:r>
            <a:endParaRPr lang="zh-CN" altLang="en-US" sz="2000" strike="noStrike" noProof="0" dirty="0" smtClean="0">
              <a:ln>
                <a:noFill/>
              </a:ln>
              <a:solidFill>
                <a:schemeClr val="bg1"/>
              </a:solidFill>
              <a:effectLst/>
              <a:uLnTx/>
              <a:uFillTx/>
              <a:latin typeface="+mn-lt"/>
              <a:ea typeface="+mn-ea"/>
              <a:sym typeface="+mn-ea"/>
            </a:endParaRPr>
          </a:p>
          <a:p>
            <a:pPr marL="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r>
              <a:rPr lang="en-US" altLang="zh-CN" sz="2000" strike="noStrike" noProof="0" dirty="0" smtClean="0">
                <a:ln>
                  <a:noFill/>
                </a:ln>
                <a:solidFill>
                  <a:schemeClr val="bg1"/>
                </a:solidFill>
                <a:effectLst/>
                <a:uLnTx/>
                <a:uFillTx/>
                <a:latin typeface="+mn-lt"/>
                <a:ea typeface="+mn-ea"/>
                <a:sym typeface="+mn-ea"/>
              </a:rPr>
              <a:t>2</a:t>
            </a:r>
            <a:r>
              <a:rPr lang="zh-CN" altLang="en-US" sz="2000" strike="noStrike" noProof="0" dirty="0" smtClean="0">
                <a:ln>
                  <a:noFill/>
                </a:ln>
                <a:solidFill>
                  <a:schemeClr val="bg1"/>
                </a:solidFill>
                <a:effectLst/>
                <a:uLnTx/>
                <a:uFillTx/>
                <a:latin typeface="+mn-lt"/>
                <a:ea typeface="+mn-ea"/>
                <a:sym typeface="+mn-ea"/>
              </a:rPr>
              <a:t>）正火</a:t>
            </a:r>
            <a:endParaRPr kumimoji="0" lang="en-US" altLang="zh-CN" sz="20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r>
              <a:rPr lang="en-US" altLang="zh-CN" sz="2000" strike="noStrike" noProof="0" dirty="0" smtClean="0">
                <a:ln>
                  <a:noFill/>
                </a:ln>
                <a:solidFill>
                  <a:schemeClr val="bg1"/>
                </a:solidFill>
                <a:effectLst/>
                <a:uLnTx/>
                <a:uFillTx/>
                <a:latin typeface="+mn-lt"/>
                <a:ea typeface="+mn-ea"/>
                <a:sym typeface="+mn-ea"/>
              </a:rPr>
              <a:t>3</a:t>
            </a:r>
            <a:r>
              <a:rPr lang="zh-CN" altLang="en-US" sz="2000" strike="noStrike" noProof="0" dirty="0" smtClean="0">
                <a:ln>
                  <a:noFill/>
                </a:ln>
                <a:solidFill>
                  <a:schemeClr val="bg1"/>
                </a:solidFill>
                <a:effectLst/>
                <a:uLnTx/>
                <a:uFillTx/>
                <a:latin typeface="+mn-lt"/>
                <a:ea typeface="+mn-ea"/>
                <a:sym typeface="+mn-ea"/>
              </a:rPr>
              <a:t>）淬火</a:t>
            </a:r>
            <a:endParaRPr kumimoji="0" lang="en-US" altLang="zh-CN" sz="20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r>
              <a:rPr lang="en-US" altLang="zh-CN" sz="2000" strike="noStrike" noProof="0" dirty="0" smtClean="0">
                <a:ln>
                  <a:noFill/>
                </a:ln>
                <a:solidFill>
                  <a:schemeClr val="bg1"/>
                </a:solidFill>
                <a:effectLst/>
                <a:uLnTx/>
                <a:uFillTx/>
                <a:latin typeface="+mn-lt"/>
                <a:ea typeface="+mn-ea"/>
                <a:sym typeface="+mn-ea"/>
              </a:rPr>
              <a:t>4</a:t>
            </a:r>
            <a:r>
              <a:rPr lang="zh-CN" altLang="en-US" sz="2000" strike="noStrike" noProof="0" dirty="0" smtClean="0">
                <a:ln>
                  <a:noFill/>
                </a:ln>
                <a:solidFill>
                  <a:schemeClr val="bg1"/>
                </a:solidFill>
                <a:effectLst/>
                <a:uLnTx/>
                <a:uFillTx/>
                <a:latin typeface="+mn-lt"/>
                <a:ea typeface="+mn-ea"/>
                <a:sym typeface="+mn-ea"/>
              </a:rPr>
              <a:t>）回火</a:t>
            </a:r>
            <a:endParaRPr lang="zh-CN" altLang="en-US" sz="2000" strike="noStrike" noProof="0" dirty="0" smtClean="0">
              <a:ln>
                <a:noFill/>
              </a:ln>
              <a:solidFill>
                <a:schemeClr val="bg1"/>
              </a:solidFill>
              <a:effectLst/>
              <a:uLnTx/>
              <a:uFillTx/>
              <a:latin typeface="+mn-lt"/>
              <a:ea typeface="+mn-ea"/>
              <a:sym typeface="+mn-ea"/>
            </a:endParaRPr>
          </a:p>
          <a:p>
            <a:pPr marL="0" marR="0" lvl="0" indent="0" algn="l" defTabSz="2000250" rtl="0" eaLnBrk="1" fontAlgn="base" latinLnBrk="0" hangingPunct="1">
              <a:lnSpc>
                <a:spcPct val="90000"/>
              </a:lnSpc>
              <a:spcBef>
                <a:spcPct val="0"/>
              </a:spcBef>
              <a:spcAft>
                <a:spcPct val="35000"/>
              </a:spcAft>
              <a:buFont typeface="Arial" panose="020B0604020202020204" pitchFamily="34" charset="0"/>
              <a:buNone/>
            </a:pPr>
            <a:endParaRPr kumimoji="0" lang="zh-CN" altLang="en-US" sz="2000" b="0" i="0" u="none" strike="noStrike" kern="1200" cap="none" spc="0" normalizeH="0" baseline="0" noProof="0" dirty="0" smtClean="0">
              <a:ln>
                <a:noFill/>
              </a:ln>
              <a:solidFill>
                <a:schemeClr val="bg1"/>
              </a:solidFill>
              <a:effectLst/>
              <a:uLnTx/>
              <a:uFillTx/>
              <a:latin typeface="+mn-lt"/>
              <a:ea typeface="+mn-ea"/>
              <a:cs typeface="+mn-cs"/>
              <a:sym typeface="+mn-ea"/>
            </a:endParaRPr>
          </a:p>
        </p:txBody>
      </p:sp>
    </p:spTree>
  </p:cSld>
  <p:clrMapOvr>
    <a:masterClrMapping/>
  </p:clrMapOvr>
  <p:transition>
    <p:rand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448310" y="1109345"/>
            <a:ext cx="5625465" cy="528701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endParaRPr lang="en-US" altLang="zh-CN" sz="2400" strike="noStrike" noProof="0" dirty="0" smtClean="0">
              <a:ln>
                <a:noFill/>
              </a:ln>
              <a:solidFill>
                <a:schemeClr val="tx2"/>
              </a:solidFill>
              <a:effectLst/>
              <a:uLnTx/>
              <a:uFillTx/>
              <a:latin typeface="+mn-lt"/>
              <a:ea typeface="+mn-ea"/>
              <a:cs typeface="华文楷体" panose="02010600040101010101" charset="-122"/>
              <a:sym typeface="+mn-ea"/>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焊接工伤事故的发生原因</a:t>
            </a:r>
            <a:endPar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r>
              <a:rPr lang="zh-CN" altLang="en-US" sz="2800" b="1" dirty="0" smtClean="0">
                <a:latin typeface="+mj-ea"/>
                <a:ea typeface="+mj-ea"/>
                <a:sym typeface="+mn-ea"/>
              </a:rPr>
              <a:t>能量转移</a:t>
            </a:r>
            <a:endParaRPr lang="zh-CN" altLang="en-US" sz="2800" b="1" dirty="0" smtClean="0">
              <a:latin typeface="+mj-ea"/>
              <a:ea typeface="+mj-ea"/>
              <a:sym typeface="+mn-ea"/>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r>
              <a:rPr lang="en-US" altLang="zh-CN" sz="2800" dirty="0" smtClean="0">
                <a:solidFill>
                  <a:srgbClr val="0070C0"/>
                </a:solidFill>
                <a:latin typeface="微软雅黑" panose="020B0503020204020204" pitchFamily="34" charset="-122"/>
                <a:ea typeface="微软雅黑" panose="020B0503020204020204" pitchFamily="34" charset="-122"/>
                <a:sym typeface="+mn-ea"/>
              </a:rPr>
              <a:t>1.</a:t>
            </a:r>
            <a:r>
              <a:rPr lang="zh-CN" altLang="en-US" sz="2800" dirty="0" smtClean="0">
                <a:solidFill>
                  <a:srgbClr val="0070C0"/>
                </a:solidFill>
                <a:latin typeface="微软雅黑" panose="020B0503020204020204" pitchFamily="34" charset="-122"/>
                <a:ea typeface="微软雅黑" panose="020B0503020204020204" pitchFamily="34" charset="-122"/>
                <a:sym typeface="+mn-ea"/>
              </a:rPr>
              <a:t>焊接常见的能量包括：电能、化学能、机械能、热能等。</a:t>
            </a:r>
            <a:endParaRPr lang="zh-CN" altLang="en-US" sz="2800" dirty="0" smtClean="0">
              <a:solidFill>
                <a:srgbClr val="0070C0"/>
              </a:solidFill>
              <a:latin typeface="微软雅黑" panose="020B0503020204020204" pitchFamily="34" charset="-122"/>
              <a:ea typeface="微软雅黑" panose="020B0503020204020204" pitchFamily="34" charset="-122"/>
              <a:sym typeface="+mn-ea"/>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r>
              <a:rPr lang="en-US" altLang="zh-CN" sz="2800" dirty="0" smtClean="0">
                <a:solidFill>
                  <a:srgbClr val="0070C0"/>
                </a:solidFill>
                <a:latin typeface="微软雅黑" panose="020B0503020204020204" pitchFamily="34" charset="-122"/>
                <a:ea typeface="微软雅黑" panose="020B0503020204020204" pitchFamily="34" charset="-122"/>
                <a:sym typeface="+mn-ea"/>
              </a:rPr>
              <a:t>2.</a:t>
            </a:r>
            <a:r>
              <a:rPr lang="zh-CN" altLang="en-US" sz="2800" dirty="0" smtClean="0">
                <a:solidFill>
                  <a:srgbClr val="0070C0"/>
                </a:solidFill>
                <a:latin typeface="微软雅黑" panose="020B0503020204020204" pitchFamily="34" charset="-122"/>
                <a:ea typeface="微软雅黑" panose="020B0503020204020204" pitchFamily="34" charset="-122"/>
                <a:sym typeface="+mn-ea"/>
              </a:rPr>
              <a:t>以上能量一旦失去控制，能量转移到人体就会发生工伤事故。</a:t>
            </a:r>
            <a:endParaRPr lang="zh-CN" altLang="en-US" sz="2800" dirty="0" smtClean="0">
              <a:solidFill>
                <a:srgbClr val="0070C0"/>
              </a:solidFill>
              <a:latin typeface="微软雅黑" panose="020B0503020204020204" pitchFamily="34" charset="-122"/>
              <a:ea typeface="微软雅黑" panose="020B0503020204020204" pitchFamily="34" charset="-122"/>
              <a:sym typeface="+mn-ea"/>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r>
              <a:rPr lang="zh-CN" altLang="en-US" sz="2800" b="1" dirty="0" smtClean="0">
                <a:latin typeface="+mj-ea"/>
                <a:ea typeface="+mj-ea"/>
                <a:sym typeface="+mn-ea"/>
              </a:rPr>
              <a:t>引起能量失控的原因：</a:t>
            </a:r>
            <a:endParaRPr lang="zh-CN" altLang="en-US" sz="2800" b="1" dirty="0" smtClean="0">
              <a:latin typeface="+mj-ea"/>
              <a:ea typeface="+mj-ea"/>
              <a:sym typeface="+mn-ea"/>
            </a:endParaRPr>
          </a:p>
          <a:p>
            <a:pPr marL="0" marR="0" lvl="1"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r>
              <a:rPr lang="zh-CN" altLang="en-US" sz="2800" dirty="0">
                <a:solidFill>
                  <a:srgbClr val="0070C0"/>
                </a:solidFill>
                <a:latin typeface="微软雅黑" panose="020B0503020204020204" pitchFamily="34" charset="-122"/>
                <a:ea typeface="微软雅黑" panose="020B0503020204020204" pitchFamily="34" charset="-122"/>
                <a:sym typeface="+mn-ea"/>
              </a:rPr>
              <a:t>操作的原因，设备或材料的原因，周围环境的原因。</a:t>
            </a:r>
            <a:endParaRPr kumimoji="0" lang="zh-CN" altLang="en-US" sz="2800" b="0" i="0" u="none" strike="noStrike" kern="1200" cap="none" spc="0" normalizeH="0" baseline="0" noProof="1" dirty="0">
              <a:solidFill>
                <a:srgbClr val="0070C0"/>
              </a:solidFill>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90000"/>
              </a:lnSpc>
              <a:spcBef>
                <a:spcPct val="20000"/>
              </a:spcBef>
              <a:spcAft>
                <a:spcPct val="0"/>
              </a:spcAft>
              <a:buClr>
                <a:schemeClr val="accent1"/>
              </a:buClr>
              <a:buSzPct val="70000"/>
              <a:buFont typeface="Arial" panose="020B0604020202020204" pitchFamily="34" charset="0"/>
              <a:buNone/>
              <a:defRPr/>
            </a:pPr>
            <a:endParaRPr kumimoji="0" lang="zh-CN" altLang="en-US" sz="2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pic>
        <p:nvPicPr>
          <p:cNvPr id="5" name="图片 4"/>
          <p:cNvPicPr>
            <a:picLocks noChangeAspect="1"/>
          </p:cNvPicPr>
          <p:nvPr/>
        </p:nvPicPr>
        <p:blipFill>
          <a:blip r:embed="rId1"/>
          <a:stretch>
            <a:fillRect/>
          </a:stretch>
        </p:blipFill>
        <p:spPr>
          <a:xfrm>
            <a:off x="5652135" y="2132965"/>
            <a:ext cx="3239770" cy="3456305"/>
          </a:xfrm>
          <a:prstGeom prst="rect">
            <a:avLst/>
          </a:prstGeom>
          <a:ln>
            <a:noFill/>
          </a:ln>
          <a:effectLst>
            <a:outerShdw blurRad="190500" algn="tl" rotWithShape="0">
              <a:srgbClr val="000000">
                <a:alpha val="70000"/>
              </a:srgbClr>
            </a:outerShdw>
          </a:effectLst>
        </p:spPr>
      </p:pic>
    </p:spTree>
  </p:cSld>
  <p:clrMapOvr>
    <a:masterClrMapping/>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467995" y="1196975"/>
            <a:ext cx="5208905" cy="497078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R="0" defTabSz="914400" rtl="0" eaLnBrk="1" fontAlgn="auto" latinLnBrk="0" hangingPunct="1">
              <a:lnSpc>
                <a:spcPct val="100000"/>
              </a:lnSpc>
              <a:spcBef>
                <a:spcPct val="0"/>
              </a:spcBef>
              <a:spcAft>
                <a:spcPct val="0"/>
              </a:spcAft>
            </a:pPr>
            <a:r>
              <a:rPr lang="zh-CN" altLang="en-US" sz="24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焊接工伤事故类型</a:t>
            </a:r>
            <a:endParaRPr lang="zh-CN" altLang="en-US" sz="24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endParaRPr>
          </a:p>
          <a:p>
            <a:pPr marL="533400" indent="-533400" algn="just">
              <a:buSzPct val="68000"/>
              <a:buFont typeface="Wingdings" panose="05000000000000000000" pitchFamily="2" charset="2"/>
              <a:buChar char="Ø"/>
            </a:pPr>
            <a:r>
              <a:rPr lang="zh-CN" altLang="en-US" sz="2800" dirty="0">
                <a:solidFill>
                  <a:srgbClr val="0070C0"/>
                </a:solidFill>
                <a:latin typeface="华文细黑" panose="02010600040101010101" pitchFamily="2" charset="-122"/>
                <a:ea typeface="华文细黑" panose="02010600040101010101" pitchFamily="2" charset="-122"/>
                <a:sym typeface="+mn-ea"/>
              </a:rPr>
              <a:t>火灾（在易燃易爆场所作业、未清理焊渣）</a:t>
            </a:r>
            <a:endParaRPr kumimoji="0" lang="en-US" altLang="zh-CN" sz="2800" b="0" kern="1200" dirty="0">
              <a:solidFill>
                <a:srgbClr val="0070C0"/>
              </a:solidFill>
              <a:latin typeface="华文细黑" panose="02010600040101010101" pitchFamily="2" charset="-122"/>
              <a:ea typeface="华文细黑" panose="02010600040101010101" pitchFamily="2" charset="-122"/>
              <a:cs typeface="+mn-cs"/>
            </a:endParaRPr>
          </a:p>
          <a:p>
            <a:pPr marL="533400" indent="-533400" algn="just">
              <a:buSzPct val="68000"/>
              <a:buFont typeface="Wingdings" panose="05000000000000000000" pitchFamily="2" charset="2"/>
              <a:buChar char="Ø"/>
            </a:pPr>
            <a:r>
              <a:rPr lang="zh-CN" altLang="en-US" sz="2800" dirty="0">
                <a:solidFill>
                  <a:srgbClr val="0070C0"/>
                </a:solidFill>
                <a:latin typeface="华文细黑" panose="02010600040101010101" pitchFamily="2" charset="-122"/>
                <a:ea typeface="华文细黑" panose="02010600040101010101" pitchFamily="2" charset="-122"/>
                <a:sym typeface="+mn-ea"/>
              </a:rPr>
              <a:t>爆炸（在易燃易爆场所作业）</a:t>
            </a:r>
            <a:endParaRPr kumimoji="0" lang="en-US" altLang="zh-CN" sz="2800" b="0" kern="1200" dirty="0">
              <a:solidFill>
                <a:srgbClr val="0070C0"/>
              </a:solidFill>
              <a:latin typeface="华文细黑" panose="02010600040101010101" pitchFamily="2" charset="-122"/>
              <a:ea typeface="华文细黑" panose="02010600040101010101" pitchFamily="2" charset="-122"/>
              <a:cs typeface="+mn-cs"/>
            </a:endParaRPr>
          </a:p>
          <a:p>
            <a:pPr marL="533400" indent="-533400" algn="just">
              <a:buSzPct val="68000"/>
              <a:buFont typeface="Wingdings" panose="05000000000000000000" pitchFamily="2" charset="2"/>
              <a:buChar char="Ø"/>
            </a:pPr>
            <a:r>
              <a:rPr lang="zh-CN" altLang="en-US" sz="2800" dirty="0">
                <a:solidFill>
                  <a:srgbClr val="0070C0"/>
                </a:solidFill>
                <a:latin typeface="华文细黑" panose="02010600040101010101" pitchFamily="2" charset="-122"/>
                <a:ea typeface="华文细黑" panose="02010600040101010101" pitchFamily="2" charset="-122"/>
                <a:sym typeface="+mn-ea"/>
              </a:rPr>
              <a:t>触电（主要风险，违章操作、设备维护保养检查不到位）</a:t>
            </a:r>
            <a:endParaRPr kumimoji="0" lang="en-US" altLang="zh-CN" sz="2800" b="0" kern="1200" dirty="0">
              <a:solidFill>
                <a:srgbClr val="0070C0"/>
              </a:solidFill>
              <a:latin typeface="华文细黑" panose="02010600040101010101" pitchFamily="2" charset="-122"/>
              <a:ea typeface="华文细黑" panose="02010600040101010101" pitchFamily="2" charset="-122"/>
              <a:cs typeface="+mn-cs"/>
            </a:endParaRPr>
          </a:p>
          <a:p>
            <a:pPr marR="0" defTabSz="914400" rtl="0" eaLnBrk="1" fontAlgn="auto" latinLnBrk="0" hangingPunct="1">
              <a:lnSpc>
                <a:spcPct val="100000"/>
              </a:lnSpc>
              <a:spcBef>
                <a:spcPct val="0"/>
              </a:spcBef>
              <a:spcAft>
                <a:spcPct val="0"/>
              </a:spcAft>
            </a:pPr>
            <a:endParaRPr kumimoji="0" lang="zh-CN" altLang="en-US" sz="2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pic>
        <p:nvPicPr>
          <p:cNvPr id="2" name="图片 1"/>
          <p:cNvPicPr>
            <a:picLocks noChangeAspect="1"/>
          </p:cNvPicPr>
          <p:nvPr/>
        </p:nvPicPr>
        <p:blipFill>
          <a:blip r:embed="rId1"/>
          <a:stretch>
            <a:fillRect/>
          </a:stretch>
        </p:blipFill>
        <p:spPr>
          <a:xfrm>
            <a:off x="5723890" y="2204720"/>
            <a:ext cx="3300730" cy="3163570"/>
          </a:xfrm>
          <a:prstGeom prst="rect">
            <a:avLst/>
          </a:prstGeom>
          <a:ln>
            <a:noFill/>
          </a:ln>
          <a:effectLst>
            <a:outerShdw blurRad="190500" algn="tl" rotWithShape="0">
              <a:srgbClr val="000000">
                <a:alpha val="70000"/>
              </a:srgbClr>
            </a:outerShdw>
          </a:effectLst>
        </p:spPr>
      </p:pic>
    </p:spTree>
  </p:cSld>
  <p:clrMapOvr>
    <a:masterClrMapping/>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467995" y="1196975"/>
            <a:ext cx="5208905" cy="497078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R="0" defTabSz="914400" rtl="0" eaLnBrk="1" fontAlgn="auto" latinLnBrk="0" hangingPunct="1">
              <a:lnSpc>
                <a:spcPct val="100000"/>
              </a:lnSpc>
              <a:spcBef>
                <a:spcPct val="0"/>
              </a:spcBef>
              <a:spcAft>
                <a:spcPct val="0"/>
              </a:spcAft>
            </a:pPr>
            <a:r>
              <a:rPr lang="zh-CN" altLang="en-US" sz="24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焊接工伤事故类型</a:t>
            </a:r>
            <a:endParaRPr lang="zh-CN" altLang="en-US" sz="24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endParaRPr>
          </a:p>
          <a:p>
            <a:pPr marL="533400" indent="-533400" algn="just">
              <a:buSzPct val="68000"/>
              <a:buFont typeface="Wingdings" panose="05000000000000000000" pitchFamily="2" charset="2"/>
              <a:buChar char="Ø"/>
            </a:pPr>
            <a:r>
              <a:rPr lang="zh-CN" altLang="en-US" sz="2800" dirty="0">
                <a:solidFill>
                  <a:srgbClr val="0070C0"/>
                </a:solidFill>
                <a:latin typeface="华文细黑" panose="02010600040101010101" pitchFamily="2" charset="-122"/>
                <a:ea typeface="华文细黑" panose="02010600040101010101" pitchFamily="2" charset="-122"/>
                <a:sym typeface="+mn-ea"/>
              </a:rPr>
              <a:t>灼烫（高温物质灼烫、电弧灼烫）</a:t>
            </a:r>
            <a:endParaRPr kumimoji="0" lang="en-US" altLang="zh-CN" sz="2800" b="0" kern="1200" dirty="0">
              <a:solidFill>
                <a:srgbClr val="0070C0"/>
              </a:solidFill>
              <a:latin typeface="华文细黑" panose="02010600040101010101" pitchFamily="2" charset="-122"/>
              <a:ea typeface="华文细黑" panose="02010600040101010101" pitchFamily="2" charset="-122"/>
              <a:cs typeface="+mn-cs"/>
            </a:endParaRPr>
          </a:p>
          <a:p>
            <a:pPr marL="533400" indent="-533400" algn="just">
              <a:buSzPct val="68000"/>
              <a:buFont typeface="Wingdings" panose="05000000000000000000" pitchFamily="2" charset="2"/>
              <a:buChar char="Ø"/>
            </a:pPr>
            <a:r>
              <a:rPr lang="zh-CN" altLang="en-US" sz="2800" dirty="0">
                <a:solidFill>
                  <a:srgbClr val="0070C0"/>
                </a:solidFill>
                <a:latin typeface="华文细黑" panose="02010600040101010101" pitchFamily="2" charset="-122"/>
                <a:ea typeface="华文细黑" panose="02010600040101010101" pitchFamily="2" charset="-122"/>
                <a:sym typeface="+mn-ea"/>
              </a:rPr>
              <a:t>高处坠落（高处作业焊接）</a:t>
            </a:r>
            <a:endParaRPr kumimoji="0" lang="en-US" altLang="zh-CN" sz="2800" b="0" kern="1200" dirty="0">
              <a:solidFill>
                <a:srgbClr val="0070C0"/>
              </a:solidFill>
              <a:latin typeface="华文细黑" panose="02010600040101010101" pitchFamily="2" charset="-122"/>
              <a:ea typeface="华文细黑" panose="02010600040101010101" pitchFamily="2" charset="-122"/>
              <a:cs typeface="+mn-cs"/>
            </a:endParaRPr>
          </a:p>
          <a:p>
            <a:pPr marL="533400" indent="-533400" algn="just">
              <a:buSzPct val="68000"/>
              <a:buFont typeface="Wingdings" panose="05000000000000000000" pitchFamily="2" charset="2"/>
              <a:buChar char="Ø"/>
            </a:pPr>
            <a:r>
              <a:rPr lang="zh-CN" altLang="en-US" sz="2800" dirty="0">
                <a:solidFill>
                  <a:srgbClr val="0070C0"/>
                </a:solidFill>
                <a:latin typeface="华文细黑" panose="02010600040101010101" pitchFamily="2" charset="-122"/>
                <a:ea typeface="华文细黑" panose="02010600040101010101" pitchFamily="2" charset="-122"/>
                <a:sym typeface="+mn-ea"/>
              </a:rPr>
              <a:t>急性中毒（有毒有害场所焊接）</a:t>
            </a:r>
            <a:endParaRPr kumimoji="0" lang="en-US" altLang="zh-CN" sz="2800" b="0" kern="1200" dirty="0">
              <a:solidFill>
                <a:srgbClr val="0070C0"/>
              </a:solidFill>
              <a:latin typeface="华文细黑" panose="02010600040101010101" pitchFamily="2" charset="-122"/>
              <a:ea typeface="华文细黑" panose="02010600040101010101" pitchFamily="2" charset="-122"/>
              <a:cs typeface="+mn-cs"/>
            </a:endParaRPr>
          </a:p>
          <a:p>
            <a:pPr marL="533400" indent="-533400" algn="just">
              <a:buSzPct val="68000"/>
              <a:buFont typeface="Wingdings" panose="05000000000000000000" pitchFamily="2" charset="2"/>
              <a:buChar char="Ø"/>
            </a:pPr>
            <a:r>
              <a:rPr lang="zh-CN" altLang="en-US" sz="2800" dirty="0">
                <a:solidFill>
                  <a:srgbClr val="0070C0"/>
                </a:solidFill>
                <a:latin typeface="华文细黑" panose="02010600040101010101" pitchFamily="2" charset="-122"/>
                <a:ea typeface="华文细黑" panose="02010600040101010101" pitchFamily="2" charset="-122"/>
                <a:sym typeface="+mn-ea"/>
              </a:rPr>
              <a:t>机械伤害等。</a:t>
            </a:r>
            <a:endParaRPr kumimoji="0" lang="zh-CN" altLang="en-US" sz="2800" b="0" kern="1200" dirty="0">
              <a:solidFill>
                <a:srgbClr val="0070C0"/>
              </a:solidFill>
              <a:latin typeface="华文细黑" panose="02010600040101010101" pitchFamily="2" charset="-122"/>
              <a:ea typeface="华文细黑" panose="02010600040101010101" pitchFamily="2" charset="-122"/>
              <a:cs typeface="+mn-cs"/>
            </a:endParaRPr>
          </a:p>
          <a:p>
            <a:pPr marR="0" defTabSz="914400" rtl="0" eaLnBrk="1" fontAlgn="auto" latinLnBrk="0" hangingPunct="1">
              <a:lnSpc>
                <a:spcPct val="100000"/>
              </a:lnSpc>
              <a:spcBef>
                <a:spcPct val="0"/>
              </a:spcBef>
              <a:spcAft>
                <a:spcPct val="0"/>
              </a:spcAft>
            </a:pPr>
            <a:endParaRPr kumimoji="0" lang="zh-CN" altLang="en-US" sz="2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pic>
        <p:nvPicPr>
          <p:cNvPr id="5" name="图片 4"/>
          <p:cNvPicPr>
            <a:picLocks noChangeAspect="1"/>
          </p:cNvPicPr>
          <p:nvPr/>
        </p:nvPicPr>
        <p:blipFill>
          <a:blip r:embed="rId1"/>
          <a:stretch>
            <a:fillRect/>
          </a:stretch>
        </p:blipFill>
        <p:spPr>
          <a:xfrm>
            <a:off x="5723890" y="2132965"/>
            <a:ext cx="3254375" cy="3422015"/>
          </a:xfrm>
          <a:prstGeom prst="rect">
            <a:avLst/>
          </a:prstGeom>
          <a:ln>
            <a:noFill/>
          </a:ln>
          <a:effectLst>
            <a:outerShdw blurRad="190500" algn="tl" rotWithShape="0">
              <a:srgbClr val="000000">
                <a:alpha val="70000"/>
              </a:srgbClr>
            </a:outerShdw>
          </a:effectLst>
        </p:spPr>
      </p:pic>
    </p:spTree>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120015" y="1197610"/>
            <a:ext cx="8694420" cy="497078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R="0" defTabSz="914400" rtl="0" eaLnBrk="1" fontAlgn="auto" latinLnBrk="0" hangingPunct="1">
              <a:lnSpc>
                <a:spcPct val="100000"/>
              </a:lnSpc>
              <a:spcBef>
                <a:spcPct val="0"/>
              </a:spcBef>
              <a:spcAft>
                <a:spcPct val="0"/>
              </a:spcAft>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焊接操作主要</a:t>
            </a:r>
            <a:r>
              <a:rPr lang="zh-CN" altLang="en-US" sz="28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危害</a:t>
            </a: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因素</a:t>
            </a:r>
            <a:endPar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endParaRPr>
          </a:p>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panose="05000000000000000000" pitchFamily="2" charset="2"/>
              <a:buChar char="Ø"/>
            </a:pPr>
            <a:r>
              <a:rPr lang="zh-CN" altLang="en-US" sz="1800" dirty="0" smtClean="0">
                <a:solidFill>
                  <a:srgbClr val="0070C0"/>
                </a:solidFill>
                <a:latin typeface="华文细黑" panose="02010600040101010101" pitchFamily="2" charset="-122"/>
                <a:ea typeface="华文细黑" panose="02010600040101010101" pitchFamily="2" charset="-122"/>
                <a:sym typeface="+mn-ea"/>
              </a:rPr>
              <a:t>电弧光辐射</a:t>
            </a:r>
            <a:endParaRPr kumimoji="0" lang="en-US" altLang="zh-CN" sz="1800" b="0" i="0" u="none" strike="noStrike" kern="1200" cap="none" spc="0" normalizeH="0" baseline="0" noProof="1" dirty="0" smtClean="0">
              <a:solidFill>
                <a:srgbClr val="0070C0"/>
              </a:solidFill>
              <a:latin typeface="华文细黑" panose="02010600040101010101" pitchFamily="2" charset="-122"/>
              <a:ea typeface="华文细黑" panose="02010600040101010101" pitchFamily="2" charset="-122"/>
              <a:cs typeface="+mn-cs"/>
            </a:endParaRPr>
          </a:p>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panose="05000000000000000000" pitchFamily="2" charset="2"/>
              <a:buChar char="Ø"/>
            </a:pPr>
            <a:r>
              <a:rPr lang="zh-CN" altLang="en-US" sz="1800" dirty="0" smtClean="0">
                <a:solidFill>
                  <a:srgbClr val="0070C0"/>
                </a:solidFill>
                <a:latin typeface="华文细黑" panose="02010600040101010101" pitchFamily="2" charset="-122"/>
                <a:ea typeface="华文细黑" panose="02010600040101010101" pitchFamily="2" charset="-122"/>
                <a:sym typeface="+mn-ea"/>
              </a:rPr>
              <a:t>焊接烟尘</a:t>
            </a:r>
            <a:endParaRPr kumimoji="0" lang="en-US" altLang="zh-CN" sz="1800" b="0" i="0" u="none" strike="noStrike" kern="1200" cap="none" spc="0" normalizeH="0" baseline="0" noProof="1" dirty="0" smtClean="0">
              <a:solidFill>
                <a:srgbClr val="0070C0"/>
              </a:solidFill>
              <a:latin typeface="华文细黑" panose="02010600040101010101" pitchFamily="2" charset="-122"/>
              <a:ea typeface="华文细黑" panose="02010600040101010101" pitchFamily="2" charset="-122"/>
              <a:cs typeface="+mn-cs"/>
            </a:endParaRPr>
          </a:p>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panose="05000000000000000000" pitchFamily="2" charset="2"/>
              <a:buChar char="Ø"/>
            </a:pPr>
            <a:r>
              <a:rPr lang="zh-CN" altLang="en-US" sz="1800" dirty="0" smtClean="0">
                <a:solidFill>
                  <a:srgbClr val="0070C0"/>
                </a:solidFill>
                <a:latin typeface="华文细黑" panose="02010600040101010101" pitchFamily="2" charset="-122"/>
                <a:ea typeface="华文细黑" panose="02010600040101010101" pitchFamily="2" charset="-122"/>
                <a:sym typeface="+mn-ea"/>
              </a:rPr>
              <a:t>有毒气体</a:t>
            </a:r>
            <a:endParaRPr kumimoji="0" lang="en-US" altLang="zh-CN" sz="1800" b="0" i="0" u="none" strike="noStrike" kern="1200" cap="none" spc="0" normalizeH="0" baseline="0" noProof="1" dirty="0" smtClean="0">
              <a:solidFill>
                <a:srgbClr val="0070C0"/>
              </a:solidFill>
              <a:latin typeface="华文细黑" panose="02010600040101010101" pitchFamily="2" charset="-122"/>
              <a:ea typeface="华文细黑" panose="02010600040101010101" pitchFamily="2" charset="-122"/>
              <a:cs typeface="+mn-cs"/>
            </a:endParaRPr>
          </a:p>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panose="05000000000000000000" pitchFamily="2" charset="2"/>
              <a:buChar char="Ø"/>
            </a:pPr>
            <a:r>
              <a:rPr lang="zh-CN" altLang="en-US" sz="1800" dirty="0" smtClean="0">
                <a:solidFill>
                  <a:srgbClr val="0070C0"/>
                </a:solidFill>
                <a:latin typeface="华文细黑" panose="02010600040101010101" pitchFamily="2" charset="-122"/>
                <a:ea typeface="华文细黑" panose="02010600040101010101" pitchFamily="2" charset="-122"/>
                <a:sym typeface="+mn-ea"/>
              </a:rPr>
              <a:t>焊接放射性</a:t>
            </a:r>
            <a:endParaRPr kumimoji="0" lang="en-US" altLang="zh-CN" sz="1800" b="0" i="0" u="none" strike="noStrike" kern="1200" cap="none" spc="0" normalizeH="0" baseline="0" noProof="1" dirty="0" smtClean="0">
              <a:solidFill>
                <a:srgbClr val="0070C0"/>
              </a:solidFill>
              <a:latin typeface="华文细黑" panose="02010600040101010101" pitchFamily="2" charset="-122"/>
              <a:ea typeface="华文细黑" panose="02010600040101010101" pitchFamily="2" charset="-122"/>
              <a:cs typeface="+mn-cs"/>
            </a:endParaRPr>
          </a:p>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panose="05000000000000000000" pitchFamily="2" charset="2"/>
              <a:buChar char="Ø"/>
            </a:pPr>
            <a:r>
              <a:rPr lang="zh-CN" altLang="en-US" sz="1800" dirty="0" smtClean="0">
                <a:solidFill>
                  <a:srgbClr val="0070C0"/>
                </a:solidFill>
                <a:latin typeface="华文细黑" panose="02010600040101010101" pitchFamily="2" charset="-122"/>
                <a:ea typeface="华文细黑" panose="02010600040101010101" pitchFamily="2" charset="-122"/>
                <a:sym typeface="+mn-ea"/>
              </a:rPr>
              <a:t>高频电磁场辐射</a:t>
            </a:r>
            <a:endParaRPr kumimoji="0" lang="en-US" altLang="zh-CN" sz="1800" b="0" i="0" u="none" strike="noStrike" kern="1200" cap="none" spc="0" normalizeH="0" baseline="0" noProof="1" dirty="0" smtClean="0">
              <a:solidFill>
                <a:srgbClr val="0070C0"/>
              </a:solidFill>
              <a:latin typeface="华文细黑" panose="02010600040101010101" pitchFamily="2" charset="-122"/>
              <a:ea typeface="华文细黑" panose="02010600040101010101" pitchFamily="2" charset="-122"/>
              <a:cs typeface="+mn-cs"/>
            </a:endParaRPr>
          </a:p>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panose="05000000000000000000" pitchFamily="2" charset="2"/>
              <a:buChar char="Ø"/>
            </a:pPr>
            <a:r>
              <a:rPr lang="zh-CN" altLang="en-US" sz="1800" dirty="0" smtClean="0">
                <a:solidFill>
                  <a:srgbClr val="0070C0"/>
                </a:solidFill>
                <a:latin typeface="华文细黑" panose="02010600040101010101" pitchFamily="2" charset="-122"/>
                <a:ea typeface="华文细黑" panose="02010600040101010101" pitchFamily="2" charset="-122"/>
                <a:sym typeface="+mn-ea"/>
              </a:rPr>
              <a:t>热辐射</a:t>
            </a:r>
            <a:endParaRPr kumimoji="0" lang="en-US" altLang="zh-CN" sz="1800" b="0" i="0" u="none" strike="noStrike" kern="1200" cap="none" spc="0" normalizeH="0" baseline="0" noProof="1" dirty="0" smtClean="0">
              <a:solidFill>
                <a:srgbClr val="0070C0"/>
              </a:solidFill>
              <a:latin typeface="华文细黑" panose="02010600040101010101" pitchFamily="2" charset="-122"/>
              <a:ea typeface="华文细黑" panose="02010600040101010101" pitchFamily="2" charset="-122"/>
              <a:cs typeface="+mn-cs"/>
            </a:endParaRPr>
          </a:p>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panose="05000000000000000000" pitchFamily="2" charset="2"/>
              <a:buChar char="Ø"/>
            </a:pPr>
            <a:r>
              <a:rPr lang="zh-CN" altLang="en-US" sz="1800" dirty="0" smtClean="0">
                <a:solidFill>
                  <a:srgbClr val="0070C0"/>
                </a:solidFill>
                <a:latin typeface="华文细黑" panose="02010600040101010101" pitchFamily="2" charset="-122"/>
                <a:ea typeface="华文细黑" panose="02010600040101010101" pitchFamily="2" charset="-122"/>
                <a:sym typeface="+mn-ea"/>
              </a:rPr>
              <a:t>噪声</a:t>
            </a:r>
            <a:endParaRPr kumimoji="0" lang="en-US" altLang="zh-CN" sz="1800" b="0" i="0" u="none" strike="noStrike" kern="1200" cap="none" spc="0" normalizeH="0" baseline="0" noProof="1" dirty="0" smtClean="0">
              <a:solidFill>
                <a:srgbClr val="0070C0"/>
              </a:solidFill>
              <a:latin typeface="华文细黑" panose="02010600040101010101" pitchFamily="2" charset="-122"/>
              <a:ea typeface="华文细黑" panose="02010600040101010101" pitchFamily="2" charset="-122"/>
              <a:cs typeface="+mn-cs"/>
            </a:endParaRPr>
          </a:p>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panose="05000000000000000000" pitchFamily="2" charset="2"/>
              <a:buChar char="Ø"/>
            </a:pPr>
            <a:r>
              <a:rPr lang="zh-CN" altLang="en-US" sz="1800" dirty="0" smtClean="0">
                <a:solidFill>
                  <a:srgbClr val="0070C0"/>
                </a:solidFill>
                <a:latin typeface="华文细黑" panose="02010600040101010101" pitchFamily="2" charset="-122"/>
                <a:ea typeface="华文细黑" panose="02010600040101010101" pitchFamily="2" charset="-122"/>
                <a:sym typeface="+mn-ea"/>
              </a:rPr>
              <a:t>可能导致的职业病：电光性眼炎、红外线白内障、电焊尘肺、肺水肿、气管炎、血液疾病和慢性中毒。</a:t>
            </a:r>
            <a:endParaRPr kumimoji="0" lang="en-US" altLang="zh-CN" sz="1800" b="0" i="0" u="none" strike="noStrike" kern="1200" cap="none" spc="0" normalizeH="0" baseline="0" noProof="1" dirty="0" smtClean="0">
              <a:solidFill>
                <a:srgbClr val="0070C0"/>
              </a:solidFill>
              <a:latin typeface="华文细黑" panose="02010600040101010101" pitchFamily="2" charset="-122"/>
              <a:ea typeface="华文细黑" panose="02010600040101010101" pitchFamily="2" charset="-122"/>
              <a:cs typeface="+mn-cs"/>
            </a:endParaRPr>
          </a:p>
          <a:p>
            <a:pPr marR="0" defTabSz="914400" rtl="0" eaLnBrk="1" fontAlgn="auto" latinLnBrk="0" hangingPunct="1">
              <a:lnSpc>
                <a:spcPct val="100000"/>
              </a:lnSpc>
              <a:spcBef>
                <a:spcPct val="0"/>
              </a:spcBef>
              <a:spcAft>
                <a:spcPct val="0"/>
              </a:spcAft>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pic>
        <p:nvPicPr>
          <p:cNvPr id="138244" name="图片 4"/>
          <p:cNvPicPr>
            <a:picLocks noChangeAspect="1"/>
          </p:cNvPicPr>
          <p:nvPr/>
        </p:nvPicPr>
        <p:blipFill>
          <a:blip r:embed="rId1"/>
          <a:stretch>
            <a:fillRect/>
          </a:stretch>
        </p:blipFill>
        <p:spPr>
          <a:xfrm>
            <a:off x="4139565" y="1772920"/>
            <a:ext cx="4293235" cy="3240405"/>
          </a:xfrm>
          <a:prstGeom prst="rect">
            <a:avLst/>
          </a:prstGeom>
          <a:noFill/>
          <a:ln w="9525">
            <a:noFill/>
          </a:ln>
        </p:spPr>
      </p:pic>
    </p:spTree>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7" name="圆角矩形 11"/>
          <p:cNvSpPr/>
          <p:nvPr/>
        </p:nvSpPr>
        <p:spPr>
          <a:xfrm>
            <a:off x="107950" y="1196975"/>
            <a:ext cx="4607560" cy="497078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R="0" defTabSz="914400" rtl="0" eaLnBrk="1" fontAlgn="auto" latinLnBrk="0" hangingPunct="1">
              <a:lnSpc>
                <a:spcPct val="100000"/>
              </a:lnSpc>
              <a:spcBef>
                <a:spcPct val="0"/>
              </a:spcBef>
              <a:spcAft>
                <a:spcPct val="0"/>
              </a:spcAft>
            </a:pP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焊机使用安全要求</a:t>
            </a:r>
            <a:endPar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endParaRPr>
          </a:p>
          <a:p>
            <a:pPr marL="533400" indent="-533400" algn="just">
              <a:buSzPct val="68000"/>
              <a:buFont typeface="Wingdings" panose="05000000000000000000" pitchFamily="2" charset="2"/>
              <a:buChar char="Ø"/>
            </a:pPr>
            <a:r>
              <a:rPr lang="zh-CN" altLang="en-US" sz="1800" dirty="0">
                <a:solidFill>
                  <a:srgbClr val="0070C0"/>
                </a:solidFill>
                <a:latin typeface="微软雅黑" panose="020B0503020204020204" pitchFamily="34" charset="-122"/>
                <a:ea typeface="微软雅黑" panose="020B0503020204020204" pitchFamily="34" charset="-122"/>
                <a:sym typeface="+mn-ea"/>
              </a:rPr>
              <a:t>使用条件：温度在</a:t>
            </a:r>
            <a:r>
              <a:rPr lang="en-US" altLang="zh-CN" sz="1800" dirty="0">
                <a:solidFill>
                  <a:srgbClr val="0070C0"/>
                </a:solidFill>
                <a:latin typeface="微软雅黑" panose="020B0503020204020204" pitchFamily="34" charset="-122"/>
                <a:ea typeface="微软雅黑" panose="020B0503020204020204" pitchFamily="34" charset="-122"/>
                <a:sym typeface="+mn-ea"/>
              </a:rPr>
              <a:t>-25~40</a:t>
            </a:r>
            <a:r>
              <a:rPr lang="zh-CN" altLang="en-US" sz="1800" dirty="0">
                <a:solidFill>
                  <a:srgbClr val="0070C0"/>
                </a:solidFill>
                <a:latin typeface="微软雅黑" panose="020B0503020204020204" pitchFamily="34" charset="-122"/>
                <a:ea typeface="微软雅黑" panose="020B0503020204020204" pitchFamily="34" charset="-122"/>
                <a:sym typeface="+mn-ea"/>
              </a:rPr>
              <a:t>℃；相对湿度不大于</a:t>
            </a:r>
            <a:r>
              <a:rPr lang="en-US" altLang="zh-CN" sz="1800" dirty="0">
                <a:solidFill>
                  <a:srgbClr val="0070C0"/>
                </a:solidFill>
                <a:latin typeface="微软雅黑" panose="020B0503020204020204" pitchFamily="34" charset="-122"/>
                <a:ea typeface="微软雅黑" panose="020B0503020204020204" pitchFamily="34" charset="-122"/>
                <a:sym typeface="+mn-ea"/>
              </a:rPr>
              <a:t>90%</a:t>
            </a:r>
            <a:r>
              <a:rPr lang="zh-CN" altLang="en-US" sz="1800" dirty="0">
                <a:solidFill>
                  <a:srgbClr val="0070C0"/>
                </a:solidFill>
                <a:latin typeface="微软雅黑" panose="020B0503020204020204" pitchFamily="34" charset="-122"/>
                <a:ea typeface="微软雅黑" panose="020B0503020204020204" pitchFamily="34" charset="-122"/>
                <a:sym typeface="+mn-ea"/>
              </a:rPr>
              <a:t>（</a:t>
            </a:r>
            <a:r>
              <a:rPr lang="en-US" altLang="zh-CN" sz="1800" dirty="0">
                <a:solidFill>
                  <a:srgbClr val="0070C0"/>
                </a:solidFill>
                <a:latin typeface="微软雅黑" panose="020B0503020204020204" pitchFamily="34" charset="-122"/>
                <a:ea typeface="微软雅黑" panose="020B0503020204020204" pitchFamily="34" charset="-122"/>
                <a:sym typeface="+mn-ea"/>
              </a:rPr>
              <a:t>25</a:t>
            </a:r>
            <a:r>
              <a:rPr lang="zh-CN" altLang="en-US" sz="1800" dirty="0">
                <a:solidFill>
                  <a:srgbClr val="0070C0"/>
                </a:solidFill>
                <a:latin typeface="微软雅黑" panose="020B0503020204020204" pitchFamily="34" charset="-122"/>
                <a:ea typeface="微软雅黑" panose="020B0503020204020204" pitchFamily="34" charset="-122"/>
                <a:sym typeface="+mn-ea"/>
              </a:rPr>
              <a:t>℃的环境温度时）。特殊条件必须使用符合性能要求的焊机。</a:t>
            </a:r>
            <a:endParaRPr kumimoji="0" lang="en-US" altLang="zh-CN" sz="1800" b="0" kern="1200" dirty="0">
              <a:solidFill>
                <a:srgbClr val="0070C0"/>
              </a:solidFill>
              <a:latin typeface="微软雅黑" panose="020B0503020204020204" pitchFamily="34" charset="-122"/>
              <a:ea typeface="微软雅黑" panose="020B0503020204020204" pitchFamily="34" charset="-122"/>
              <a:cs typeface="+mn-cs"/>
            </a:endParaRPr>
          </a:p>
          <a:p>
            <a:pPr marL="533400" indent="-533400" algn="just">
              <a:buSzPct val="68000"/>
              <a:buFont typeface="Wingdings" panose="05000000000000000000" pitchFamily="2" charset="2"/>
              <a:buChar char="Ø"/>
            </a:pPr>
            <a:r>
              <a:rPr lang="zh-CN" altLang="en-US" sz="1800" dirty="0">
                <a:solidFill>
                  <a:srgbClr val="0070C0"/>
                </a:solidFill>
                <a:latin typeface="微软雅黑" panose="020B0503020204020204" pitchFamily="34" charset="-122"/>
                <a:ea typeface="微软雅黑" panose="020B0503020204020204" pitchFamily="34" charset="-122"/>
                <a:sym typeface="+mn-ea"/>
              </a:rPr>
              <a:t>焊机必须平稳安放在通风良好、干燥的地方，焊机的工作环境应防止剧烈振动和碰撞。</a:t>
            </a:r>
            <a:endParaRPr kumimoji="0" lang="en-US" altLang="zh-CN" sz="1800" b="0" kern="1200" dirty="0">
              <a:solidFill>
                <a:srgbClr val="0070C0"/>
              </a:solidFill>
              <a:latin typeface="微软雅黑" panose="020B0503020204020204" pitchFamily="34" charset="-122"/>
              <a:ea typeface="微软雅黑" panose="020B0503020204020204" pitchFamily="34" charset="-122"/>
              <a:cs typeface="+mn-cs"/>
            </a:endParaRPr>
          </a:p>
          <a:p>
            <a:pPr marL="533400" indent="-533400" algn="just">
              <a:buSzPct val="68000"/>
              <a:buFont typeface="Wingdings" panose="05000000000000000000" pitchFamily="2" charset="2"/>
              <a:buChar char="Ø"/>
            </a:pPr>
            <a:r>
              <a:rPr lang="zh-CN" altLang="en-US" sz="1800" dirty="0">
                <a:solidFill>
                  <a:srgbClr val="0070C0"/>
                </a:solidFill>
                <a:latin typeface="微软雅黑" panose="020B0503020204020204" pitchFamily="34" charset="-122"/>
                <a:ea typeface="微软雅黑" panose="020B0503020204020204" pitchFamily="34" charset="-122"/>
                <a:sym typeface="+mn-ea"/>
              </a:rPr>
              <a:t>焊机应半年进行一次例行维修保养，发现绝缘损坏、电刷磨损或损坏等应及时检修。</a:t>
            </a:r>
            <a:endParaRPr kumimoji="0" lang="en-US" altLang="zh-CN" sz="1800" b="0" kern="1200" dirty="0">
              <a:solidFill>
                <a:srgbClr val="0070C0"/>
              </a:solidFill>
              <a:latin typeface="微软雅黑" panose="020B0503020204020204" pitchFamily="34" charset="-122"/>
              <a:ea typeface="微软雅黑" panose="020B0503020204020204" pitchFamily="34" charset="-122"/>
              <a:cs typeface="+mn-cs"/>
            </a:endParaRPr>
          </a:p>
          <a:p>
            <a:pPr marL="533400" indent="-533400" algn="just">
              <a:buSzPct val="68000"/>
              <a:buFont typeface="Wingdings" panose="05000000000000000000" pitchFamily="2" charset="2"/>
              <a:buChar char="Ø"/>
            </a:pPr>
            <a:r>
              <a:rPr lang="zh-CN" altLang="en-US" sz="1800" dirty="0">
                <a:solidFill>
                  <a:srgbClr val="0070C0"/>
                </a:solidFill>
                <a:latin typeface="微软雅黑" panose="020B0503020204020204" pitchFamily="34" charset="-122"/>
                <a:ea typeface="微软雅黑" panose="020B0503020204020204" pitchFamily="34" charset="-122"/>
                <a:sym typeface="+mn-ea"/>
              </a:rPr>
              <a:t>应避免焊机超负荷运行。</a:t>
            </a:r>
            <a:endParaRPr kumimoji="0" lang="zh-CN" altLang="en-US" sz="1800" b="0" kern="1200" dirty="0">
              <a:solidFill>
                <a:srgbClr val="0070C0"/>
              </a:solidFill>
              <a:latin typeface="微软雅黑" panose="020B0503020204020204" pitchFamily="34" charset="-122"/>
              <a:ea typeface="微软雅黑" panose="020B0503020204020204" pitchFamily="34" charset="-122"/>
              <a:cs typeface="+mn-cs"/>
            </a:endParaRPr>
          </a:p>
          <a:p>
            <a:pPr marR="0" defTabSz="914400" rtl="0" eaLnBrk="1" fontAlgn="auto" latinLnBrk="0" hangingPunct="1">
              <a:lnSpc>
                <a:spcPct val="100000"/>
              </a:lnSpc>
              <a:spcBef>
                <a:spcPct val="0"/>
              </a:spcBef>
              <a:spcAft>
                <a:spcPct val="0"/>
              </a:spcAft>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pic>
        <p:nvPicPr>
          <p:cNvPr id="5" name="图片 4"/>
          <p:cNvPicPr>
            <a:picLocks noChangeAspect="1"/>
          </p:cNvPicPr>
          <p:nvPr/>
        </p:nvPicPr>
        <p:blipFill>
          <a:blip r:embed="rId1"/>
          <a:stretch>
            <a:fillRect/>
          </a:stretch>
        </p:blipFill>
        <p:spPr>
          <a:xfrm>
            <a:off x="4715193" y="3140710"/>
            <a:ext cx="4156075" cy="2835275"/>
          </a:xfrm>
          <a:prstGeom prst="rect">
            <a:avLst/>
          </a:prstGeom>
          <a:ln>
            <a:noFill/>
          </a:ln>
          <a:effectLst>
            <a:outerShdw blurRad="190500" algn="tl" rotWithShape="0">
              <a:srgbClr val="000000">
                <a:alpha val="70000"/>
              </a:srgbClr>
            </a:outerShdw>
          </a:effectLst>
        </p:spPr>
      </p:pic>
    </p:spTree>
  </p:cSld>
  <p:clrMapOvr>
    <a:masterClrMapping/>
  </p:clrMapOvr>
  <p:transition>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35560" y="1356360"/>
            <a:ext cx="8622030" cy="453199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buSzPct val="68000"/>
              <a:buFont typeface="Wingdings" panose="05000000000000000000" pitchFamily="2" charset="2"/>
              <a:buChar char="Ø"/>
            </a:pPr>
            <a:r>
              <a:rPr lang="zh-CN" altLang="en-US" sz="1800" dirty="0">
                <a:solidFill>
                  <a:srgbClr val="0070C0"/>
                </a:solidFill>
                <a:latin typeface="微软雅黑" panose="020B0503020204020204" pitchFamily="34" charset="-122"/>
                <a:ea typeface="微软雅黑" panose="020B0503020204020204" pitchFamily="34" charset="-122"/>
                <a:sym typeface="+mn-ea"/>
              </a:rPr>
              <a:t>必须按照国家有关规定经专门的安全作业培训</a:t>
            </a:r>
            <a:r>
              <a:rPr lang="en-US" altLang="zh-CN" sz="1800" dirty="0">
                <a:solidFill>
                  <a:srgbClr val="0070C0"/>
                </a:solidFill>
                <a:latin typeface="微软雅黑" panose="020B0503020204020204" pitchFamily="34" charset="-122"/>
                <a:ea typeface="微软雅黑" panose="020B0503020204020204" pitchFamily="34" charset="-122"/>
                <a:sym typeface="+mn-ea"/>
              </a:rPr>
              <a:t>,</a:t>
            </a:r>
            <a:r>
              <a:rPr lang="zh-CN" altLang="en-US" sz="1800" dirty="0">
                <a:solidFill>
                  <a:srgbClr val="0070C0"/>
                </a:solidFill>
                <a:latin typeface="微软雅黑" panose="020B0503020204020204" pitchFamily="34" charset="-122"/>
                <a:ea typeface="微软雅黑" panose="020B0503020204020204" pitchFamily="34" charset="-122"/>
                <a:sym typeface="+mn-ea"/>
              </a:rPr>
              <a:t>取得特种作业操作资格证书</a:t>
            </a:r>
            <a:r>
              <a:rPr lang="en-US" altLang="zh-CN" sz="1800" dirty="0">
                <a:solidFill>
                  <a:srgbClr val="0070C0"/>
                </a:solidFill>
                <a:latin typeface="微软雅黑" panose="020B0503020204020204" pitchFamily="34" charset="-122"/>
                <a:ea typeface="微软雅黑" panose="020B0503020204020204" pitchFamily="34" charset="-122"/>
                <a:sym typeface="+mn-ea"/>
              </a:rPr>
              <a:t>,</a:t>
            </a:r>
            <a:r>
              <a:rPr lang="zh-CN" altLang="en-US" sz="1800" dirty="0">
                <a:solidFill>
                  <a:srgbClr val="0070C0"/>
                </a:solidFill>
                <a:latin typeface="微软雅黑" panose="020B0503020204020204" pitchFamily="34" charset="-122"/>
                <a:ea typeface="微软雅黑" panose="020B0503020204020204" pitchFamily="34" charset="-122"/>
                <a:sym typeface="+mn-ea"/>
              </a:rPr>
              <a:t>方可上岗作业。</a:t>
            </a:r>
            <a:endParaRPr kumimoji="0" lang="en-US" altLang="zh-CN" sz="1800" b="0" kern="1200" dirty="0">
              <a:solidFill>
                <a:srgbClr val="0070C0"/>
              </a:solidFill>
              <a:latin typeface="微软雅黑" panose="020B0503020204020204" pitchFamily="34" charset="-122"/>
              <a:ea typeface="微软雅黑" panose="020B0503020204020204" pitchFamily="34" charset="-122"/>
              <a:cs typeface="+mn-cs"/>
            </a:endParaRPr>
          </a:p>
          <a:p>
            <a:pPr marL="533400" indent="-533400" algn="just">
              <a:buSzPct val="68000"/>
              <a:buFont typeface="Wingdings" panose="05000000000000000000" pitchFamily="2" charset="2"/>
              <a:buChar char="Ø"/>
            </a:pPr>
            <a:r>
              <a:rPr lang="zh-CN" altLang="en-US" sz="1800" dirty="0">
                <a:solidFill>
                  <a:srgbClr val="0070C0"/>
                </a:solidFill>
                <a:latin typeface="微软雅黑" panose="020B0503020204020204" pitchFamily="34" charset="-122"/>
                <a:ea typeface="微软雅黑" panose="020B0503020204020204" pitchFamily="34" charset="-122"/>
                <a:sym typeface="+mn-ea"/>
              </a:rPr>
              <a:t>必须掌握岗位所需的安全技能知识。</a:t>
            </a:r>
            <a:endParaRPr kumimoji="0" lang="en-US" altLang="zh-CN" sz="1800" b="0" kern="1200" dirty="0">
              <a:solidFill>
                <a:srgbClr val="0070C0"/>
              </a:solidFill>
              <a:latin typeface="微软雅黑" panose="020B0503020204020204" pitchFamily="34" charset="-122"/>
              <a:ea typeface="微软雅黑" panose="020B0503020204020204" pitchFamily="34" charset="-122"/>
              <a:cs typeface="+mn-cs"/>
            </a:endParaRPr>
          </a:p>
          <a:p>
            <a:pPr marL="533400" indent="-533400" algn="just">
              <a:buSzPct val="68000"/>
              <a:buFont typeface="Wingdings" panose="05000000000000000000" pitchFamily="2" charset="2"/>
              <a:buChar char="Ø"/>
            </a:pPr>
            <a:r>
              <a:rPr lang="zh-CN" altLang="en-US" sz="1800" dirty="0">
                <a:solidFill>
                  <a:srgbClr val="0070C0"/>
                </a:solidFill>
                <a:latin typeface="微软雅黑" panose="020B0503020204020204" pitchFamily="34" charset="-122"/>
                <a:ea typeface="微软雅黑" panose="020B0503020204020204" pitchFamily="34" charset="-122"/>
                <a:sym typeface="+mn-ea"/>
              </a:rPr>
              <a:t>必须懂应急处理的基本知识。</a:t>
            </a: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788035" y="1916430"/>
            <a:ext cx="5676265" cy="953135"/>
          </a:xfrm>
          <a:prstGeom prst="rect">
            <a:avLst/>
          </a:prstGeom>
          <a:noFill/>
        </p:spPr>
        <p:txBody>
          <a:bodyPr wrap="square" rtlCol="0">
            <a:spAutoFit/>
          </a:bodyPr>
          <a:p>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焊接与切割作业人员要求</a:t>
            </a:r>
            <a:endPar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endParaRPr>
          </a:p>
          <a:p>
            <a:endParaRPr lang="zh-CN" altLang="en-US" sz="2800"/>
          </a:p>
        </p:txBody>
      </p:sp>
    </p:spTree>
  </p:cSld>
  <p:clrMapOvr>
    <a:masterClrMapping/>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36195" y="1356360"/>
            <a:ext cx="8622030" cy="520128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panose="05000000000000000000" pitchFamily="2" charset="2"/>
              <a:buChar char="Ø"/>
            </a:pPr>
            <a:r>
              <a:rPr lang="zh-CN" altLang="en-US" sz="1800" dirty="0" smtClean="0">
                <a:solidFill>
                  <a:srgbClr val="0070C0"/>
                </a:solidFill>
                <a:latin typeface="微软雅黑" panose="020B0503020204020204" pitchFamily="34" charset="-122"/>
                <a:ea typeface="微软雅黑" panose="020B0503020204020204" pitchFamily="34" charset="-122"/>
                <a:sym typeface="+mn-ea"/>
              </a:rPr>
              <a:t>焊接电源：</a:t>
            </a:r>
            <a:r>
              <a:rPr lang="en-US" altLang="zh-CN" sz="1800" dirty="0" smtClean="0">
                <a:solidFill>
                  <a:srgbClr val="0070C0"/>
                </a:solidFill>
                <a:latin typeface="微软雅黑" panose="020B0503020204020204" pitchFamily="34" charset="-122"/>
                <a:ea typeface="微软雅黑" panose="020B0503020204020204" pitchFamily="34" charset="-122"/>
                <a:sym typeface="+mn-ea"/>
              </a:rPr>
              <a:t>220v/380v</a:t>
            </a:r>
            <a:r>
              <a:rPr lang="zh-CN" altLang="en-US" sz="1800" dirty="0" smtClean="0">
                <a:solidFill>
                  <a:srgbClr val="0070C0"/>
                </a:solidFill>
                <a:latin typeface="微软雅黑" panose="020B0503020204020204" pitchFamily="34" charset="-122"/>
                <a:ea typeface="微软雅黑" panose="020B0503020204020204" pitchFamily="34" charset="-122"/>
                <a:sym typeface="+mn-ea"/>
              </a:rPr>
              <a:t>，接触焊接的插座、开关或破损电源线，难摆脱，造成触电事故。</a:t>
            </a:r>
            <a:endParaRPr kumimoji="0" lang="en-US" altLang="zh-CN" sz="1800" b="0" i="0" u="none" strike="noStrike" kern="1200" cap="none" spc="0" normalizeH="0" baseline="0" noProof="1" dirty="0" smtClean="0">
              <a:solidFill>
                <a:srgbClr val="0070C0"/>
              </a:solidFill>
              <a:latin typeface="微软雅黑" panose="020B0503020204020204" pitchFamily="34" charset="-122"/>
              <a:ea typeface="微软雅黑" panose="020B0503020204020204" pitchFamily="34" charset="-122"/>
              <a:cs typeface="+mn-cs"/>
            </a:endParaRPr>
          </a:p>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panose="05000000000000000000" pitchFamily="2" charset="2"/>
              <a:buChar char="Ø"/>
            </a:pPr>
            <a:r>
              <a:rPr lang="zh-CN" altLang="en-US" sz="1800" dirty="0" smtClean="0">
                <a:solidFill>
                  <a:srgbClr val="0070C0"/>
                </a:solidFill>
                <a:latin typeface="微软雅黑" panose="020B0503020204020204" pitchFamily="34" charset="-122"/>
                <a:ea typeface="微软雅黑" panose="020B0503020204020204" pitchFamily="34" charset="-122"/>
                <a:sym typeface="+mn-ea"/>
              </a:rPr>
              <a:t>焊机空载电压大多超过安全电压。阴雨天、浑身出汗、站在潮湿地或水下焊接等会造成触电事故。</a:t>
            </a:r>
            <a:endParaRPr kumimoji="0" lang="en-US" altLang="zh-CN" sz="1800" b="0" i="0" u="none" strike="noStrike" kern="1200" cap="none" spc="0" normalizeH="0" baseline="0" noProof="1" dirty="0" smtClean="0">
              <a:solidFill>
                <a:srgbClr val="0070C0"/>
              </a:solidFill>
              <a:latin typeface="微软雅黑" panose="020B0503020204020204" pitchFamily="34" charset="-122"/>
              <a:ea typeface="微软雅黑" panose="020B0503020204020204" pitchFamily="34" charset="-122"/>
              <a:cs typeface="+mn-cs"/>
            </a:endParaRPr>
          </a:p>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panose="05000000000000000000" pitchFamily="2" charset="2"/>
              <a:buChar char="Ø"/>
            </a:pPr>
            <a:r>
              <a:rPr lang="zh-CN" altLang="en-US" sz="1800" dirty="0" smtClean="0">
                <a:solidFill>
                  <a:srgbClr val="0070C0"/>
                </a:solidFill>
                <a:latin typeface="微软雅黑" panose="020B0503020204020204" pitchFamily="34" charset="-122"/>
                <a:ea typeface="微软雅黑" panose="020B0503020204020204" pitchFamily="34" charset="-122"/>
                <a:sym typeface="+mn-ea"/>
              </a:rPr>
              <a:t>焊机和电缆绝缘受粉尘、蒸汽、移动受环境影响等影响易老化变质，出现漏电现象，造成触电事故。</a:t>
            </a:r>
            <a:endParaRPr kumimoji="0" lang="en-US" altLang="zh-CN" sz="1800" b="0" i="0" u="none" strike="noStrike" kern="1200" cap="none" spc="0" normalizeH="0" baseline="0" noProof="1" dirty="0" smtClean="0">
              <a:solidFill>
                <a:srgbClr val="0070C0"/>
              </a:solidFill>
              <a:latin typeface="微软雅黑" panose="020B0503020204020204" pitchFamily="34" charset="-122"/>
              <a:ea typeface="微软雅黑" panose="020B0503020204020204" pitchFamily="34" charset="-122"/>
              <a:cs typeface="+mn-cs"/>
            </a:endParaRPr>
          </a:p>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panose="05000000000000000000" pitchFamily="2" charset="2"/>
              <a:buChar char="Ø"/>
            </a:pPr>
            <a:r>
              <a:rPr lang="zh-CN" altLang="en-US" sz="1800" dirty="0" smtClean="0">
                <a:solidFill>
                  <a:srgbClr val="0070C0"/>
                </a:solidFill>
                <a:latin typeface="微软雅黑" panose="020B0503020204020204" pitchFamily="34" charset="-122"/>
                <a:ea typeface="微软雅黑" panose="020B0503020204020204" pitchFamily="34" charset="-122"/>
                <a:sym typeface="+mn-ea"/>
              </a:rPr>
              <a:t>焊工带电操作机会多，诸如更换焊条、调节焊机电流、整理工件等，通常是带电进行的，防护不到位易造成触电事故。</a:t>
            </a: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99795" y="1628775"/>
            <a:ext cx="5676265" cy="521970"/>
          </a:xfrm>
          <a:prstGeom prst="rect">
            <a:avLst/>
          </a:prstGeom>
          <a:noFill/>
        </p:spPr>
        <p:txBody>
          <a:bodyPr wrap="square" rtlCol="0">
            <a:spAutoFit/>
          </a:bodyPr>
          <a:p>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焊条电弧焊危害因素</a:t>
            </a:r>
            <a:endParaRPr lang="zh-CN" altLang="en-US" sz="2800"/>
          </a:p>
        </p:txBody>
      </p:sp>
    </p:spTree>
  </p:cSld>
  <p:clrMapOvr>
    <a:masterClrMapping/>
  </p:clrMapOvr>
  <p:transition>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260985" y="1340485"/>
            <a:ext cx="8622030" cy="520128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marR="0" indent="-533400" algn="just" defTabSz="914400" rtl="0" eaLnBrk="1" fontAlgn="auto" latinLnBrk="0" hangingPunct="1">
              <a:lnSpc>
                <a:spcPct val="150000"/>
              </a:lnSpc>
              <a:spcBef>
                <a:spcPts val="600"/>
              </a:spcBef>
              <a:spcAft>
                <a:spcPts val="0"/>
              </a:spcAft>
              <a:buClr>
                <a:schemeClr val="accent1"/>
              </a:buClr>
              <a:buSzPct val="68000"/>
              <a:buFont typeface="Wingdings" panose="05000000000000000000" pitchFamily="2" charset="2"/>
              <a:buChar char="u"/>
            </a:pPr>
            <a:r>
              <a:rPr lang="zh-CN" altLang="en-US" sz="1800" dirty="0" smtClean="0">
                <a:latin typeface="微软雅黑" panose="020B0503020204020204" pitchFamily="34" charset="-122"/>
                <a:ea typeface="微软雅黑" panose="020B0503020204020204" pitchFamily="34" charset="-122"/>
                <a:sym typeface="+mn-ea"/>
              </a:rPr>
              <a:t>焊机的空载电压：</a:t>
            </a:r>
            <a:endParaRPr kumimoji="0" lang="en-US" altLang="zh-CN" sz="1800" b="0" i="0" u="none" strike="noStrike" kern="1200" cap="none" spc="0" normalizeH="0" baseline="0" noProof="1" dirty="0" smtClean="0">
              <a:solidFill>
                <a:schemeClr val="tx1"/>
              </a:solidFill>
              <a:latin typeface="微软雅黑" panose="020B0503020204020204" pitchFamily="34" charset="-122"/>
              <a:ea typeface="微软雅黑" panose="020B0503020204020204" pitchFamily="34" charset="-122"/>
              <a:cs typeface="+mn-cs"/>
            </a:endParaRPr>
          </a:p>
          <a:p>
            <a:pPr marL="533400" marR="0" lvl="1" indent="-533400" algn="just" defTabSz="914400" rtl="0" eaLnBrk="1" fontAlgn="auto" latinLnBrk="0" hangingPunct="1">
              <a:lnSpc>
                <a:spcPct val="150000"/>
              </a:lnSpc>
              <a:spcBef>
                <a:spcPts val="600"/>
              </a:spcBef>
              <a:spcAft>
                <a:spcPct val="0"/>
              </a:spcAft>
              <a:buClr>
                <a:schemeClr val="accent1"/>
              </a:buClr>
              <a:buSzTx/>
              <a:buFont typeface="Wingdings" panose="05000000000000000000" pitchFamily="2" charset="2"/>
              <a:buChar char="Ø"/>
            </a:pPr>
            <a:r>
              <a:rPr lang="zh-CN" altLang="en-US" sz="1800" dirty="0" smtClean="0">
                <a:solidFill>
                  <a:srgbClr val="0070C0"/>
                </a:solidFill>
                <a:latin typeface="微软雅黑" panose="020B0503020204020204" pitchFamily="34" charset="-122"/>
                <a:ea typeface="微软雅黑" panose="020B0503020204020204" pitchFamily="34" charset="-122"/>
                <a:sym typeface="+mn-ea"/>
              </a:rPr>
              <a:t>产生电弧前焊钳与焊件之间的电压。一般直接焊机</a:t>
            </a:r>
            <a:r>
              <a:rPr lang="en-US" altLang="zh-CN" sz="1800" dirty="0" smtClean="0">
                <a:solidFill>
                  <a:srgbClr val="0070C0"/>
                </a:solidFill>
                <a:latin typeface="微软雅黑" panose="020B0503020204020204" pitchFamily="34" charset="-122"/>
                <a:ea typeface="微软雅黑" panose="020B0503020204020204" pitchFamily="34" charset="-122"/>
                <a:sym typeface="+mn-ea"/>
              </a:rPr>
              <a:t>55-90V</a:t>
            </a:r>
            <a:r>
              <a:rPr lang="zh-CN" altLang="en-US" sz="1800" dirty="0" smtClean="0">
                <a:solidFill>
                  <a:srgbClr val="0070C0"/>
                </a:solidFill>
                <a:latin typeface="微软雅黑" panose="020B0503020204020204" pitchFamily="34" charset="-122"/>
                <a:ea typeface="微软雅黑" panose="020B0503020204020204" pitchFamily="34" charset="-122"/>
                <a:sym typeface="+mn-ea"/>
              </a:rPr>
              <a:t>，交流焊机</a:t>
            </a:r>
            <a:r>
              <a:rPr lang="en-US" altLang="zh-CN" sz="1800" dirty="0" smtClean="0">
                <a:solidFill>
                  <a:srgbClr val="0070C0"/>
                </a:solidFill>
                <a:latin typeface="微软雅黑" panose="020B0503020204020204" pitchFamily="34" charset="-122"/>
                <a:ea typeface="微软雅黑" panose="020B0503020204020204" pitchFamily="34" charset="-122"/>
                <a:sym typeface="+mn-ea"/>
              </a:rPr>
              <a:t>60-80V</a:t>
            </a:r>
            <a:r>
              <a:rPr lang="zh-CN" altLang="en-US" sz="1800" dirty="0" smtClean="0">
                <a:solidFill>
                  <a:srgbClr val="0070C0"/>
                </a:solidFill>
                <a:latin typeface="微软雅黑" panose="020B0503020204020204" pitchFamily="34" charset="-122"/>
                <a:ea typeface="微软雅黑" panose="020B0503020204020204" pitchFamily="34" charset="-122"/>
                <a:sym typeface="+mn-ea"/>
              </a:rPr>
              <a:t>。超出安全电压（安全电压额定值的等级为</a:t>
            </a:r>
            <a:r>
              <a:rPr lang="en-US" altLang="zh-CN" sz="1800" dirty="0" smtClean="0">
                <a:solidFill>
                  <a:srgbClr val="0070C0"/>
                </a:solidFill>
                <a:latin typeface="微软雅黑" panose="020B0503020204020204" pitchFamily="34" charset="-122"/>
                <a:ea typeface="微软雅黑" panose="020B0503020204020204" pitchFamily="34" charset="-122"/>
                <a:sym typeface="+mn-ea"/>
              </a:rPr>
              <a:t>42</a:t>
            </a:r>
            <a:r>
              <a:rPr lang="zh-CN" altLang="en-US" sz="1800" dirty="0" smtClean="0">
                <a:solidFill>
                  <a:srgbClr val="0070C0"/>
                </a:solidFill>
                <a:latin typeface="微软雅黑" panose="020B0503020204020204" pitchFamily="34" charset="-122"/>
                <a:ea typeface="微软雅黑" panose="020B0503020204020204" pitchFamily="34" charset="-122"/>
                <a:sym typeface="+mn-ea"/>
              </a:rPr>
              <a:t>，</a:t>
            </a:r>
            <a:r>
              <a:rPr lang="en-US" altLang="zh-CN" sz="1800" dirty="0" smtClean="0">
                <a:solidFill>
                  <a:srgbClr val="0070C0"/>
                </a:solidFill>
                <a:latin typeface="微软雅黑" panose="020B0503020204020204" pitchFamily="34" charset="-122"/>
                <a:ea typeface="微软雅黑" panose="020B0503020204020204" pitchFamily="34" charset="-122"/>
                <a:sym typeface="+mn-ea"/>
              </a:rPr>
              <a:t>36</a:t>
            </a:r>
            <a:r>
              <a:rPr lang="zh-CN" altLang="en-US" sz="1800" dirty="0" smtClean="0">
                <a:solidFill>
                  <a:srgbClr val="0070C0"/>
                </a:solidFill>
                <a:latin typeface="微软雅黑" panose="020B0503020204020204" pitchFamily="34" charset="-122"/>
                <a:ea typeface="微软雅黑" panose="020B0503020204020204" pitchFamily="34" charset="-122"/>
                <a:sym typeface="+mn-ea"/>
              </a:rPr>
              <a:t>，</a:t>
            </a:r>
            <a:r>
              <a:rPr lang="en-US" altLang="zh-CN" sz="1800" dirty="0" smtClean="0">
                <a:solidFill>
                  <a:srgbClr val="0070C0"/>
                </a:solidFill>
                <a:latin typeface="微软雅黑" panose="020B0503020204020204" pitchFamily="34" charset="-122"/>
                <a:ea typeface="微软雅黑" panose="020B0503020204020204" pitchFamily="34" charset="-122"/>
                <a:sym typeface="+mn-ea"/>
              </a:rPr>
              <a:t>24</a:t>
            </a:r>
            <a:r>
              <a:rPr lang="zh-CN" altLang="en-US" sz="1800" dirty="0" smtClean="0">
                <a:solidFill>
                  <a:srgbClr val="0070C0"/>
                </a:solidFill>
                <a:latin typeface="微软雅黑" panose="020B0503020204020204" pitchFamily="34" charset="-122"/>
                <a:ea typeface="微软雅黑" panose="020B0503020204020204" pitchFamily="34" charset="-122"/>
                <a:sym typeface="+mn-ea"/>
              </a:rPr>
              <a:t>，</a:t>
            </a:r>
            <a:r>
              <a:rPr lang="en-US" altLang="zh-CN" sz="1800" dirty="0" smtClean="0">
                <a:solidFill>
                  <a:srgbClr val="0070C0"/>
                </a:solidFill>
                <a:latin typeface="微软雅黑" panose="020B0503020204020204" pitchFamily="34" charset="-122"/>
                <a:ea typeface="微软雅黑" panose="020B0503020204020204" pitchFamily="34" charset="-122"/>
                <a:sym typeface="+mn-ea"/>
              </a:rPr>
              <a:t>12</a:t>
            </a:r>
            <a:r>
              <a:rPr lang="zh-CN" altLang="en-US" sz="1800" dirty="0" smtClean="0">
                <a:solidFill>
                  <a:srgbClr val="0070C0"/>
                </a:solidFill>
                <a:latin typeface="微软雅黑" panose="020B0503020204020204" pitchFamily="34" charset="-122"/>
                <a:ea typeface="微软雅黑" panose="020B0503020204020204" pitchFamily="34" charset="-122"/>
                <a:sym typeface="+mn-ea"/>
              </a:rPr>
              <a:t>，</a:t>
            </a:r>
            <a:r>
              <a:rPr lang="en-US" altLang="zh-CN" sz="1800" dirty="0" smtClean="0">
                <a:solidFill>
                  <a:srgbClr val="0070C0"/>
                </a:solidFill>
                <a:latin typeface="微软雅黑" panose="020B0503020204020204" pitchFamily="34" charset="-122"/>
                <a:ea typeface="微软雅黑" panose="020B0503020204020204" pitchFamily="34" charset="-122"/>
                <a:sym typeface="+mn-ea"/>
              </a:rPr>
              <a:t>6V</a:t>
            </a:r>
            <a:r>
              <a:rPr lang="zh-CN" altLang="en-US" sz="1800" dirty="0" smtClean="0">
                <a:solidFill>
                  <a:srgbClr val="0070C0"/>
                </a:solidFill>
                <a:latin typeface="微软雅黑" panose="020B0503020204020204" pitchFamily="34" charset="-122"/>
                <a:ea typeface="微软雅黑" panose="020B0503020204020204" pitchFamily="34" charset="-122"/>
                <a:sym typeface="+mn-ea"/>
              </a:rPr>
              <a:t>，当电气设备采用了超过</a:t>
            </a:r>
            <a:r>
              <a:rPr lang="en-US" altLang="zh-CN" sz="1800" dirty="0" smtClean="0">
                <a:solidFill>
                  <a:srgbClr val="0070C0"/>
                </a:solidFill>
                <a:latin typeface="微软雅黑" panose="020B0503020204020204" pitchFamily="34" charset="-122"/>
                <a:ea typeface="微软雅黑" panose="020B0503020204020204" pitchFamily="34" charset="-122"/>
                <a:sym typeface="+mn-ea"/>
              </a:rPr>
              <a:t>24V</a:t>
            </a:r>
            <a:r>
              <a:rPr lang="zh-CN" altLang="en-US" sz="1800" dirty="0" smtClean="0">
                <a:solidFill>
                  <a:srgbClr val="0070C0"/>
                </a:solidFill>
                <a:latin typeface="微软雅黑" panose="020B0503020204020204" pitchFamily="34" charset="-122"/>
                <a:ea typeface="微软雅黑" panose="020B0503020204020204" pitchFamily="34" charset="-122"/>
                <a:sym typeface="+mn-ea"/>
              </a:rPr>
              <a:t>的安全电压时，必须采取防直接接触带电体的保护措施。</a:t>
            </a:r>
            <a:endParaRPr kumimoji="0" lang="en-US" altLang="zh-CN" sz="1800" b="0" i="0" u="none" strike="noStrike" kern="1200" cap="none" spc="0" normalizeH="0" baseline="0" noProof="1" dirty="0" smtClean="0">
              <a:solidFill>
                <a:srgbClr val="0070C0"/>
              </a:solidFill>
              <a:latin typeface="微软雅黑" panose="020B0503020204020204" pitchFamily="34" charset="-122"/>
              <a:ea typeface="微软雅黑" panose="020B0503020204020204" pitchFamily="34" charset="-122"/>
              <a:cs typeface="+mn-cs"/>
            </a:endParaRPr>
          </a:p>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panose="05000000000000000000" pitchFamily="2" charset="2"/>
              <a:buChar char="Ø"/>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972185" y="1844675"/>
            <a:ext cx="5676265" cy="521970"/>
          </a:xfrm>
          <a:prstGeom prst="rect">
            <a:avLst/>
          </a:prstGeom>
          <a:noFill/>
        </p:spPr>
        <p:txBody>
          <a:bodyPr wrap="square" rtlCol="0">
            <a:spAutoFit/>
          </a:bodyPr>
          <a:p>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焊机空载电压和电弧电压</a:t>
            </a:r>
            <a:endParaRPr lang="zh-CN" altLang="en-US" sz="2800"/>
          </a:p>
        </p:txBody>
      </p:sp>
    </p:spTree>
  </p:cSld>
  <p:clrMapOvr>
    <a:masterClrMapping/>
  </p:clrMapOvr>
  <p:transition>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260985" y="1340485"/>
            <a:ext cx="8622030" cy="520128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spcBef>
                <a:spcPts val="600"/>
              </a:spcBef>
              <a:buSzPct val="68000"/>
              <a:buFont typeface="Wingdings" panose="05000000000000000000" pitchFamily="2" charset="2"/>
              <a:buChar char="u"/>
            </a:pPr>
            <a:r>
              <a:rPr lang="zh-CN" altLang="en-US" sz="1800" dirty="0">
                <a:latin typeface="微软雅黑" panose="020B0503020204020204" pitchFamily="34" charset="-122"/>
                <a:ea typeface="微软雅黑" panose="020B0503020204020204" pitchFamily="34" charset="-122"/>
                <a:sym typeface="+mn-ea"/>
              </a:rPr>
              <a:t>为什么空载电压并不高，还会造成死亡事故发生？</a:t>
            </a:r>
            <a:endParaRPr kumimoji="0" lang="en-US" altLang="zh-CN" sz="1800" b="0" kern="1200" dirty="0">
              <a:latin typeface="微软雅黑" panose="020B0503020204020204" pitchFamily="34" charset="-122"/>
              <a:ea typeface="微软雅黑" panose="020B0503020204020204" pitchFamily="34" charset="-122"/>
              <a:cs typeface="+mn-cs"/>
            </a:endParaRPr>
          </a:p>
          <a:p>
            <a:pPr marL="533400" lvl="1" indent="-533400" algn="just">
              <a:spcBef>
                <a:spcPts val="600"/>
              </a:spcBef>
              <a:buFont typeface="Wingdings" panose="05000000000000000000" pitchFamily="2" charset="2"/>
              <a:buChar char="Ø"/>
            </a:pPr>
            <a:r>
              <a:rPr lang="zh-CN" altLang="en-US" sz="1800" dirty="0">
                <a:solidFill>
                  <a:srgbClr val="0070C0"/>
                </a:solidFill>
                <a:latin typeface="微软雅黑" panose="020B0503020204020204" pitchFamily="34" charset="-122"/>
                <a:ea typeface="微软雅黑" panose="020B0503020204020204" pitchFamily="34" charset="-122"/>
                <a:sym typeface="+mn-ea"/>
              </a:rPr>
              <a:t>焊条电弧焊发生触电死亡事故，大多是在不利条件下接触空载电压造成的。</a:t>
            </a:r>
            <a:endParaRPr kumimoji="0" lang="en-US" altLang="zh-CN" sz="1800" kern="1200" dirty="0">
              <a:solidFill>
                <a:srgbClr val="0070C0"/>
              </a:solidFill>
              <a:latin typeface="微软雅黑" panose="020B0503020204020204" pitchFamily="34" charset="-122"/>
              <a:ea typeface="微软雅黑" panose="020B0503020204020204" pitchFamily="34" charset="-122"/>
              <a:cs typeface="+mn-cs"/>
            </a:endParaRPr>
          </a:p>
          <a:p>
            <a:pPr marL="533400" lvl="1" indent="-533400" algn="just">
              <a:spcBef>
                <a:spcPts val="600"/>
              </a:spcBef>
              <a:buFont typeface="Wingdings" panose="05000000000000000000" pitchFamily="2" charset="2"/>
              <a:buChar char="Ø"/>
            </a:pPr>
            <a:r>
              <a:rPr lang="zh-CN" altLang="en-US" sz="1800" dirty="0">
                <a:solidFill>
                  <a:srgbClr val="0070C0"/>
                </a:solidFill>
                <a:latin typeface="微软雅黑" panose="020B0503020204020204" pitchFamily="34" charset="-122"/>
                <a:ea typeface="微软雅黑" panose="020B0503020204020204" pitchFamily="34" charset="-122"/>
                <a:sym typeface="+mn-ea"/>
              </a:rPr>
              <a:t>当焊工绝缘防护良好，一旦触及焊钳口等二次回路带电体的时候，通过人体电流大约在</a:t>
            </a:r>
            <a:r>
              <a:rPr lang="en-US" altLang="zh-CN" sz="1800" dirty="0">
                <a:solidFill>
                  <a:srgbClr val="0070C0"/>
                </a:solidFill>
                <a:latin typeface="微软雅黑" panose="020B0503020204020204" pitchFamily="34" charset="-122"/>
                <a:ea typeface="微软雅黑" panose="020B0503020204020204" pitchFamily="34" charset="-122"/>
                <a:sym typeface="+mn-ea"/>
              </a:rPr>
              <a:t>11mA,</a:t>
            </a:r>
            <a:r>
              <a:rPr lang="zh-CN" altLang="en-US" sz="1800" dirty="0">
                <a:solidFill>
                  <a:srgbClr val="0070C0"/>
                </a:solidFill>
                <a:latin typeface="微软雅黑" panose="020B0503020204020204" pitchFamily="34" charset="-122"/>
                <a:ea typeface="微软雅黑" panose="020B0503020204020204" pitchFamily="34" charset="-122"/>
                <a:sym typeface="+mn-ea"/>
              </a:rPr>
              <a:t>会使手臂产生酸、麻的感觉。</a:t>
            </a:r>
            <a:endParaRPr kumimoji="0" lang="en-US" altLang="zh-CN" sz="1800" kern="1200" dirty="0">
              <a:solidFill>
                <a:srgbClr val="0070C0"/>
              </a:solidFill>
              <a:latin typeface="微软雅黑" panose="020B0503020204020204" pitchFamily="34" charset="-122"/>
              <a:ea typeface="微软雅黑" panose="020B0503020204020204" pitchFamily="34" charset="-122"/>
              <a:cs typeface="+mn-cs"/>
            </a:endParaRPr>
          </a:p>
          <a:p>
            <a:pPr marL="533400" lvl="1" indent="-533400" algn="just">
              <a:spcBef>
                <a:spcPts val="600"/>
              </a:spcBef>
              <a:buFont typeface="Wingdings" panose="05000000000000000000" pitchFamily="2" charset="2"/>
              <a:buChar char="Ø"/>
            </a:pPr>
            <a:r>
              <a:rPr lang="zh-CN" altLang="en-US" sz="1800" dirty="0">
                <a:solidFill>
                  <a:srgbClr val="0070C0"/>
                </a:solidFill>
                <a:latin typeface="微软雅黑" panose="020B0503020204020204" pitchFamily="34" charset="-122"/>
                <a:ea typeface="微软雅黑" panose="020B0503020204020204" pitchFamily="34" charset="-122"/>
                <a:sym typeface="+mn-ea"/>
              </a:rPr>
              <a:t>当在不利条件（例如夏天出汗或潮湿地工作，鞋袜潮湿，鞋底又薄等），此时一旦触及焊钳口等二次回路带电体的时候，通过人体电流可达</a:t>
            </a:r>
            <a:r>
              <a:rPr lang="en-US" altLang="zh-CN" sz="1800" dirty="0">
                <a:solidFill>
                  <a:srgbClr val="0070C0"/>
                </a:solidFill>
                <a:latin typeface="微软雅黑" panose="020B0503020204020204" pitchFamily="34" charset="-122"/>
                <a:ea typeface="微软雅黑" panose="020B0503020204020204" pitchFamily="34" charset="-122"/>
                <a:sym typeface="+mn-ea"/>
              </a:rPr>
              <a:t>44mA</a:t>
            </a:r>
            <a:r>
              <a:rPr lang="zh-CN" altLang="en-US" sz="1800" dirty="0">
                <a:solidFill>
                  <a:srgbClr val="0070C0"/>
                </a:solidFill>
                <a:latin typeface="微软雅黑" panose="020B0503020204020204" pitchFamily="34" charset="-122"/>
                <a:ea typeface="微软雅黑" panose="020B0503020204020204" pitchFamily="34" charset="-122"/>
                <a:sym typeface="+mn-ea"/>
              </a:rPr>
              <a:t>左右</a:t>
            </a:r>
            <a:r>
              <a:rPr lang="en-US" altLang="zh-CN" sz="1800" dirty="0">
                <a:solidFill>
                  <a:srgbClr val="0070C0"/>
                </a:solidFill>
                <a:latin typeface="微软雅黑" panose="020B0503020204020204" pitchFamily="34" charset="-122"/>
                <a:ea typeface="微软雅黑" panose="020B0503020204020204" pitchFamily="34" charset="-122"/>
                <a:sym typeface="+mn-ea"/>
              </a:rPr>
              <a:t>,</a:t>
            </a:r>
            <a:r>
              <a:rPr lang="zh-CN" altLang="en-US" sz="1800" dirty="0">
                <a:solidFill>
                  <a:srgbClr val="0070C0"/>
                </a:solidFill>
                <a:latin typeface="微软雅黑" panose="020B0503020204020204" pitchFamily="34" charset="-122"/>
                <a:ea typeface="微软雅黑" panose="020B0503020204020204" pitchFamily="34" charset="-122"/>
                <a:sym typeface="+mn-ea"/>
              </a:rPr>
              <a:t>这时焊工手部可能会发生痉挛，甚至昏迷不能摆脱，这样就可能发生生命危险。</a:t>
            </a:r>
            <a:endParaRPr kumimoji="0" lang="zh-CN" altLang="en-US" sz="1800" kern="1200" dirty="0">
              <a:solidFill>
                <a:srgbClr val="0070C0"/>
              </a:solidFill>
              <a:latin typeface="微软雅黑" panose="020B0503020204020204" pitchFamily="34" charset="-122"/>
              <a:ea typeface="微软雅黑" panose="020B0503020204020204" pitchFamily="34" charset="-122"/>
              <a:cs typeface="+mn-cs"/>
            </a:endParaRPr>
          </a:p>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panose="05000000000000000000" pitchFamily="2" charset="2"/>
              <a:buChar char="Ø"/>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1043940" y="1700530"/>
            <a:ext cx="5676265" cy="521970"/>
          </a:xfrm>
          <a:prstGeom prst="rect">
            <a:avLst/>
          </a:prstGeom>
          <a:noFill/>
        </p:spPr>
        <p:txBody>
          <a:bodyPr wrap="square" rtlCol="0">
            <a:spAutoFit/>
          </a:bodyPr>
          <a:p>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焊机空载电压和电弧电压</a:t>
            </a:r>
            <a:endParaRPr lang="zh-CN" altLang="en-US" sz="2800"/>
          </a:p>
        </p:txBody>
      </p:sp>
    </p:spTree>
  </p:cSld>
  <p:clrMapOvr>
    <a:masterClrMapping/>
  </p:clrMapOvr>
  <p:transition>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260985" y="1340485"/>
            <a:ext cx="8622030" cy="520128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panose="05000000000000000000" pitchFamily="2" charset="2"/>
              <a:buChar char="Ø"/>
            </a:pPr>
            <a:r>
              <a:rPr lang="zh-CN" altLang="en-US" sz="1800" dirty="0">
                <a:solidFill>
                  <a:srgbClr val="0070C0"/>
                </a:solidFill>
                <a:latin typeface="微软雅黑" panose="020B0503020204020204" pitchFamily="34" charset="-122"/>
                <a:ea typeface="微软雅黑" panose="020B0503020204020204" pitchFamily="34" charset="-122"/>
                <a:sym typeface="+mn-ea"/>
              </a:rPr>
              <a:t>某市建筑安装公司，在居民小区焊接围墙的栏杆时，有三个人在两侧扶着铁栏杆。电焊师傅启动焊机后，夹好焊条把焊钳放在水泥地上，当把一次回路的另一根电缆（亦接一把焊钳）夹在栏杆的铁条上时，三人同时喊“有电”，并立即都躺在地上，铁栏杆倒下来压在一侧的两人身上，这两人没有造成死亡，而另一侧的一个工人，经抢救无效死亡。现场检测发现，焊机电源电压</a:t>
            </a:r>
            <a:r>
              <a:rPr lang="en-US" altLang="zh-CN" sz="1800" dirty="0">
                <a:solidFill>
                  <a:srgbClr val="0070C0"/>
                </a:solidFill>
                <a:latin typeface="微软雅黑" panose="020B0503020204020204" pitchFamily="34" charset="-122"/>
                <a:ea typeface="微软雅黑" panose="020B0503020204020204" pitchFamily="34" charset="-122"/>
                <a:sym typeface="+mn-ea"/>
              </a:rPr>
              <a:t>380</a:t>
            </a:r>
            <a:r>
              <a:rPr lang="zh-CN" altLang="en-US" sz="1800" dirty="0">
                <a:solidFill>
                  <a:srgbClr val="0070C0"/>
                </a:solidFill>
                <a:latin typeface="微软雅黑" panose="020B0503020204020204" pitchFamily="34" charset="-122"/>
                <a:ea typeface="微软雅黑" panose="020B0503020204020204" pitchFamily="34" charset="-122"/>
                <a:sym typeface="+mn-ea"/>
              </a:rPr>
              <a:t>伏，二次回路空载电压为</a:t>
            </a:r>
            <a:r>
              <a:rPr lang="en-US" altLang="zh-CN" sz="1800" dirty="0">
                <a:solidFill>
                  <a:srgbClr val="0070C0"/>
                </a:solidFill>
                <a:latin typeface="微软雅黑" panose="020B0503020204020204" pitchFamily="34" charset="-122"/>
                <a:ea typeface="微软雅黑" panose="020B0503020204020204" pitchFamily="34" charset="-122"/>
                <a:sym typeface="+mn-ea"/>
              </a:rPr>
              <a:t>70</a:t>
            </a:r>
            <a:r>
              <a:rPr lang="zh-CN" altLang="en-US" sz="1800" dirty="0">
                <a:solidFill>
                  <a:srgbClr val="0070C0"/>
                </a:solidFill>
                <a:latin typeface="微软雅黑" panose="020B0503020204020204" pitchFamily="34" charset="-122"/>
                <a:ea typeface="微软雅黑" panose="020B0503020204020204" pitchFamily="34" charset="-122"/>
                <a:sym typeface="+mn-ea"/>
              </a:rPr>
              <a:t>伏。经现场分析，被铁栏杆压在身上的两个人，其中一位穿旅游鞋，别一痊穿靴子，而触电死亡的一个人宽穿的是布底鞋。</a:t>
            </a: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1188085" y="1557020"/>
            <a:ext cx="5676265" cy="521970"/>
          </a:xfrm>
          <a:prstGeom prst="rect">
            <a:avLst/>
          </a:prstGeom>
          <a:noFill/>
        </p:spPr>
        <p:txBody>
          <a:bodyPr wrap="square" rtlCol="0">
            <a:spAutoFit/>
          </a:bodyPr>
          <a:p>
            <a:r>
              <a:rPr lang="zh-CN" altLang="en-US" sz="28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案例</a:t>
            </a:r>
            <a:r>
              <a:rPr lang="en-US" altLang="zh-CN" sz="28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1</a:t>
            </a:r>
            <a:r>
              <a:rPr lang="zh-CN" altLang="en-US" sz="28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：焊铁栏杆</a:t>
            </a: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，遭</a:t>
            </a:r>
            <a:r>
              <a:rPr lang="zh-CN" altLang="en-US" sz="2800" b="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电击</a:t>
            </a: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身亡</a:t>
            </a:r>
            <a:endParaRPr lang="zh-CN" altLang="en-US" sz="2800"/>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241"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244" name="文本框 17"/>
          <p:cNvSpPr>
            <a:spLocks noGrp="1"/>
          </p:cNvSpPr>
          <p:nvPr>
            <p:ph type="title"/>
          </p:nvPr>
        </p:nvSpPr>
        <p:spPr>
          <a:xfrm>
            <a:off x="1403350" y="349250"/>
            <a:ext cx="7112000" cy="560388"/>
          </a:xfrm>
        </p:spPr>
        <p:txBody>
          <a:bodyPr wrap="square" lIns="91440" tIns="45720" rIns="91440" bIns="45720" anchor="ctr" anchorCtr="0"/>
          <a:p>
            <a:pPr defTabSz="914400">
              <a:lnSpc>
                <a:spcPct val="100000"/>
              </a:lnSpc>
              <a:buNone/>
            </a:pPr>
            <a:r>
              <a:rPr lang="zh-CN" altLang="en-US" sz="2400" b="1" kern="1200" dirty="0">
                <a:latin typeface="+mj-lt"/>
                <a:ea typeface="微软雅黑" panose="020B0503020204020204" pitchFamily="34" charset="-122"/>
                <a:cs typeface="+mj-cs"/>
                <a:sym typeface="宋体" panose="02010600030101010101" pitchFamily="2" charset="-122"/>
              </a:rPr>
              <a:t>基础理论知识</a:t>
            </a:r>
            <a:endParaRPr lang="zh-CN" altLang="en-US" sz="2400" b="1" kern="1200" dirty="0">
              <a:latin typeface="+mj-lt"/>
              <a:ea typeface="微软雅黑" panose="020B0503020204020204" pitchFamily="34" charset="-122"/>
              <a:cs typeface="+mj-cs"/>
              <a:sym typeface="宋体" panose="02010600030101010101" pitchFamily="2" charset="-122"/>
            </a:endParaRPr>
          </a:p>
        </p:txBody>
      </p:sp>
      <p:sp>
        <p:nvSpPr>
          <p:cNvPr id="43" name="圆角矩形 42"/>
          <p:cNvSpPr/>
          <p:nvPr/>
        </p:nvSpPr>
        <p:spPr>
          <a:xfrm>
            <a:off x="827088" y="1146175"/>
            <a:ext cx="7200900" cy="4997450"/>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805" tIns="250805" rIns="250805" bIns="250805" numCol="1" spcCol="1270" anchor="ctr" anchorCtr="0">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5p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r>
              <a:rPr lang="en-US" sz="2800" strike="noStrike" noProof="0" dirty="0" smtClean="0">
                <a:ln>
                  <a:noFill/>
                </a:ln>
                <a:solidFill>
                  <a:schemeClr val="bg1"/>
                </a:solidFill>
                <a:effectLst/>
                <a:uLnTx/>
                <a:uFillTx/>
                <a:latin typeface="+mn-lt"/>
                <a:ea typeface="+mn-ea"/>
                <a:sym typeface="+mn-ea"/>
              </a:rPr>
              <a:t>1)</a:t>
            </a:r>
            <a:r>
              <a:rPr lang="zh-CN" altLang="en-US" sz="2800" strike="noStrike" noProof="0" dirty="0" smtClean="0">
                <a:ln>
                  <a:noFill/>
                </a:ln>
                <a:solidFill>
                  <a:schemeClr val="bg1"/>
                </a:solidFill>
                <a:effectLst/>
                <a:uLnTx/>
                <a:uFillTx/>
                <a:latin typeface="+mn-lt"/>
                <a:ea typeface="+mn-ea"/>
                <a:sym typeface="+mn-ea"/>
              </a:rPr>
              <a:t>退火</a:t>
            </a:r>
            <a:endParaRPr kumimoji="0" lang="en-US" altLang="zh-CN" sz="28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r>
              <a:rPr lang="en-US" altLang="zh-CN" sz="2000" noProof="0" dirty="0" smtClean="0">
                <a:ln>
                  <a:noFill/>
                </a:ln>
                <a:solidFill>
                  <a:schemeClr val="bg1"/>
                </a:solidFill>
                <a:effectLst/>
                <a:uLnTx/>
                <a:uFillTx/>
                <a:latin typeface="+mn-lt"/>
                <a:ea typeface="+mn-ea"/>
                <a:sym typeface="+mn-ea"/>
              </a:rPr>
              <a:t>       </a:t>
            </a:r>
            <a:r>
              <a:rPr lang="zh-CN" altLang="en-US" sz="2000" noProof="0" dirty="0" smtClean="0">
                <a:ln>
                  <a:noFill/>
                </a:ln>
                <a:solidFill>
                  <a:schemeClr val="bg1"/>
                </a:solidFill>
                <a:effectLst/>
                <a:uLnTx/>
                <a:uFillTx/>
                <a:latin typeface="+mn-lt"/>
                <a:ea typeface="+mn-ea"/>
                <a:sym typeface="+mn-ea"/>
              </a:rPr>
              <a:t>所谓退火是将钢件加热到高于或低于钢的临界点，保温一段时间，最后在炉中或埋入导热性能较差的介质中缓慢冷却，以获得接近平衡状态组织的一种。</a:t>
            </a:r>
            <a:endParaRPr lang="zh-CN" altLang="en-US" sz="2000" noProof="0" dirty="0" smtClean="0">
              <a:ln>
                <a:noFill/>
              </a:ln>
              <a:solidFill>
                <a:schemeClr val="bg1"/>
              </a:solidFill>
              <a:effectLst/>
              <a:uLnTx/>
              <a:uFillTx/>
              <a:latin typeface="+mn-lt"/>
              <a:ea typeface="+mn-ea"/>
              <a:sym typeface="+mn-ea"/>
            </a:endParaRPr>
          </a:p>
          <a:p>
            <a:pPr marL="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r>
              <a:rPr lang="zh-CN" altLang="en-US" sz="2000" noProof="0" dirty="0" smtClean="0">
                <a:ln>
                  <a:noFill/>
                </a:ln>
                <a:solidFill>
                  <a:schemeClr val="bg1"/>
                </a:solidFill>
                <a:effectLst/>
                <a:uLnTx/>
                <a:uFillTx/>
                <a:latin typeface="+mn-lt"/>
                <a:ea typeface="+mn-ea"/>
                <a:sym typeface="+mn-ea"/>
              </a:rPr>
              <a:t>目的：降低硬度，以利于切削</a:t>
            </a:r>
            <a:r>
              <a:rPr lang="zh-CN" altLang="en-US" sz="2000" noProof="0" dirty="0" smtClean="0">
                <a:ln>
                  <a:noFill/>
                </a:ln>
                <a:solidFill>
                  <a:schemeClr val="bg1"/>
                </a:solidFill>
                <a:effectLst/>
                <a:uLnTx/>
                <a:uFillTx/>
                <a:latin typeface="+mn-lt"/>
                <a:ea typeface="+mn-ea"/>
                <a:sym typeface="+mn-ea"/>
              </a:rPr>
              <a:t>加工</a:t>
            </a:r>
            <a:endParaRPr lang="zh-CN" altLang="en-US" sz="2000" noProof="0" dirty="0" smtClean="0">
              <a:ln>
                <a:noFill/>
              </a:ln>
              <a:solidFill>
                <a:schemeClr val="bg1"/>
              </a:solidFill>
              <a:effectLst/>
              <a:uLnTx/>
              <a:uFillTx/>
              <a:latin typeface="+mn-lt"/>
              <a:ea typeface="+mn-ea"/>
              <a:sym typeface="+mn-ea"/>
            </a:endParaRPr>
          </a:p>
          <a:p>
            <a:pPr marL="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r>
              <a:rPr lang="en-US" altLang="zh-CN" sz="2000" noProof="0" dirty="0" smtClean="0">
                <a:ln>
                  <a:noFill/>
                </a:ln>
                <a:solidFill>
                  <a:schemeClr val="bg1"/>
                </a:solidFill>
                <a:effectLst/>
                <a:uLnTx/>
                <a:uFillTx/>
                <a:latin typeface="+mn-lt"/>
                <a:ea typeface="+mn-ea"/>
                <a:sym typeface="+mn-ea"/>
              </a:rPr>
              <a:t>             </a:t>
            </a:r>
            <a:r>
              <a:rPr lang="zh-CN" altLang="en-US" sz="2000" noProof="0" dirty="0" smtClean="0">
                <a:ln>
                  <a:noFill/>
                </a:ln>
                <a:solidFill>
                  <a:schemeClr val="bg1"/>
                </a:solidFill>
                <a:effectLst/>
                <a:uLnTx/>
                <a:uFillTx/>
                <a:latin typeface="+mn-lt"/>
                <a:ea typeface="+mn-ea"/>
                <a:sym typeface="+mn-ea"/>
              </a:rPr>
              <a:t>细化晶粒，改善</a:t>
            </a:r>
            <a:r>
              <a:rPr lang="zh-CN" altLang="en-US" sz="2000" noProof="0" dirty="0" smtClean="0">
                <a:ln>
                  <a:noFill/>
                </a:ln>
                <a:solidFill>
                  <a:schemeClr val="bg1"/>
                </a:solidFill>
                <a:effectLst/>
                <a:uLnTx/>
                <a:uFillTx/>
                <a:latin typeface="+mn-lt"/>
                <a:ea typeface="+mn-ea"/>
                <a:sym typeface="+mn-ea"/>
              </a:rPr>
              <a:t>组织</a:t>
            </a:r>
            <a:endParaRPr lang="zh-CN" altLang="en-US" sz="2000" noProof="0" dirty="0" smtClean="0">
              <a:ln>
                <a:noFill/>
              </a:ln>
              <a:solidFill>
                <a:schemeClr val="bg1"/>
              </a:solidFill>
              <a:effectLst/>
              <a:uLnTx/>
              <a:uFillTx/>
              <a:latin typeface="+mn-lt"/>
              <a:ea typeface="+mn-ea"/>
              <a:sym typeface="+mn-ea"/>
            </a:endParaRPr>
          </a:p>
          <a:p>
            <a:pPr marL="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r>
              <a:rPr lang="en-US" altLang="zh-CN" sz="2000" noProof="0" dirty="0" smtClean="0">
                <a:ln>
                  <a:noFill/>
                </a:ln>
                <a:solidFill>
                  <a:schemeClr val="bg1"/>
                </a:solidFill>
                <a:effectLst/>
                <a:uLnTx/>
                <a:uFillTx/>
                <a:latin typeface="+mn-lt"/>
                <a:ea typeface="+mn-ea"/>
                <a:sym typeface="+mn-ea"/>
              </a:rPr>
              <a:t>             </a:t>
            </a:r>
            <a:r>
              <a:rPr lang="zh-CN" altLang="en-US" sz="2000" noProof="0" dirty="0" smtClean="0">
                <a:ln>
                  <a:noFill/>
                </a:ln>
                <a:solidFill>
                  <a:schemeClr val="bg1"/>
                </a:solidFill>
                <a:effectLst/>
                <a:uLnTx/>
                <a:uFillTx/>
                <a:latin typeface="+mn-lt"/>
                <a:ea typeface="+mn-ea"/>
                <a:sym typeface="+mn-ea"/>
              </a:rPr>
              <a:t>消除</a:t>
            </a:r>
            <a:r>
              <a:rPr lang="zh-CN" altLang="en-US" sz="2000" noProof="0" dirty="0" smtClean="0">
                <a:ln>
                  <a:noFill/>
                </a:ln>
                <a:solidFill>
                  <a:schemeClr val="bg1"/>
                </a:solidFill>
                <a:effectLst/>
                <a:uLnTx/>
                <a:uFillTx/>
                <a:latin typeface="+mn-lt"/>
                <a:ea typeface="+mn-ea"/>
                <a:sym typeface="+mn-ea"/>
              </a:rPr>
              <a:t>内应力</a:t>
            </a:r>
            <a:endParaRPr lang="zh-CN" altLang="en-US" sz="2000" noProof="0" dirty="0" smtClean="0">
              <a:ln>
                <a:noFill/>
              </a:ln>
              <a:solidFill>
                <a:schemeClr val="bg1"/>
              </a:solidFill>
              <a:effectLst/>
              <a:uLnTx/>
              <a:uFillTx/>
              <a:latin typeface="+mn-lt"/>
              <a:ea typeface="+mn-ea"/>
              <a:sym typeface="+mn-ea"/>
            </a:endParaRPr>
          </a:p>
          <a:p>
            <a:pPr marL="0" marR="0" lvl="0" indent="-342900" algn="l"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None/>
              <a:defRPr/>
            </a:pPr>
            <a:r>
              <a:rPr lang="en-US" altLang="zh-CN" sz="2000" noProof="0" dirty="0" smtClean="0">
                <a:ln>
                  <a:noFill/>
                </a:ln>
                <a:solidFill>
                  <a:schemeClr val="bg1"/>
                </a:solidFill>
                <a:effectLst/>
                <a:uLnTx/>
                <a:uFillTx/>
                <a:latin typeface="+mn-lt"/>
                <a:ea typeface="+mn-ea"/>
                <a:sym typeface="+mn-ea"/>
              </a:rPr>
              <a:t>              </a:t>
            </a:r>
            <a:r>
              <a:rPr lang="zh-CN" altLang="en-US" sz="2000" noProof="0" dirty="0" smtClean="0">
                <a:ln>
                  <a:noFill/>
                </a:ln>
                <a:solidFill>
                  <a:schemeClr val="bg1"/>
                </a:solidFill>
                <a:effectLst/>
                <a:uLnTx/>
                <a:uFillTx/>
                <a:latin typeface="+mn-lt"/>
                <a:ea typeface="+mn-ea"/>
                <a:sym typeface="+mn-ea"/>
              </a:rPr>
              <a:t>提高钢的塑性和</a:t>
            </a:r>
            <a:r>
              <a:rPr lang="zh-CN" altLang="en-US" sz="2000" noProof="0" dirty="0" smtClean="0">
                <a:ln>
                  <a:noFill/>
                </a:ln>
                <a:solidFill>
                  <a:schemeClr val="bg1"/>
                </a:solidFill>
                <a:effectLst/>
                <a:uLnTx/>
                <a:uFillTx/>
                <a:latin typeface="+mn-lt"/>
                <a:ea typeface="+mn-ea"/>
                <a:sym typeface="+mn-ea"/>
              </a:rPr>
              <a:t>韧性</a:t>
            </a:r>
            <a:endParaRPr lang="zh-CN" altLang="en-US" sz="2000" noProof="0" dirty="0" smtClean="0">
              <a:ln>
                <a:noFill/>
              </a:ln>
              <a:solidFill>
                <a:schemeClr val="bg1"/>
              </a:solidFill>
              <a:effectLst/>
              <a:uLnTx/>
              <a:uFillTx/>
              <a:latin typeface="+mn-lt"/>
              <a:ea typeface="+mn-ea"/>
              <a:sym typeface="+mn-ea"/>
            </a:endParaRPr>
          </a:p>
        </p:txBody>
      </p:sp>
    </p:spTree>
  </p:cSld>
  <p:clrMapOvr>
    <a:masterClrMapping/>
  </p:clrMapOvr>
  <p:transition>
    <p:random/>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260985" y="1340485"/>
            <a:ext cx="8622030" cy="520128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fontAlgn="auto">
              <a:lnSpc>
                <a:spcPct val="150000"/>
              </a:lnSpc>
              <a:spcBef>
                <a:spcPts val="600"/>
              </a:spcBef>
              <a:buFont typeface="Wingdings" panose="05000000000000000000" pitchFamily="2" charset="2"/>
              <a:buChar char="u"/>
            </a:pPr>
            <a:r>
              <a:rPr lang="zh-CN" altLang="en-US" sz="1800" dirty="0" smtClean="0">
                <a:solidFill>
                  <a:srgbClr val="0070C0"/>
                </a:solidFill>
                <a:latin typeface="微软雅黑" panose="020B0503020204020204" pitchFamily="34" charset="-122"/>
                <a:ea typeface="微软雅黑" panose="020B0503020204020204" pitchFamily="34" charset="-122"/>
                <a:sym typeface="+mn-ea"/>
              </a:rPr>
              <a:t>某船厂一电焊工在船舱内进行电焊作业时，因气温高而且通风不良，身上大量出汗，帆布工作服和手套已湿透。在更换焊条时触及焊钳口，造成电击事故，发现后经抢救无效死亡。</a:t>
            </a:r>
            <a:endParaRPr lang="en-US" altLang="zh-CN" sz="1800" strike="noStrike" noProof="1" dirty="0" smtClean="0">
              <a:solidFill>
                <a:srgbClr val="0070C0"/>
              </a:solidFill>
              <a:latin typeface="微软雅黑" panose="020B0503020204020204" pitchFamily="34" charset="-122"/>
              <a:ea typeface="微软雅黑" panose="020B0503020204020204" pitchFamily="34" charset="-122"/>
            </a:endParaRPr>
          </a:p>
          <a:p>
            <a:pPr marL="533400" indent="-533400" algn="just" fontAlgn="auto">
              <a:lnSpc>
                <a:spcPct val="150000"/>
              </a:lnSpc>
              <a:spcBef>
                <a:spcPts val="600"/>
              </a:spcBef>
              <a:buFont typeface="Wingdings" panose="05000000000000000000" pitchFamily="2" charset="2"/>
              <a:buChar char="u"/>
            </a:pPr>
            <a:r>
              <a:rPr lang="zh-CN" altLang="en-US" sz="1800" dirty="0" smtClean="0">
                <a:solidFill>
                  <a:srgbClr val="0070C0"/>
                </a:solidFill>
                <a:latin typeface="微软雅黑" panose="020B0503020204020204" pitchFamily="34" charset="-122"/>
                <a:ea typeface="微软雅黑" panose="020B0503020204020204" pitchFamily="34" charset="-122"/>
                <a:sym typeface="+mn-ea"/>
              </a:rPr>
              <a:t>某厂一电焊工躺在卡车底盘下进行仰焊作业，身体压在焊接电缆上，因电缆绝缘破损，加上夏天天气火热工作服湿透，造成电击死亡。</a:t>
            </a:r>
            <a:endParaRPr lang="en-US" altLang="zh-CN" sz="1800" strike="noStrike" noProof="1" dirty="0" smtClean="0">
              <a:solidFill>
                <a:srgbClr val="0070C0"/>
              </a:solidFill>
              <a:latin typeface="微软雅黑" panose="020B0503020204020204" pitchFamily="34" charset="-122"/>
              <a:ea typeface="微软雅黑" panose="020B0503020204020204" pitchFamily="34" charset="-122"/>
            </a:endParaRPr>
          </a:p>
          <a:p>
            <a:pPr marL="533400" indent="-533400" algn="just" fontAlgn="auto">
              <a:lnSpc>
                <a:spcPct val="150000"/>
              </a:lnSpc>
              <a:spcBef>
                <a:spcPts val="600"/>
              </a:spcBef>
              <a:buFont typeface="Wingdings" panose="05000000000000000000" pitchFamily="2" charset="2"/>
              <a:buChar char="u"/>
            </a:pPr>
            <a:r>
              <a:rPr lang="zh-CN" altLang="en-US" sz="1800" dirty="0" smtClean="0">
                <a:solidFill>
                  <a:srgbClr val="0070C0"/>
                </a:solidFill>
                <a:latin typeface="微软雅黑" panose="020B0503020204020204" pitchFamily="34" charset="-122"/>
                <a:ea typeface="微软雅黑" panose="020B0503020204020204" pitchFamily="34" charset="-122"/>
                <a:sym typeface="+mn-ea"/>
              </a:rPr>
              <a:t>切记：焊机空载电压虽然不高，但在不利条件下（如浑身出汗，站在潮湿地等），仍有可能造成触电事故，所以，焊机一般都应安装空载自动断电保护装置，并加强个人防护。据国内外有关资料表明，焊条电弧焊的触电死亡事故，大多发生于触及二次回路导体，在空载电压作用下造成的。</a:t>
            </a: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1259840" y="1412875"/>
            <a:ext cx="6285865" cy="521970"/>
          </a:xfrm>
          <a:prstGeom prst="rect">
            <a:avLst/>
          </a:prstGeom>
          <a:noFill/>
        </p:spPr>
        <p:txBody>
          <a:bodyPr wrap="square" rtlCol="0">
            <a:spAutoFit/>
          </a:bodyPr>
          <a:p>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案例</a:t>
            </a:r>
            <a:r>
              <a:rPr lang="en-US" altLang="zh-CN"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2</a:t>
            </a: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：大量出汗，换焊条，触电死亡</a:t>
            </a:r>
            <a:endParaRPr lang="zh-CN" altLang="en-US" sz="2800"/>
          </a:p>
        </p:txBody>
      </p:sp>
    </p:spTree>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260985" y="1340485"/>
            <a:ext cx="8622030" cy="520128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panose="05000000000000000000" pitchFamily="2" charset="2"/>
              <a:buChar char="u"/>
            </a:pPr>
            <a:r>
              <a:rPr lang="zh-CN" altLang="en-US" sz="1800" dirty="0" smtClean="0">
                <a:latin typeface="微软雅黑" panose="020B0503020204020204" pitchFamily="34" charset="-122"/>
                <a:ea typeface="微软雅黑" panose="020B0503020204020204" pitchFamily="34" charset="-122"/>
                <a:sym typeface="+mn-ea"/>
              </a:rPr>
              <a:t>直接电击</a:t>
            </a:r>
            <a:endParaRPr kumimoji="0" lang="en-US" altLang="zh-CN" sz="1800" b="0" i="0" u="none" strike="noStrike" kern="1200" cap="none" spc="0" normalizeH="0" baseline="0" noProof="1" dirty="0" smtClean="0">
              <a:solidFill>
                <a:schemeClr val="tx1"/>
              </a:solidFill>
              <a:latin typeface="微软雅黑" panose="020B0503020204020204" pitchFamily="34" charset="-122"/>
              <a:ea typeface="微软雅黑" panose="020B0503020204020204" pitchFamily="34" charset="-122"/>
              <a:cs typeface="+mn-cs"/>
            </a:endParaRPr>
          </a:p>
          <a:p>
            <a:pPr marL="533400" marR="0" lvl="1" indent="-533400" algn="just" defTabSz="914400" rtl="0" eaLnBrk="1" fontAlgn="auto" latinLnBrk="0" hangingPunct="1">
              <a:lnSpc>
                <a:spcPct val="150000"/>
              </a:lnSpc>
              <a:spcBef>
                <a:spcPts val="325"/>
              </a:spcBef>
              <a:spcAft>
                <a:spcPct val="0"/>
              </a:spcAft>
              <a:buClr>
                <a:schemeClr val="accent1"/>
              </a:buClr>
              <a:buSzTx/>
              <a:buFont typeface="Wingdings" panose="05000000000000000000" pitchFamily="2" charset="2"/>
              <a:buChar char="Ø"/>
            </a:pPr>
            <a:r>
              <a:rPr lang="zh-CN" altLang="en-US" sz="1800" dirty="0" smtClean="0">
                <a:solidFill>
                  <a:srgbClr val="0070C0"/>
                </a:solidFill>
                <a:latin typeface="微软雅黑" panose="020B0503020204020204" pitchFamily="34" charset="-122"/>
                <a:ea typeface="微软雅黑" panose="020B0503020204020204" pitchFamily="34" charset="-122"/>
                <a:sym typeface="+mn-ea"/>
              </a:rPr>
              <a:t>人体触及电焊设备正常运行的带电体或者靠近高压电网发生的电击。</a:t>
            </a:r>
            <a:endParaRPr kumimoji="0" lang="en-US" altLang="zh-CN" sz="1800" b="0" i="0" u="none" strike="noStrike" kern="1200" cap="none" spc="0" normalizeH="0" baseline="0" noProof="1" dirty="0" smtClean="0">
              <a:solidFill>
                <a:srgbClr val="0070C0"/>
              </a:solidFill>
              <a:latin typeface="微软雅黑" panose="020B0503020204020204" pitchFamily="34" charset="-122"/>
              <a:ea typeface="微软雅黑" panose="020B0503020204020204" pitchFamily="34" charset="-122"/>
              <a:cs typeface="+mn-cs"/>
            </a:endParaRPr>
          </a:p>
          <a:p>
            <a:pPr marL="533400" marR="0" lvl="1" indent="-533400" algn="just" defTabSz="914400" rtl="0" eaLnBrk="1" fontAlgn="auto" latinLnBrk="0" hangingPunct="1">
              <a:lnSpc>
                <a:spcPct val="150000"/>
              </a:lnSpc>
              <a:spcBef>
                <a:spcPts val="325"/>
              </a:spcBef>
              <a:spcAft>
                <a:spcPct val="0"/>
              </a:spcAft>
              <a:buClr>
                <a:schemeClr val="accent1"/>
              </a:buClr>
              <a:buSzTx/>
              <a:buFont typeface="Wingdings" panose="05000000000000000000" pitchFamily="2" charset="2"/>
              <a:buChar char="Ø"/>
            </a:pPr>
            <a:endParaRPr kumimoji="0" lang="en-US" altLang="zh-CN" sz="1800" b="0" i="0" u="none" strike="noStrike" kern="1200" cap="none" spc="0" normalizeH="0" baseline="0" noProof="1" dirty="0" smtClean="0">
              <a:solidFill>
                <a:schemeClr val="accent6">
                  <a:lumMod val="60000"/>
                  <a:lumOff val="40000"/>
                </a:schemeClr>
              </a:solidFill>
              <a:latin typeface="微软雅黑" panose="020B0503020204020204" pitchFamily="34" charset="-122"/>
              <a:ea typeface="微软雅黑" panose="020B0503020204020204" pitchFamily="34" charset="-122"/>
              <a:cs typeface="+mn-cs"/>
            </a:endParaRPr>
          </a:p>
          <a:p>
            <a:pPr marL="533400" marR="0" indent="-533400" algn="just" defTabSz="914400" rtl="0" eaLnBrk="1" fontAlgn="auto" latinLnBrk="0" hangingPunct="1">
              <a:lnSpc>
                <a:spcPct val="150000"/>
              </a:lnSpc>
              <a:spcBef>
                <a:spcPts val="400"/>
              </a:spcBef>
              <a:spcAft>
                <a:spcPts val="0"/>
              </a:spcAft>
              <a:buClr>
                <a:schemeClr val="accent1"/>
              </a:buClr>
              <a:buSzPct val="68000"/>
              <a:buFont typeface="Wingdings" panose="05000000000000000000" pitchFamily="2" charset="2"/>
              <a:buChar char="u"/>
            </a:pPr>
            <a:r>
              <a:rPr lang="zh-CN" altLang="en-US" sz="1800" dirty="0" smtClean="0">
                <a:latin typeface="微软雅黑" panose="020B0503020204020204" pitchFamily="34" charset="-122"/>
                <a:ea typeface="微软雅黑" panose="020B0503020204020204" pitchFamily="34" charset="-122"/>
                <a:sym typeface="+mn-ea"/>
              </a:rPr>
              <a:t>常见情况：</a:t>
            </a:r>
            <a:endParaRPr kumimoji="0" lang="en-US" altLang="zh-CN" sz="1800" b="0" i="0" u="none" strike="noStrike" kern="1200" cap="none" spc="0" normalizeH="0" baseline="0" noProof="1" dirty="0" smtClean="0">
              <a:solidFill>
                <a:schemeClr val="tx1"/>
              </a:solidFill>
              <a:latin typeface="微软雅黑" panose="020B0503020204020204" pitchFamily="34" charset="-122"/>
              <a:ea typeface="微软雅黑" panose="020B0503020204020204" pitchFamily="34" charset="-122"/>
              <a:cs typeface="+mn-cs"/>
            </a:endParaRPr>
          </a:p>
          <a:p>
            <a:pPr marL="533400" marR="0" lvl="1" indent="-533400" algn="just" defTabSz="914400" rtl="0" eaLnBrk="1" fontAlgn="auto" latinLnBrk="0" hangingPunct="1">
              <a:lnSpc>
                <a:spcPct val="150000"/>
              </a:lnSpc>
              <a:spcBef>
                <a:spcPts val="325"/>
              </a:spcBef>
              <a:spcAft>
                <a:spcPct val="0"/>
              </a:spcAft>
              <a:buClr>
                <a:schemeClr val="accent1"/>
              </a:buClr>
              <a:buSzTx/>
              <a:buFont typeface="Wingdings" panose="05000000000000000000" pitchFamily="2" charset="2"/>
              <a:buChar char="Ø"/>
            </a:pPr>
            <a:r>
              <a:rPr lang="zh-CN" altLang="en-US" sz="1800" dirty="0">
                <a:solidFill>
                  <a:srgbClr val="0070C0"/>
                </a:solidFill>
                <a:latin typeface="微软雅黑" panose="020B0503020204020204" pitchFamily="34" charset="-122"/>
                <a:ea typeface="微软雅黑" panose="020B0503020204020204" pitchFamily="34" charset="-122"/>
                <a:sym typeface="+mn-ea"/>
              </a:rPr>
              <a:t>手或身体的部位接触到焊条、电极、焊枪或焊钳的带电部分，脚和身体的其余部位对地和金属机构无绝缘防护。例如在金属容器、管道、锅炉里和金属结构上焊接，或在阴雨天、潮湿地的焊接。</a:t>
            </a:r>
            <a:endParaRPr kumimoji="0" lang="en-US" altLang="zh-CN" sz="1800" b="0" i="0" u="none" strike="noStrike" kern="1200" cap="none" spc="0" normalizeH="0" baseline="0" noProof="1" dirty="0">
              <a:solidFill>
                <a:srgbClr val="0070C0"/>
              </a:solidFill>
              <a:latin typeface="微软雅黑" panose="020B0503020204020204" pitchFamily="34" charset="-122"/>
              <a:ea typeface="微软雅黑" panose="020B0503020204020204" pitchFamily="34" charset="-122"/>
              <a:cs typeface="+mn-cs"/>
            </a:endParaRPr>
          </a:p>
          <a:p>
            <a:pPr marL="533400" marR="0" lvl="1" indent="-533400" algn="just" defTabSz="914400" rtl="0" eaLnBrk="1" fontAlgn="auto" latinLnBrk="0" hangingPunct="1">
              <a:lnSpc>
                <a:spcPct val="150000"/>
              </a:lnSpc>
              <a:spcBef>
                <a:spcPts val="325"/>
              </a:spcBef>
              <a:spcAft>
                <a:spcPct val="0"/>
              </a:spcAft>
              <a:buClr>
                <a:schemeClr val="accent1"/>
              </a:buClr>
              <a:buSzTx/>
              <a:buFont typeface="Wingdings" panose="05000000000000000000" pitchFamily="2" charset="2"/>
              <a:buChar char="Ø"/>
            </a:pPr>
            <a:r>
              <a:rPr lang="zh-CN" altLang="en-US" sz="1800" dirty="0">
                <a:solidFill>
                  <a:srgbClr val="0070C0"/>
                </a:solidFill>
                <a:latin typeface="微软雅黑" panose="020B0503020204020204" pitchFamily="34" charset="-122"/>
                <a:ea typeface="微软雅黑" panose="020B0503020204020204" pitchFamily="34" charset="-122"/>
                <a:sym typeface="+mn-ea"/>
              </a:rPr>
              <a:t>接线时，人体直接接触接线柱、极板等带电体。</a:t>
            </a:r>
            <a:endParaRPr kumimoji="0" lang="en-US" altLang="zh-CN" sz="1800" b="0" i="0" u="none" strike="noStrike" kern="1200" cap="none" spc="0" normalizeH="0" baseline="0" noProof="1" dirty="0">
              <a:solidFill>
                <a:srgbClr val="0070C0"/>
              </a:solidFill>
              <a:latin typeface="微软雅黑" panose="020B0503020204020204" pitchFamily="34" charset="-122"/>
              <a:ea typeface="微软雅黑" panose="020B0503020204020204" pitchFamily="34" charset="-122"/>
              <a:cs typeface="+mn-cs"/>
            </a:endParaRPr>
          </a:p>
          <a:p>
            <a:pPr marL="533400" marR="0" lvl="1" indent="-533400" algn="just" defTabSz="914400" rtl="0" eaLnBrk="1" fontAlgn="auto" latinLnBrk="0" hangingPunct="1">
              <a:lnSpc>
                <a:spcPct val="150000"/>
              </a:lnSpc>
              <a:spcBef>
                <a:spcPts val="325"/>
              </a:spcBef>
              <a:spcAft>
                <a:spcPct val="0"/>
              </a:spcAft>
              <a:buClr>
                <a:schemeClr val="accent1"/>
              </a:buClr>
              <a:buSzTx/>
              <a:buFont typeface="Wingdings" panose="05000000000000000000" pitchFamily="2" charset="2"/>
              <a:buChar char="Ø"/>
            </a:pPr>
            <a:r>
              <a:rPr lang="zh-CN" altLang="en-US" sz="1800" dirty="0">
                <a:solidFill>
                  <a:srgbClr val="0070C0"/>
                </a:solidFill>
                <a:latin typeface="微软雅黑" panose="020B0503020204020204" pitchFamily="34" charset="-122"/>
                <a:ea typeface="微软雅黑" panose="020B0503020204020204" pitchFamily="34" charset="-122"/>
                <a:sym typeface="+mn-ea"/>
              </a:rPr>
              <a:t>登高作业时，触及低压电网，裸导线、接触或靠近高压电网。</a:t>
            </a: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1259840" y="1412875"/>
            <a:ext cx="6285865" cy="521970"/>
          </a:xfrm>
          <a:prstGeom prst="rect">
            <a:avLst/>
          </a:prstGeom>
          <a:noFill/>
        </p:spPr>
        <p:txBody>
          <a:bodyPr wrap="square" rtlCol="0">
            <a:spAutoFit/>
          </a:bodyPr>
          <a:p>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直接电击和间接电击</a:t>
            </a:r>
            <a:endParaRPr lang="zh-CN" altLang="en-US" sz="2800"/>
          </a:p>
        </p:txBody>
      </p:sp>
    </p:spTree>
  </p:cSld>
  <p:clrMapOvr>
    <a:masterClrMapping/>
  </p:clrMapOvr>
  <p:transition>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260985" y="1340485"/>
            <a:ext cx="8622030" cy="520128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marR="0" indent="-533400" algn="just" defTabSz="914400" rtl="0" eaLnBrk="1" fontAlgn="auto" latinLnBrk="0" hangingPunct="1">
              <a:lnSpc>
                <a:spcPct val="100000"/>
              </a:lnSpc>
              <a:spcBef>
                <a:spcPts val="400"/>
              </a:spcBef>
              <a:spcAft>
                <a:spcPts val="0"/>
              </a:spcAft>
              <a:buClr>
                <a:schemeClr val="accent1"/>
              </a:buClr>
              <a:buSzTx/>
              <a:buFont typeface="Wingdings" panose="05000000000000000000" pitchFamily="2" charset="2"/>
              <a:buChar char="u"/>
            </a:pPr>
            <a:r>
              <a:rPr lang="zh-CN" altLang="en-US" sz="1800" dirty="0" smtClean="0">
                <a:latin typeface="微软雅黑" panose="020B0503020204020204" pitchFamily="34" charset="-122"/>
                <a:ea typeface="微软雅黑" panose="020B0503020204020204" pitchFamily="34" charset="-122"/>
                <a:sym typeface="+mn-ea"/>
              </a:rPr>
              <a:t>间接电击</a:t>
            </a:r>
            <a:endParaRPr kumimoji="0" lang="en-US" altLang="zh-CN" sz="1800" b="0" i="0" u="none" strike="noStrike" kern="1200" cap="none" spc="0" normalizeH="0" baseline="0" noProof="1" dirty="0" smtClean="0">
              <a:solidFill>
                <a:schemeClr val="tx1"/>
              </a:solidFill>
              <a:latin typeface="微软雅黑" panose="020B0503020204020204" pitchFamily="34" charset="-122"/>
              <a:ea typeface="微软雅黑" panose="020B0503020204020204" pitchFamily="34" charset="-122"/>
              <a:cs typeface="+mn-cs"/>
            </a:endParaRPr>
          </a:p>
          <a:p>
            <a:pPr marL="533400" marR="0" lvl="1" indent="-533400" algn="just" defTabSz="914400" rtl="0" eaLnBrk="1" fontAlgn="auto" latinLnBrk="0" hangingPunct="1">
              <a:lnSpc>
                <a:spcPct val="100000"/>
              </a:lnSpc>
              <a:spcBef>
                <a:spcPts val="325"/>
              </a:spcBef>
              <a:spcAft>
                <a:spcPct val="0"/>
              </a:spcAft>
              <a:buClr>
                <a:schemeClr val="accent1"/>
              </a:buClr>
              <a:buSzTx/>
              <a:buFont typeface="Wingdings" panose="05000000000000000000" pitchFamily="2" charset="2"/>
              <a:buChar char="Ø"/>
            </a:pPr>
            <a:r>
              <a:rPr lang="zh-CN" altLang="en-US" sz="1800" dirty="0" smtClean="0">
                <a:solidFill>
                  <a:srgbClr val="0070C0"/>
                </a:solidFill>
                <a:latin typeface="微软雅黑" panose="020B0503020204020204" pitchFamily="34" charset="-122"/>
                <a:ea typeface="微软雅黑" panose="020B0503020204020204" pitchFamily="34" charset="-122"/>
                <a:sym typeface="+mn-ea"/>
              </a:rPr>
              <a:t>人体触及意外带电体说发生的电击。</a:t>
            </a:r>
            <a:endParaRPr kumimoji="0" lang="en-US" altLang="zh-CN" sz="1800" b="0" i="0" u="none" strike="noStrike" kern="1200" cap="none" spc="0" normalizeH="0" baseline="0" noProof="1" dirty="0" smtClean="0">
              <a:solidFill>
                <a:srgbClr val="0070C0"/>
              </a:solidFill>
              <a:latin typeface="微软雅黑" panose="020B0503020204020204" pitchFamily="34" charset="-122"/>
              <a:ea typeface="微软雅黑" panose="020B0503020204020204" pitchFamily="34" charset="-122"/>
              <a:cs typeface="+mn-cs"/>
            </a:endParaRPr>
          </a:p>
          <a:p>
            <a:pPr marL="533400" marR="0" lvl="1" indent="-533400" algn="just" defTabSz="914400" rtl="0" eaLnBrk="1" fontAlgn="auto" latinLnBrk="0" hangingPunct="1">
              <a:lnSpc>
                <a:spcPct val="100000"/>
              </a:lnSpc>
              <a:spcBef>
                <a:spcPts val="325"/>
              </a:spcBef>
              <a:spcAft>
                <a:spcPct val="0"/>
              </a:spcAft>
              <a:buClr>
                <a:schemeClr val="accent1"/>
              </a:buClr>
              <a:buSzTx/>
              <a:buFont typeface="Wingdings" panose="05000000000000000000" pitchFamily="2" charset="2"/>
              <a:buChar char="Ø"/>
            </a:pPr>
            <a:endParaRPr kumimoji="0" lang="en-US" altLang="zh-CN" sz="1800" b="0" i="0" u="none" strike="noStrike" kern="1200" cap="none" spc="0" normalizeH="0" baseline="0" noProof="1" dirty="0" smtClean="0">
              <a:solidFill>
                <a:schemeClr val="accent6">
                  <a:lumMod val="60000"/>
                  <a:lumOff val="40000"/>
                </a:schemeClr>
              </a:solidFill>
              <a:latin typeface="微软雅黑" panose="020B0503020204020204" pitchFamily="34" charset="-122"/>
              <a:ea typeface="微软雅黑" panose="020B0503020204020204" pitchFamily="34" charset="-122"/>
              <a:cs typeface="+mn-cs"/>
            </a:endParaRPr>
          </a:p>
          <a:p>
            <a:pPr marL="533400" marR="0" indent="-533400" algn="just" defTabSz="914400" rtl="0" eaLnBrk="1" fontAlgn="auto" latinLnBrk="0" hangingPunct="1">
              <a:lnSpc>
                <a:spcPct val="100000"/>
              </a:lnSpc>
              <a:spcBef>
                <a:spcPts val="400"/>
              </a:spcBef>
              <a:spcAft>
                <a:spcPts val="0"/>
              </a:spcAft>
              <a:buClr>
                <a:schemeClr val="accent1"/>
              </a:buClr>
              <a:buSzTx/>
              <a:buFont typeface="Wingdings" panose="05000000000000000000" pitchFamily="2" charset="2"/>
              <a:buChar char="u"/>
            </a:pPr>
            <a:r>
              <a:rPr lang="zh-CN" altLang="en-US" sz="1800" dirty="0" smtClean="0">
                <a:latin typeface="微软雅黑" panose="020B0503020204020204" pitchFamily="34" charset="-122"/>
                <a:ea typeface="微软雅黑" panose="020B0503020204020204" pitchFamily="34" charset="-122"/>
                <a:sym typeface="+mn-ea"/>
              </a:rPr>
              <a:t>常见情况：</a:t>
            </a:r>
            <a:endParaRPr kumimoji="0" lang="en-US" altLang="zh-CN" sz="1800" b="0" i="0" u="none" strike="noStrike" kern="1200" cap="none" spc="0" normalizeH="0" baseline="0" noProof="1" dirty="0" smtClean="0">
              <a:solidFill>
                <a:schemeClr val="tx1"/>
              </a:solidFill>
              <a:latin typeface="微软雅黑" panose="020B0503020204020204" pitchFamily="34" charset="-122"/>
              <a:ea typeface="微软雅黑" panose="020B0503020204020204" pitchFamily="34" charset="-122"/>
              <a:cs typeface="+mn-cs"/>
            </a:endParaRPr>
          </a:p>
          <a:p>
            <a:pPr marL="533400" marR="0" lvl="1" indent="-533400" algn="just" defTabSz="914400" rtl="0" eaLnBrk="1" fontAlgn="auto" latinLnBrk="0" hangingPunct="1">
              <a:lnSpc>
                <a:spcPct val="100000"/>
              </a:lnSpc>
              <a:spcBef>
                <a:spcPts val="325"/>
              </a:spcBef>
              <a:spcAft>
                <a:spcPct val="0"/>
              </a:spcAft>
              <a:buClr>
                <a:schemeClr val="accent1"/>
              </a:buClr>
              <a:buSzTx/>
              <a:buFont typeface="Wingdings" panose="05000000000000000000" pitchFamily="2" charset="2"/>
              <a:buChar char="Ø"/>
            </a:pPr>
            <a:r>
              <a:rPr lang="zh-CN" altLang="en-US" sz="1800" dirty="0">
                <a:solidFill>
                  <a:srgbClr val="0070C0"/>
                </a:solidFill>
                <a:latin typeface="微软雅黑" panose="020B0503020204020204" pitchFamily="34" charset="-122"/>
                <a:ea typeface="微软雅黑" panose="020B0503020204020204" pitchFamily="34" charset="-122"/>
                <a:sym typeface="+mn-ea"/>
              </a:rPr>
              <a:t>人体碰触漏电的焊机外壳。</a:t>
            </a:r>
            <a:endParaRPr kumimoji="0" lang="en-US" altLang="zh-CN" sz="1800" b="0" i="0" u="none" strike="noStrike" kern="1200" cap="none" spc="0" normalizeH="0" baseline="0" noProof="1" dirty="0">
              <a:solidFill>
                <a:srgbClr val="0070C0"/>
              </a:solidFill>
              <a:latin typeface="微软雅黑" panose="020B0503020204020204" pitchFamily="34" charset="-122"/>
              <a:ea typeface="微软雅黑" panose="020B0503020204020204" pitchFamily="34" charset="-122"/>
              <a:cs typeface="+mn-cs"/>
            </a:endParaRPr>
          </a:p>
          <a:p>
            <a:pPr marL="533400" marR="0" lvl="1" indent="-533400" algn="just" defTabSz="914400" rtl="0" eaLnBrk="1" fontAlgn="auto" latinLnBrk="0" hangingPunct="1">
              <a:lnSpc>
                <a:spcPct val="100000"/>
              </a:lnSpc>
              <a:spcBef>
                <a:spcPts val="325"/>
              </a:spcBef>
              <a:spcAft>
                <a:spcPct val="0"/>
              </a:spcAft>
              <a:buClr>
                <a:schemeClr val="accent1"/>
              </a:buClr>
              <a:buSzTx/>
              <a:buFont typeface="Wingdings" panose="05000000000000000000" pitchFamily="2" charset="2"/>
              <a:buChar char="Ø"/>
            </a:pPr>
            <a:r>
              <a:rPr lang="zh-CN" altLang="en-US" sz="1800" dirty="0">
                <a:solidFill>
                  <a:srgbClr val="0070C0"/>
                </a:solidFill>
                <a:latin typeface="微软雅黑" panose="020B0503020204020204" pitchFamily="34" charset="-122"/>
                <a:ea typeface="微软雅黑" panose="020B0503020204020204" pitchFamily="34" charset="-122"/>
                <a:sym typeface="+mn-ea"/>
              </a:rPr>
              <a:t>电焊变压器的一次绕组对二次绕组之间绝缘损坏时，变压器反接或错接在高压电源时，人体触及二次回路裸导体。</a:t>
            </a:r>
            <a:endParaRPr kumimoji="0" lang="en-US" altLang="zh-CN" sz="1800" b="0" i="0" u="none" strike="noStrike" kern="1200" cap="none" spc="0" normalizeH="0" baseline="0" noProof="1" dirty="0">
              <a:solidFill>
                <a:srgbClr val="0070C0"/>
              </a:solidFill>
              <a:latin typeface="微软雅黑" panose="020B0503020204020204" pitchFamily="34" charset="-122"/>
              <a:ea typeface="微软雅黑" panose="020B0503020204020204" pitchFamily="34" charset="-122"/>
              <a:cs typeface="+mn-cs"/>
            </a:endParaRPr>
          </a:p>
          <a:p>
            <a:pPr marL="533400" marR="0" lvl="1" indent="-533400" algn="just" defTabSz="914400" rtl="0" eaLnBrk="1" fontAlgn="auto" latinLnBrk="0" hangingPunct="1">
              <a:lnSpc>
                <a:spcPct val="100000"/>
              </a:lnSpc>
              <a:spcBef>
                <a:spcPts val="325"/>
              </a:spcBef>
              <a:spcAft>
                <a:spcPct val="0"/>
              </a:spcAft>
              <a:buClr>
                <a:schemeClr val="accent1"/>
              </a:buClr>
              <a:buSzTx/>
              <a:buFont typeface="Wingdings" panose="05000000000000000000" pitchFamily="2" charset="2"/>
              <a:buChar char="Ø"/>
            </a:pPr>
            <a:r>
              <a:rPr lang="zh-CN" altLang="en-US" sz="1800" dirty="0">
                <a:solidFill>
                  <a:srgbClr val="0070C0"/>
                </a:solidFill>
                <a:latin typeface="微软雅黑" panose="020B0503020204020204" pitchFamily="34" charset="-122"/>
                <a:ea typeface="微软雅黑" panose="020B0503020204020204" pitchFamily="34" charset="-122"/>
                <a:sym typeface="+mn-ea"/>
              </a:rPr>
              <a:t>操作过程中碰触破损电缆、胶木闸盒破损的开关等。</a:t>
            </a:r>
            <a:endParaRPr kumimoji="0" lang="en-US" altLang="zh-CN" sz="1800" b="0" i="0" u="none" strike="noStrike" kern="1200" cap="none" spc="0" normalizeH="0" baseline="0" noProof="1" dirty="0">
              <a:solidFill>
                <a:srgbClr val="0070C0"/>
              </a:solidFill>
              <a:latin typeface="微软雅黑" panose="020B0503020204020204" pitchFamily="34" charset="-122"/>
              <a:ea typeface="微软雅黑" panose="020B0503020204020204" pitchFamily="34" charset="-122"/>
              <a:cs typeface="+mn-cs"/>
            </a:endParaRPr>
          </a:p>
          <a:p>
            <a:pPr marL="533400" marR="0" lvl="1" indent="-533400" algn="just" defTabSz="914400" rtl="0" eaLnBrk="1" fontAlgn="auto" latinLnBrk="0" hangingPunct="1">
              <a:lnSpc>
                <a:spcPct val="100000"/>
              </a:lnSpc>
              <a:spcBef>
                <a:spcPts val="325"/>
              </a:spcBef>
              <a:spcAft>
                <a:spcPct val="0"/>
              </a:spcAft>
              <a:buClr>
                <a:schemeClr val="accent1"/>
              </a:buClr>
              <a:buSzTx/>
              <a:buFont typeface="Wingdings" panose="05000000000000000000" pitchFamily="2" charset="2"/>
              <a:buChar char="Ø"/>
            </a:pPr>
            <a:r>
              <a:rPr lang="zh-CN" altLang="en-US" sz="1800" dirty="0">
                <a:solidFill>
                  <a:srgbClr val="0070C0"/>
                </a:solidFill>
                <a:latin typeface="微软雅黑" panose="020B0503020204020204" pitchFamily="34" charset="-122"/>
                <a:ea typeface="微软雅黑" panose="020B0503020204020204" pitchFamily="34" charset="-122"/>
                <a:sym typeface="+mn-ea"/>
              </a:rPr>
              <a:t>利用厂房的金属结构、轨道、天车、吊钩或其他金属物体代替焊接电缆而发生的触电事故</a:t>
            </a:r>
            <a:r>
              <a:rPr lang="zh-CN" altLang="en-US" sz="1800" dirty="0" smtClean="0">
                <a:solidFill>
                  <a:srgbClr val="0070C0"/>
                </a:solidFill>
                <a:latin typeface="微软雅黑" panose="020B0503020204020204" pitchFamily="34" charset="-122"/>
                <a:ea typeface="微软雅黑" panose="020B0503020204020204" pitchFamily="34" charset="-122"/>
                <a:sym typeface="+mn-ea"/>
              </a:rPr>
              <a:t>。</a:t>
            </a: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1188085" y="1700530"/>
            <a:ext cx="6285865" cy="521970"/>
          </a:xfrm>
          <a:prstGeom prst="rect">
            <a:avLst/>
          </a:prstGeom>
          <a:noFill/>
        </p:spPr>
        <p:txBody>
          <a:bodyPr wrap="square" rtlCol="0">
            <a:spAutoFit/>
          </a:bodyPr>
          <a:p>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直接电击和间接电击</a:t>
            </a:r>
            <a:endParaRPr lang="zh-CN" altLang="en-US" sz="2800"/>
          </a:p>
        </p:txBody>
      </p:sp>
    </p:spTree>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260985" y="1340485"/>
            <a:ext cx="8622030" cy="5201285"/>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fontAlgn="auto">
              <a:buSzPct val="100000"/>
              <a:buFont typeface="Wingdings" panose="05000000000000000000" pitchFamily="2" charset="2"/>
              <a:buChar char="Ø"/>
            </a:pPr>
            <a:r>
              <a:rPr lang="zh-CN" altLang="en-US" sz="1800" dirty="0" smtClean="0">
                <a:solidFill>
                  <a:srgbClr val="0070C0"/>
                </a:solidFill>
                <a:latin typeface="微软雅黑" panose="020B0503020204020204" pitchFamily="34" charset="-122"/>
                <a:ea typeface="微软雅黑" panose="020B0503020204020204" pitchFamily="34" charset="-122"/>
                <a:sym typeface="+mn-ea"/>
              </a:rPr>
              <a:t>。</a:t>
            </a: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28040" y="1628775"/>
            <a:ext cx="7658100" cy="521970"/>
          </a:xfrm>
          <a:prstGeom prst="rect">
            <a:avLst/>
          </a:prstGeom>
          <a:noFill/>
        </p:spPr>
        <p:txBody>
          <a:bodyPr wrap="square" rtlCol="0">
            <a:spAutoFit/>
          </a:bodyPr>
          <a:p>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案例</a:t>
            </a:r>
            <a:r>
              <a:rPr lang="en-US" altLang="zh-CN"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3</a:t>
            </a: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：误将自己接入焊接回路，遭受电击身亡</a:t>
            </a:r>
            <a:endParaRPr lang="zh-CN" altLang="en-US" sz="2800"/>
          </a:p>
        </p:txBody>
      </p:sp>
      <p:sp>
        <p:nvSpPr>
          <p:cNvPr id="3" name="文本框 2"/>
          <p:cNvSpPr txBox="1"/>
          <p:nvPr/>
        </p:nvSpPr>
        <p:spPr>
          <a:xfrm>
            <a:off x="880745" y="2204720"/>
            <a:ext cx="3623310" cy="4399915"/>
          </a:xfrm>
          <a:prstGeom prst="rect">
            <a:avLst/>
          </a:prstGeom>
          <a:noFill/>
        </p:spPr>
        <p:txBody>
          <a:bodyPr wrap="square" rtlCol="0">
            <a:spAutoFit/>
          </a:bodyPr>
          <a:p>
            <a:pPr marL="533400" indent="-533400" algn="just" fontAlgn="auto">
              <a:buSzPct val="100000"/>
              <a:buFont typeface="Wingdings" panose="05000000000000000000" pitchFamily="2" charset="2"/>
              <a:buChar char="Ø"/>
            </a:pPr>
            <a:r>
              <a:rPr lang="zh-CN" altLang="en-US" dirty="0" smtClean="0">
                <a:solidFill>
                  <a:srgbClr val="0070C0"/>
                </a:solidFill>
                <a:latin typeface="微软雅黑" panose="020B0503020204020204" pitchFamily="34" charset="-122"/>
                <a:ea typeface="微软雅黑" panose="020B0503020204020204" pitchFamily="34" charset="-122"/>
                <a:sym typeface="+mn-ea"/>
              </a:rPr>
              <a:t>某建筑工地现场，一焊工坐在金属构架上休息时，电弧焊变压器二次回路的一端连着构件。他手拿焊钳，用烧红的焊条头点烟（如上图所示），电流通过人体，遭电击，从高处坠落，嘴唇被烧，抢救无效死亡。</a:t>
            </a:r>
            <a:endParaRPr lang="en-US" altLang="zh-CN" b="0" strike="noStrike" noProof="1" dirty="0" smtClean="0">
              <a:solidFill>
                <a:srgbClr val="0070C0"/>
              </a:solidFill>
              <a:latin typeface="微软雅黑" panose="020B0503020204020204" pitchFamily="34" charset="-122"/>
              <a:ea typeface="微软雅黑" panose="020B0503020204020204" pitchFamily="34" charset="-122"/>
            </a:endParaRPr>
          </a:p>
          <a:p>
            <a:pPr marL="533400" indent="-533400" algn="just" fontAlgn="auto">
              <a:buSzPct val="100000"/>
              <a:buFont typeface="Wingdings" panose="05000000000000000000" pitchFamily="2" charset="2"/>
              <a:buChar char="Ø"/>
            </a:pPr>
            <a:endParaRPr lang="en-US" altLang="zh-CN" b="0" strike="noStrike" noProof="1" dirty="0" smtClean="0">
              <a:solidFill>
                <a:schemeClr val="accent6">
                  <a:lumMod val="60000"/>
                  <a:lumOff val="40000"/>
                </a:schemeClr>
              </a:solidFill>
              <a:latin typeface="微软雅黑" panose="020B0503020204020204" pitchFamily="34" charset="-122"/>
              <a:ea typeface="微软雅黑" panose="020B0503020204020204" pitchFamily="34" charset="-122"/>
            </a:endParaRPr>
          </a:p>
          <a:p>
            <a:pPr marL="533400" indent="-533400" algn="just" fontAlgn="auto">
              <a:buSzPct val="100000"/>
              <a:buFont typeface="Wingdings" panose="05000000000000000000" pitchFamily="2" charset="2"/>
              <a:buChar char="Ø"/>
            </a:pPr>
            <a:r>
              <a:rPr lang="zh-CN" altLang="en-US" dirty="0" smtClean="0">
                <a:solidFill>
                  <a:srgbClr val="FF0000"/>
                </a:solidFill>
                <a:latin typeface="微软雅黑" panose="020B0503020204020204" pitchFamily="34" charset="-122"/>
                <a:ea typeface="微软雅黑" panose="020B0503020204020204" pitchFamily="34" charset="-122"/>
                <a:sym typeface="+mn-ea"/>
              </a:rPr>
              <a:t>提示</a:t>
            </a:r>
            <a:r>
              <a:rPr lang="zh-CN" altLang="en-US" dirty="0" smtClean="0">
                <a:solidFill>
                  <a:schemeClr val="accent6">
                    <a:lumMod val="60000"/>
                    <a:lumOff val="40000"/>
                  </a:schemeClr>
                </a:solidFill>
                <a:latin typeface="微软雅黑" panose="020B0503020204020204" pitchFamily="34" charset="-122"/>
                <a:ea typeface="微软雅黑" panose="020B0503020204020204" pitchFamily="34" charset="-122"/>
                <a:sym typeface="+mn-ea"/>
              </a:rPr>
              <a:t>：</a:t>
            </a:r>
            <a:r>
              <a:rPr lang="zh-CN" altLang="en-US" dirty="0" smtClean="0">
                <a:solidFill>
                  <a:srgbClr val="0070C0"/>
                </a:solidFill>
                <a:latin typeface="微软雅黑" panose="020B0503020204020204" pitchFamily="34" charset="-122"/>
                <a:ea typeface="微软雅黑" panose="020B0503020204020204" pitchFamily="34" charset="-122"/>
                <a:sym typeface="+mn-ea"/>
              </a:rPr>
              <a:t>在任何情况下，尤其在水下电焊时，不利将自身接入焊接回路。</a:t>
            </a:r>
            <a:endParaRPr lang="en-US" altLang="zh-CN" b="0" strike="noStrike" noProof="1" dirty="0" smtClean="0">
              <a:solidFill>
                <a:srgbClr val="0070C0"/>
              </a:solidFill>
              <a:latin typeface="微软雅黑" panose="020B0503020204020204" pitchFamily="34" charset="-122"/>
              <a:ea typeface="微软雅黑" panose="020B0503020204020204" pitchFamily="34" charset="-122"/>
            </a:endParaRPr>
          </a:p>
          <a:p>
            <a:endParaRPr lang="zh-CN" altLang="en-US"/>
          </a:p>
        </p:txBody>
      </p:sp>
      <p:pic>
        <p:nvPicPr>
          <p:cNvPr id="8" name="图片 7"/>
          <p:cNvPicPr>
            <a:picLocks noChangeAspect="1"/>
          </p:cNvPicPr>
          <p:nvPr/>
        </p:nvPicPr>
        <p:blipFill>
          <a:blip r:embed="rId1"/>
          <a:stretch>
            <a:fillRect/>
          </a:stretch>
        </p:blipFill>
        <p:spPr>
          <a:xfrm>
            <a:off x="4716145" y="2957195"/>
            <a:ext cx="3863975" cy="2950845"/>
          </a:xfrm>
          <a:prstGeom prst="rect">
            <a:avLst/>
          </a:prstGeom>
          <a:ln>
            <a:noFill/>
          </a:ln>
          <a:effectLst>
            <a:outerShdw blurRad="190500" algn="tl" rotWithShape="0">
              <a:srgbClr val="000000">
                <a:alpha val="70000"/>
              </a:srgbClr>
            </a:outerShdw>
          </a:effectLst>
        </p:spPr>
      </p:pic>
    </p:spTree>
  </p:cSld>
  <p:clrMapOvr>
    <a:masterClrMapping/>
  </p:clrMapOvr>
  <p:transition>
    <p:rand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260985" y="965200"/>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fontAlgn="auto">
              <a:buSzPct val="100000"/>
              <a:buFont typeface="Wingdings" panose="05000000000000000000" pitchFamily="2" charset="2"/>
              <a:buChar char="Ø"/>
            </a:pPr>
            <a:r>
              <a:rPr lang="zh-CN" altLang="en-US" sz="1800" dirty="0" smtClean="0">
                <a:solidFill>
                  <a:srgbClr val="0070C0"/>
                </a:solidFill>
                <a:latin typeface="微软雅黑" panose="020B0503020204020204" pitchFamily="34" charset="-122"/>
                <a:ea typeface="微软雅黑" panose="020B0503020204020204" pitchFamily="34" charset="-122"/>
                <a:sym typeface="+mn-ea"/>
              </a:rPr>
              <a:t>。</a:t>
            </a: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900430" y="1196975"/>
            <a:ext cx="7658100" cy="521970"/>
          </a:xfrm>
          <a:prstGeom prst="rect">
            <a:avLst/>
          </a:prstGeom>
          <a:noFill/>
        </p:spPr>
        <p:txBody>
          <a:bodyPr wrap="square" rtlCol="0">
            <a:spAutoFit/>
          </a:bodyPr>
          <a:p>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案例</a:t>
            </a:r>
            <a:r>
              <a:rPr lang="en-US" altLang="zh-CN"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4</a:t>
            </a: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：补焊铁管，</a:t>
            </a:r>
            <a:r>
              <a:rPr lang="en-US" altLang="zh-CN"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120</a:t>
            </a: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头奶牛全部死亡</a:t>
            </a:r>
            <a:endParaRPr lang="zh-CN" altLang="en-US" sz="2800"/>
          </a:p>
        </p:txBody>
      </p:sp>
      <p:sp>
        <p:nvSpPr>
          <p:cNvPr id="3" name="文本框 2"/>
          <p:cNvSpPr txBox="1"/>
          <p:nvPr/>
        </p:nvSpPr>
        <p:spPr>
          <a:xfrm>
            <a:off x="540385" y="1772920"/>
            <a:ext cx="3623310" cy="4246245"/>
          </a:xfrm>
          <a:prstGeom prst="rect">
            <a:avLst/>
          </a:prstGeom>
          <a:noFill/>
        </p:spPr>
        <p:txBody>
          <a:bodyPr wrap="square" rtlCol="0">
            <a:spAutoFit/>
          </a:bodyPr>
          <a:p>
            <a:pPr marL="355600" indent="-355600" algn="just">
              <a:lnSpc>
                <a:spcPct val="150000"/>
              </a:lnSpc>
              <a:spcBef>
                <a:spcPts val="400"/>
              </a:spcBef>
              <a:buClr>
                <a:schemeClr val="accent1"/>
              </a:buClr>
              <a:buFont typeface="Wingdings" panose="05000000000000000000" pitchFamily="2" charset="2"/>
              <a:buChar char="Ø"/>
            </a:pPr>
            <a:r>
              <a:rPr lang="zh-CN" altLang="en-US" dirty="0">
                <a:solidFill>
                  <a:srgbClr val="0070C0"/>
                </a:solidFill>
                <a:latin typeface="微软雅黑" panose="020B0503020204020204" pitchFamily="34" charset="-122"/>
                <a:ea typeface="微软雅黑" panose="020B0503020204020204" pitchFamily="34" charset="-122"/>
                <a:sym typeface="+mn-ea"/>
              </a:rPr>
              <a:t>某养殖厂在一根铁管上用铁链拴着奶牛，焊工在焊接铁管时，把焊机二次回路的一端接到水管水龙头上。焊接时，电流通过铁管、铁链、牛的身体、水泥地板和水管，形成一个闭合的焊接电路回路，焊接电流击毙了全部奶牛（如图所示）</a:t>
            </a:r>
            <a:endParaRPr lang="zh-CN" altLang="en-US"/>
          </a:p>
        </p:txBody>
      </p:sp>
      <p:pic>
        <p:nvPicPr>
          <p:cNvPr id="11267" name="Picture 3"/>
          <p:cNvPicPr>
            <a:picLocks noChangeAspect="1" noChangeArrowheads="1"/>
          </p:cNvPicPr>
          <p:nvPr/>
        </p:nvPicPr>
        <p:blipFill>
          <a:blip r:embed="rId1"/>
          <a:srcRect/>
          <a:stretch>
            <a:fillRect/>
          </a:stretch>
        </p:blipFill>
        <p:spPr bwMode="auto">
          <a:xfrm>
            <a:off x="4427855" y="2204720"/>
            <a:ext cx="3801745" cy="2632075"/>
          </a:xfrm>
          <a:prstGeom prst="rect">
            <a:avLst/>
          </a:prstGeom>
          <a:ln>
            <a:noFill/>
          </a:ln>
          <a:effectLst>
            <a:outerShdw blurRad="190500" algn="tl" rotWithShape="0">
              <a:srgbClr val="000000">
                <a:alpha val="70000"/>
              </a:srgbClr>
            </a:outerShdw>
          </a:effectLst>
        </p:spPr>
      </p:pic>
    </p:spTree>
  </p:cSld>
  <p:clrMapOvr>
    <a:masterClrMapping/>
  </p:clrMapOvr>
  <p:transition>
    <p:rand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260985" y="980440"/>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fontAlgn="auto">
              <a:buSzPct val="100000"/>
              <a:buFont typeface="Wingdings" panose="05000000000000000000" pitchFamily="2" charset="2"/>
              <a:buChar char="Ø"/>
            </a:pPr>
            <a:r>
              <a:rPr lang="zh-CN" altLang="en-US" sz="1800" dirty="0" smtClean="0">
                <a:solidFill>
                  <a:srgbClr val="0070C0"/>
                </a:solidFill>
                <a:latin typeface="微软雅黑" panose="020B0503020204020204" pitchFamily="34" charset="-122"/>
                <a:ea typeface="微软雅黑" panose="020B0503020204020204" pitchFamily="34" charset="-122"/>
                <a:sym typeface="+mn-ea"/>
              </a:rPr>
              <a:t>。</a:t>
            </a: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900430" y="1196975"/>
            <a:ext cx="7658100" cy="953135"/>
          </a:xfrm>
          <a:prstGeom prst="rect">
            <a:avLst/>
          </a:prstGeom>
          <a:noFill/>
        </p:spPr>
        <p:txBody>
          <a:bodyPr wrap="square" rtlCol="0">
            <a:spAutoFit/>
          </a:bodyPr>
          <a:p>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案例</a:t>
            </a:r>
            <a:r>
              <a:rPr lang="en-US" altLang="zh-CN"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5</a:t>
            </a: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：焊补厂房构架，厂房着火</a:t>
            </a:r>
            <a:endParaRPr kumimoji="0" lang="zh-CN" altLang="en-US" sz="28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endParaRPr lang="zh-CN" altLang="en-US" sz="2800"/>
          </a:p>
        </p:txBody>
      </p:sp>
      <p:sp>
        <p:nvSpPr>
          <p:cNvPr id="3" name="文本框 2"/>
          <p:cNvSpPr txBox="1"/>
          <p:nvPr/>
        </p:nvSpPr>
        <p:spPr>
          <a:xfrm>
            <a:off x="540385" y="1772920"/>
            <a:ext cx="4196080" cy="4297680"/>
          </a:xfrm>
          <a:prstGeom prst="rect">
            <a:avLst/>
          </a:prstGeom>
          <a:noFill/>
        </p:spPr>
        <p:txBody>
          <a:bodyPr wrap="square" rtlCol="0">
            <a:spAutoFit/>
          </a:bodyPr>
          <a:p>
            <a:pPr marL="342900" indent="-342900" algn="just">
              <a:lnSpc>
                <a:spcPct val="150000"/>
              </a:lnSpc>
              <a:spcBef>
                <a:spcPts val="400"/>
              </a:spcBef>
              <a:buClr>
                <a:schemeClr val="accent1"/>
              </a:buClr>
              <a:buFont typeface="Wingdings" panose="05000000000000000000" pitchFamily="2" charset="2"/>
              <a:buChar char="Ø"/>
            </a:pPr>
            <a:r>
              <a:rPr lang="zh-CN" altLang="en-US" dirty="0">
                <a:solidFill>
                  <a:srgbClr val="0070C0"/>
                </a:solidFill>
                <a:latin typeface="微软雅黑" panose="020B0503020204020204" pitchFamily="34" charset="-122"/>
                <a:ea typeface="微软雅黑" panose="020B0503020204020204" pitchFamily="34" charset="-122"/>
                <a:sym typeface="+mn-ea"/>
              </a:rPr>
              <a:t>某工厂一电焊工焊补一构架的作业过程中，由于该构架和一个木制的支架相联结，在电焊过程中，木质构架肥热冒烟，焊接结束后焊工即离开工地。过后不久，木料着火点点燃厂房，损失较大。</a:t>
            </a:r>
            <a:endParaRPr lang="en-US" altLang="zh-CN" dirty="0">
              <a:solidFill>
                <a:srgbClr val="0070C0"/>
              </a:solidFill>
              <a:latin typeface="微软雅黑" panose="020B0503020204020204" pitchFamily="34" charset="-122"/>
              <a:ea typeface="微软雅黑" panose="020B0503020204020204" pitchFamily="34" charset="-122"/>
            </a:endParaRPr>
          </a:p>
          <a:p>
            <a:pPr marL="342900" indent="-342900" algn="just">
              <a:lnSpc>
                <a:spcPct val="150000"/>
              </a:lnSpc>
              <a:spcBef>
                <a:spcPts val="400"/>
              </a:spcBef>
              <a:buClr>
                <a:schemeClr val="accent1"/>
              </a:buClr>
              <a:buFont typeface="Wingdings" panose="05000000000000000000" pitchFamily="2" charset="2"/>
              <a:buChar char="Ø"/>
            </a:pPr>
            <a:r>
              <a:rPr lang="zh-CN" altLang="en-US" dirty="0">
                <a:solidFill>
                  <a:srgbClr val="0070C0"/>
                </a:solidFill>
                <a:latin typeface="微软雅黑" panose="020B0503020204020204" pitchFamily="34" charset="-122"/>
                <a:ea typeface="微软雅黑" panose="020B0503020204020204" pitchFamily="34" charset="-122"/>
                <a:sym typeface="+mn-ea"/>
              </a:rPr>
              <a:t>提示：焊接过程中，注意防止由于热传导作用，使工程构架和设备的可燃材料发生火灾事故。</a:t>
            </a:r>
            <a:endParaRPr lang="zh-CN" altLang="en-US"/>
          </a:p>
        </p:txBody>
      </p:sp>
      <p:pic>
        <p:nvPicPr>
          <p:cNvPr id="150533" name="图片 3"/>
          <p:cNvPicPr>
            <a:picLocks noChangeAspect="1"/>
          </p:cNvPicPr>
          <p:nvPr/>
        </p:nvPicPr>
        <p:blipFill>
          <a:blip r:embed="rId1"/>
          <a:stretch>
            <a:fillRect/>
          </a:stretch>
        </p:blipFill>
        <p:spPr>
          <a:xfrm>
            <a:off x="4736465" y="2708910"/>
            <a:ext cx="3997960" cy="3014345"/>
          </a:xfrm>
          <a:prstGeom prst="rect">
            <a:avLst/>
          </a:prstGeom>
          <a:noFill/>
          <a:ln w="9525">
            <a:noFill/>
          </a:ln>
        </p:spPr>
      </p:pic>
    </p:spTree>
  </p:cSld>
  <p:clrMapOvr>
    <a:masterClrMapping/>
  </p:clrMapOvr>
  <p:transition>
    <p:rand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260985" y="980440"/>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buSzPct val="100000"/>
              <a:buFont typeface="Wingdings" panose="05000000000000000000" pitchFamily="2" charset="2"/>
              <a:buChar char="u"/>
            </a:pPr>
            <a:r>
              <a:rPr lang="zh-CN" altLang="en-US" sz="1800" dirty="0">
                <a:latin typeface="微软雅黑" panose="020B0503020204020204" pitchFamily="34" charset="-122"/>
                <a:ea typeface="微软雅黑" panose="020B0503020204020204" pitchFamily="34" charset="-122"/>
                <a:sym typeface="+mn-ea"/>
              </a:rPr>
              <a:t>绝缘：电焊设备或线路绝缘</a:t>
            </a:r>
            <a:endParaRPr kumimoji="0" lang="en-US" altLang="zh-CN" sz="1800" b="0" kern="1200" dirty="0">
              <a:latin typeface="微软雅黑" panose="020B0503020204020204" pitchFamily="34" charset="-122"/>
              <a:ea typeface="微软雅黑" panose="020B0503020204020204" pitchFamily="34" charset="-122"/>
              <a:cs typeface="+mn-cs"/>
            </a:endParaRPr>
          </a:p>
          <a:p>
            <a:pPr marL="533400" indent="-533400" algn="just">
              <a:buSzPct val="100000"/>
              <a:buFont typeface="Wingdings" panose="05000000000000000000" pitchFamily="2" charset="2"/>
              <a:buChar char="u"/>
            </a:pPr>
            <a:r>
              <a:rPr lang="zh-CN" altLang="en-US" sz="1800" dirty="0">
                <a:latin typeface="微软雅黑" panose="020B0503020204020204" pitchFamily="34" charset="-122"/>
                <a:ea typeface="微软雅黑" panose="020B0503020204020204" pitchFamily="34" charset="-122"/>
                <a:sym typeface="+mn-ea"/>
              </a:rPr>
              <a:t>屏护：</a:t>
            </a:r>
            <a:r>
              <a:rPr lang="zh-CN" altLang="en-US" sz="1800" dirty="0">
                <a:solidFill>
                  <a:srgbClr val="0070C0"/>
                </a:solidFill>
                <a:latin typeface="微软雅黑" panose="020B0503020204020204" pitchFamily="34" charset="-122"/>
                <a:ea typeface="微软雅黑" panose="020B0503020204020204" pitchFamily="34" charset="-122"/>
                <a:sym typeface="+mn-ea"/>
              </a:rPr>
              <a:t>采用遮拦、护罩、护盖、开关箱。闸刀开关和接线柱不能采用绝缘，需要屏护。金属材料的屏护装置，为了防止意外带电，还必须接地。</a:t>
            </a:r>
            <a:endParaRPr kumimoji="0" lang="en-US" altLang="zh-CN" sz="1800" b="0" kern="1200" dirty="0">
              <a:solidFill>
                <a:srgbClr val="0070C0"/>
              </a:solidFill>
              <a:latin typeface="微软雅黑" panose="020B0503020204020204" pitchFamily="34" charset="-122"/>
              <a:ea typeface="微软雅黑" panose="020B0503020204020204" pitchFamily="34" charset="-122"/>
              <a:cs typeface="+mn-cs"/>
            </a:endParaRPr>
          </a:p>
          <a:p>
            <a:pPr marL="533400" indent="-533400" algn="just">
              <a:buSzPct val="100000"/>
              <a:buFont typeface="Wingdings" panose="05000000000000000000" pitchFamily="2" charset="2"/>
              <a:buChar char="u"/>
            </a:pPr>
            <a:r>
              <a:rPr lang="zh-CN" altLang="en-US" sz="1800" dirty="0">
                <a:latin typeface="微软雅黑" panose="020B0503020204020204" pitchFamily="34" charset="-122"/>
                <a:ea typeface="微软雅黑" panose="020B0503020204020204" pitchFamily="34" charset="-122"/>
                <a:sym typeface="+mn-ea"/>
              </a:rPr>
              <a:t>间隔：</a:t>
            </a:r>
            <a:r>
              <a:rPr lang="zh-CN" altLang="en-US" sz="1800" dirty="0">
                <a:solidFill>
                  <a:srgbClr val="0070C0"/>
                </a:solidFill>
                <a:latin typeface="微软雅黑" panose="020B0503020204020204" pitchFamily="34" charset="-122"/>
                <a:ea typeface="微软雅黑" panose="020B0503020204020204" pitchFamily="34" charset="-122"/>
                <a:sym typeface="+mn-ea"/>
              </a:rPr>
              <a:t>在带电体和地面，带电体与其他设施和设备检、带电体和带电体之间保持安全距离。例如当确需延长焊机电源线时（安全规定不得超过</a:t>
            </a:r>
            <a:r>
              <a:rPr lang="en-US" altLang="zh-CN" sz="1800" dirty="0">
                <a:solidFill>
                  <a:srgbClr val="0070C0"/>
                </a:solidFill>
                <a:latin typeface="微软雅黑" panose="020B0503020204020204" pitchFamily="34" charset="-122"/>
                <a:ea typeface="微软雅黑" panose="020B0503020204020204" pitchFamily="34" charset="-122"/>
                <a:sym typeface="+mn-ea"/>
              </a:rPr>
              <a:t>2-3m</a:t>
            </a:r>
            <a:r>
              <a:rPr lang="zh-CN" altLang="en-US" sz="1800" dirty="0">
                <a:solidFill>
                  <a:srgbClr val="0070C0"/>
                </a:solidFill>
                <a:latin typeface="微软雅黑" panose="020B0503020204020204" pitchFamily="34" charset="-122"/>
                <a:ea typeface="微软雅黑" panose="020B0503020204020204" pitchFamily="34" charset="-122"/>
                <a:sym typeface="+mn-ea"/>
              </a:rPr>
              <a:t>），必须离地</a:t>
            </a:r>
            <a:r>
              <a:rPr lang="en-US" altLang="zh-CN" sz="1800" dirty="0">
                <a:solidFill>
                  <a:srgbClr val="0070C0"/>
                </a:solidFill>
                <a:latin typeface="微软雅黑" panose="020B0503020204020204" pitchFamily="34" charset="-122"/>
                <a:ea typeface="微软雅黑" panose="020B0503020204020204" pitchFamily="34" charset="-122"/>
                <a:sym typeface="+mn-ea"/>
              </a:rPr>
              <a:t>2.5m</a:t>
            </a:r>
            <a:r>
              <a:rPr lang="zh-CN" altLang="en-US" sz="1800" dirty="0">
                <a:solidFill>
                  <a:srgbClr val="0070C0"/>
                </a:solidFill>
                <a:latin typeface="微软雅黑" panose="020B0503020204020204" pitchFamily="34" charset="-122"/>
                <a:ea typeface="微软雅黑" panose="020B0503020204020204" pitchFamily="34" charset="-122"/>
                <a:sym typeface="+mn-ea"/>
              </a:rPr>
              <a:t>，沿墙铺设。</a:t>
            </a:r>
            <a:endParaRPr kumimoji="0" lang="en-US" altLang="zh-CN" sz="1800" b="0" kern="1200" dirty="0">
              <a:solidFill>
                <a:srgbClr val="0070C0"/>
              </a:solidFill>
              <a:latin typeface="微软雅黑" panose="020B0503020204020204" pitchFamily="34" charset="-122"/>
              <a:ea typeface="微软雅黑" panose="020B0503020204020204" pitchFamily="34" charset="-122"/>
              <a:cs typeface="+mn-cs"/>
            </a:endParaRPr>
          </a:p>
          <a:p>
            <a:pPr marL="533400" indent="-533400" algn="just">
              <a:buSzPct val="100000"/>
              <a:buFont typeface="Wingdings" panose="05000000000000000000" pitchFamily="2" charset="2"/>
              <a:buChar char="u"/>
            </a:pPr>
            <a:r>
              <a:rPr lang="zh-CN" altLang="en-US" sz="1800" dirty="0">
                <a:latin typeface="微软雅黑" panose="020B0503020204020204" pitchFamily="34" charset="-122"/>
                <a:ea typeface="微软雅黑" panose="020B0503020204020204" pitchFamily="34" charset="-122"/>
                <a:sym typeface="+mn-ea"/>
              </a:rPr>
              <a:t>自动断电：</a:t>
            </a:r>
            <a:r>
              <a:rPr lang="zh-CN" altLang="en-US" sz="1800" dirty="0">
                <a:solidFill>
                  <a:srgbClr val="0070C0"/>
                </a:solidFill>
                <a:latin typeface="微软雅黑" panose="020B0503020204020204" pitchFamily="34" charset="-122"/>
                <a:ea typeface="微软雅黑" panose="020B0503020204020204" pitchFamily="34" charset="-122"/>
                <a:sym typeface="+mn-ea"/>
              </a:rPr>
              <a:t>例如电焊机空载自动断电保护装置。一般需按照，危险环境作业必须安装。</a:t>
            </a: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99795" y="1557020"/>
            <a:ext cx="7658100" cy="953135"/>
          </a:xfrm>
          <a:prstGeom prst="rect">
            <a:avLst/>
          </a:prstGeom>
          <a:noFill/>
        </p:spPr>
        <p:txBody>
          <a:bodyPr wrap="square" rtlCol="0">
            <a:spAutoFit/>
          </a:bodyPr>
          <a:p>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焊工触电事故预防</a:t>
            </a:r>
            <a:endParaRPr kumimoji="0" lang="zh-CN" altLang="en-US" sz="2800" b="1" i="0" u="none" strike="noStrike" kern="1200" cap="none" spc="0" normalizeH="0" baseline="0" noProof="1" dirty="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endParaRPr>
          </a:p>
          <a:p>
            <a:endParaRPr lang="zh-CN" altLang="en-US" sz="2800"/>
          </a:p>
        </p:txBody>
      </p:sp>
    </p:spTree>
  </p:cSld>
  <p:clrMapOvr>
    <a:masterClrMapping/>
  </p:clrMapOvr>
  <p:transition>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260985" y="980440"/>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buSzPct val="100000"/>
              <a:buFont typeface="Wingdings" panose="05000000000000000000" pitchFamily="2" charset="2"/>
              <a:buChar char="u"/>
            </a:pPr>
            <a:r>
              <a:rPr lang="zh-CN" altLang="en-US" sz="1800" dirty="0">
                <a:latin typeface="微软雅黑" panose="020B0503020204020204" pitchFamily="34" charset="-122"/>
                <a:ea typeface="微软雅黑" panose="020B0503020204020204" pitchFamily="34" charset="-122"/>
                <a:sym typeface="+mn-ea"/>
              </a:rPr>
              <a:t>个人防护</a:t>
            </a:r>
            <a:endParaRPr kumimoji="0" lang="en-US" altLang="zh-CN" sz="1800" b="0" kern="1200" dirty="0">
              <a:latin typeface="微软雅黑" panose="020B0503020204020204" pitchFamily="34" charset="-122"/>
              <a:ea typeface="微软雅黑" panose="020B0503020204020204" pitchFamily="34" charset="-122"/>
              <a:cs typeface="+mn-cs"/>
            </a:endParaRPr>
          </a:p>
          <a:p>
            <a:pPr marL="533400" indent="-533400" algn="just">
              <a:buSzPct val="100000"/>
              <a:buFont typeface="Wingdings" panose="05000000000000000000" pitchFamily="2" charset="2"/>
              <a:buChar char="Ø"/>
            </a:pPr>
            <a:r>
              <a:rPr lang="zh-CN" altLang="en-US" sz="1800" dirty="0">
                <a:solidFill>
                  <a:srgbClr val="0070C0"/>
                </a:solidFill>
                <a:latin typeface="微软雅黑" panose="020B0503020204020204" pitchFamily="34" charset="-122"/>
                <a:ea typeface="微软雅黑" panose="020B0503020204020204" pitchFamily="34" charset="-122"/>
                <a:sym typeface="+mn-ea"/>
              </a:rPr>
              <a:t>保护性接地或接零措施：所有交流、旋转式滞留电焊机和焊接整流器的外壳，均必须装设保护性接地或接零装置。三相三线制供电系统中，必须设置保护性接地装置。三项四线制供电系统，必须设置保护性接零。（严禁利用 可燃易爆物品容器和管道作为自然接地极；弧焊变压器的二次绕组与焊件的一端也必须接地（或接零），但二次绕组与焊件的一端不得接地（或接零）；所有电焊设备的接地（接零）线不得串接入接地体或零线干线；连接地线或接零时，应先将导线接到接地体上或零线干线上，然后另一端接到电焊设备外壳上。拆除时，顺序正好相反；接地线和接零线必须用整根的，中间不得有接头。</a:t>
            </a: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99795" y="1557020"/>
            <a:ext cx="7658100" cy="521970"/>
          </a:xfrm>
          <a:prstGeom prst="rect">
            <a:avLst/>
          </a:prstGeom>
          <a:noFill/>
        </p:spPr>
        <p:txBody>
          <a:bodyPr wrap="square" rtlCol="0">
            <a:spAutoFit/>
          </a:bodyPr>
          <a:p>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焊工触电事故预防</a:t>
            </a:r>
            <a:endParaRPr lang="zh-CN" altLang="en-US" sz="2800"/>
          </a:p>
        </p:txBody>
      </p:sp>
    </p:spTree>
  </p:cSld>
  <p:clrMapOvr>
    <a:masterClrMapping/>
  </p:clrMapOvr>
  <p:transition>
    <p:rand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260985" y="980440"/>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lnSpc>
                <a:spcPct val="150000"/>
              </a:lnSpc>
              <a:spcBef>
                <a:spcPts val="600"/>
              </a:spcBef>
              <a:buClr>
                <a:schemeClr val="accent1"/>
              </a:buClr>
              <a:buFont typeface="Wingdings" panose="05000000000000000000" pitchFamily="2" charset="2"/>
              <a:buChar char="u"/>
            </a:pPr>
            <a:r>
              <a:rPr lang="zh-CN" altLang="en-US" sz="1800" dirty="0">
                <a:solidFill>
                  <a:srgbClr val="0070C0"/>
                </a:solidFill>
                <a:latin typeface="微软雅黑" panose="020B0503020204020204" pitchFamily="34" charset="-122"/>
                <a:ea typeface="微软雅黑" panose="020B0503020204020204" pitchFamily="34" charset="-122"/>
                <a:sym typeface="+mn-ea"/>
              </a:rPr>
              <a:t>某企业一台电阻焊机电源插座的胶木盒有裂纹，平时没有安全检查，所以未引起注意。焊工在操作中举起棒料时，棒料的一凋碰碎匣盒，棒料触及接线柱，人遭电击，经抢救无效死亡。</a:t>
            </a:r>
            <a:endParaRPr lang="en-US" altLang="zh-CN" sz="1800" dirty="0">
              <a:solidFill>
                <a:srgbClr val="0070C0"/>
              </a:solidFill>
              <a:latin typeface="微软雅黑" panose="020B0503020204020204" pitchFamily="34" charset="-122"/>
              <a:ea typeface="微软雅黑" panose="020B0503020204020204" pitchFamily="34" charset="-122"/>
            </a:endParaRPr>
          </a:p>
          <a:p>
            <a:pPr marL="533400" indent="-533400" algn="just">
              <a:lnSpc>
                <a:spcPct val="150000"/>
              </a:lnSpc>
              <a:spcBef>
                <a:spcPts val="600"/>
              </a:spcBef>
              <a:buClr>
                <a:schemeClr val="accent1"/>
              </a:buClr>
              <a:buFont typeface="Wingdings" panose="05000000000000000000" pitchFamily="2" charset="2"/>
              <a:buChar char="u"/>
            </a:pPr>
            <a:r>
              <a:rPr lang="zh-CN" altLang="en-US" sz="1800" dirty="0">
                <a:solidFill>
                  <a:srgbClr val="0070C0"/>
                </a:solidFill>
                <a:latin typeface="微软雅黑" panose="020B0503020204020204" pitchFamily="34" charset="-122"/>
                <a:ea typeface="微软雅黑" panose="020B0503020204020204" pitchFamily="34" charset="-122"/>
                <a:sym typeface="+mn-ea"/>
              </a:rPr>
              <a:t>提示：电阻焊的工作电压虽然较低（变压器的二次回路一般低于</a:t>
            </a:r>
            <a:r>
              <a:rPr lang="en-US" altLang="zh-CN" sz="1800" dirty="0">
                <a:solidFill>
                  <a:srgbClr val="0070C0"/>
                </a:solidFill>
                <a:latin typeface="微软雅黑" panose="020B0503020204020204" pitchFamily="34" charset="-122"/>
                <a:ea typeface="微软雅黑" panose="020B0503020204020204" pitchFamily="34" charset="-122"/>
                <a:sym typeface="+mn-ea"/>
              </a:rPr>
              <a:t>20</a:t>
            </a:r>
            <a:r>
              <a:rPr lang="zh-CN" altLang="en-US" sz="1800" dirty="0">
                <a:solidFill>
                  <a:srgbClr val="0070C0"/>
                </a:solidFill>
                <a:latin typeface="微软雅黑" panose="020B0503020204020204" pitchFamily="34" charset="-122"/>
                <a:ea typeface="微软雅黑" panose="020B0503020204020204" pitchFamily="34" charset="-122"/>
                <a:sym typeface="+mn-ea"/>
              </a:rPr>
              <a:t>伏）容易使人思想麻痹。但变压器一次绕组的电压为</a:t>
            </a:r>
            <a:r>
              <a:rPr lang="en-US" altLang="zh-CN" sz="1800" dirty="0">
                <a:solidFill>
                  <a:srgbClr val="0070C0"/>
                </a:solidFill>
                <a:latin typeface="微软雅黑" panose="020B0503020204020204" pitchFamily="34" charset="-122"/>
                <a:ea typeface="微软雅黑" panose="020B0503020204020204" pitchFamily="34" charset="-122"/>
                <a:sym typeface="+mn-ea"/>
              </a:rPr>
              <a:t>220/380V</a:t>
            </a:r>
            <a:r>
              <a:rPr lang="zh-CN" altLang="en-US" sz="1800" dirty="0">
                <a:solidFill>
                  <a:srgbClr val="0070C0"/>
                </a:solidFill>
                <a:latin typeface="微软雅黑" panose="020B0503020204020204" pitchFamily="34" charset="-122"/>
                <a:ea typeface="微软雅黑" panose="020B0503020204020204" pitchFamily="34" charset="-122"/>
                <a:sym typeface="+mn-ea"/>
              </a:rPr>
              <a:t>，一旦触及，往往很难摆脱，伤亡危险性大。所以对各类安全措施（如屏护、绝缘等）应经常进行仔细检查，确保安全可靠。</a:t>
            </a: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99795" y="1628775"/>
            <a:ext cx="7658100" cy="521970"/>
          </a:xfrm>
          <a:prstGeom prst="rect">
            <a:avLst/>
          </a:prstGeom>
          <a:noFill/>
        </p:spPr>
        <p:txBody>
          <a:bodyPr wrap="square" rtlCol="0">
            <a:spAutoFit/>
          </a:bodyPr>
          <a:p>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案例</a:t>
            </a:r>
            <a:r>
              <a:rPr lang="en-US" altLang="zh-CN"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6</a:t>
            </a: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：电源插座失效，触及接线柱触电身亡</a:t>
            </a:r>
            <a:endParaRPr lang="zh-CN" altLang="en-US" sz="2800"/>
          </a:p>
        </p:txBody>
      </p:sp>
    </p:spTree>
  </p:cSld>
  <p:clrMapOvr>
    <a:masterClrMapping/>
  </p:clrMapOvr>
  <p:transition>
    <p:random/>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圆角矩形 11"/>
          <p:cNvSpPr/>
          <p:nvPr/>
        </p:nvSpPr>
        <p:spPr>
          <a:xfrm>
            <a:off x="323850" y="980440"/>
            <a:ext cx="8622030" cy="5576570"/>
          </a:xfrm>
          <a:prstGeom prst="roundRect">
            <a:avLst>
              <a:gd name="adj" fmla="val 16667"/>
            </a:avLst>
          </a:prstGeom>
          <a:solidFill>
            <a:srgbClr val="D4F3FA"/>
          </a:solidFill>
          <a:ln w="12700" cap="flat" cmpd="sng">
            <a:solidFill>
              <a:srgbClr val="FF00FF"/>
            </a:solidFill>
            <a:prstDash val="solid"/>
            <a:miter/>
            <a:headEnd type="none" w="med" len="med"/>
            <a:tailEnd type="none" w="med" len="med"/>
          </a:ln>
        </p:spPr>
        <p:txBody>
          <a:bodyPr lIns="250805" tIns="250805" rIns="250805" bIns="250805" anchor="ctr"/>
          <a:p>
            <a:pPr marL="533400" indent="-533400" algn="just">
              <a:lnSpc>
                <a:spcPct val="150000"/>
              </a:lnSpc>
              <a:spcBef>
                <a:spcPts val="400"/>
              </a:spcBef>
              <a:buClr>
                <a:schemeClr val="accent1"/>
              </a:buClr>
              <a:buFont typeface="Wingdings" panose="05000000000000000000" pitchFamily="2" charset="2"/>
              <a:buChar char="u"/>
            </a:pPr>
            <a:endParaRPr kumimoji="0" lang="zh-CN" altLang="en-US" sz="1800"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p:txBody>
      </p:sp>
      <p:grpSp>
        <p:nvGrpSpPr>
          <p:cNvPr id="103425" name="组合 18"/>
          <p:cNvGrpSpPr/>
          <p:nvPr/>
        </p:nvGrpSpPr>
        <p:grpSpPr>
          <a:xfrm>
            <a:off x="611188" y="261938"/>
            <a:ext cx="666750" cy="663575"/>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3428" name="文本框 17"/>
          <p:cNvSpPr txBox="1"/>
          <p:nvPr/>
        </p:nvSpPr>
        <p:spPr>
          <a:xfrm>
            <a:off x="1419225" y="361950"/>
            <a:ext cx="5045075" cy="460375"/>
          </a:xfrm>
          <a:prstGeom prst="rect">
            <a:avLst/>
          </a:prstGeom>
          <a:noFill/>
          <a:ln w="9525">
            <a:noFill/>
          </a:ln>
        </p:spPr>
        <p:txBody>
          <a:bodyPr wrap="square" anchor="t" anchorCtr="0">
            <a:spAutoFit/>
          </a:bodyPr>
          <a:p>
            <a:r>
              <a:rPr lang="zh-CN" altLang="en-US" sz="2400" b="1" dirty="0" smtClean="0">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焊接的安全生产</a:t>
            </a:r>
            <a:endPar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880745" y="1268730"/>
            <a:ext cx="7658100" cy="521970"/>
          </a:xfrm>
          <a:prstGeom prst="rect">
            <a:avLst/>
          </a:prstGeom>
          <a:noFill/>
        </p:spPr>
        <p:txBody>
          <a:bodyPr wrap="square" rtlCol="0">
            <a:spAutoFit/>
          </a:bodyPr>
          <a:p>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案例</a:t>
            </a:r>
            <a:r>
              <a:rPr lang="en-US" altLang="zh-CN"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7</a:t>
            </a:r>
            <a:r>
              <a:rPr lang="zh-CN" altLang="en-US" sz="2800" b="1" dirty="0" smtClean="0">
                <a:solidFill>
                  <a:srgbClr val="C00000"/>
                </a:solidFill>
                <a:effectLst>
                  <a:outerShdw blurRad="31750" dist="25400" dir="5400000" algn="tl" rotWithShape="0">
                    <a:srgbClr val="000000">
                      <a:alpha val="25000"/>
                    </a:srgbClr>
                  </a:outerShdw>
                </a:effectLst>
                <a:latin typeface="微软雅黑" panose="020B0503020204020204" pitchFamily="34" charset="-122"/>
                <a:ea typeface="微软雅黑" panose="020B0503020204020204" pitchFamily="34" charset="-122"/>
                <a:cs typeface="+mj-cs"/>
                <a:sym typeface="+mn-ea"/>
              </a:rPr>
              <a:t>：接线错误，导致触电</a:t>
            </a:r>
            <a:endParaRPr lang="zh-CN" altLang="en-US" sz="2800"/>
          </a:p>
        </p:txBody>
      </p:sp>
      <p:sp>
        <p:nvSpPr>
          <p:cNvPr id="3" name="文本框 2"/>
          <p:cNvSpPr txBox="1"/>
          <p:nvPr/>
        </p:nvSpPr>
        <p:spPr>
          <a:xfrm>
            <a:off x="467995" y="1790700"/>
            <a:ext cx="5617845" cy="4605020"/>
          </a:xfrm>
          <a:prstGeom prst="rect">
            <a:avLst/>
          </a:prstGeom>
          <a:noFill/>
        </p:spPr>
        <p:txBody>
          <a:bodyPr wrap="square" rtlCol="0">
            <a:spAutoFit/>
          </a:bodyPr>
          <a:p>
            <a:pPr marL="533400" indent="-533400" algn="just">
              <a:lnSpc>
                <a:spcPct val="150000"/>
              </a:lnSpc>
              <a:spcBef>
                <a:spcPts val="400"/>
              </a:spcBef>
              <a:buClr>
                <a:schemeClr val="accent1"/>
              </a:buClr>
              <a:buFont typeface="Wingdings" panose="05000000000000000000" pitchFamily="2" charset="2"/>
              <a:buChar char="u"/>
            </a:pPr>
            <a:r>
              <a:rPr lang="zh-CN" altLang="en-US" dirty="0">
                <a:solidFill>
                  <a:srgbClr val="0070C0"/>
                </a:solidFill>
                <a:latin typeface="微软雅黑" panose="020B0503020204020204" pitchFamily="34" charset="-122"/>
                <a:ea typeface="微软雅黑" panose="020B0503020204020204" pitchFamily="34" charset="-122"/>
                <a:sym typeface="+mn-ea"/>
              </a:rPr>
              <a:t>某企业焊工到室外临时施工地点焊接作业，焊机接线时因无电源插座，便自己将电缆每股导线头部的漆皮辞掉，分别弯成小钩挂到露天的电网线上（如图上），由于错把零线接到火线上，致使焊机外壳带电，当他调节焊接电流用手触及外壳时，即遭电击身亡。</a:t>
            </a:r>
            <a:endParaRPr lang="en-US" altLang="zh-CN" dirty="0">
              <a:solidFill>
                <a:srgbClr val="0070C0"/>
              </a:solidFill>
              <a:latin typeface="微软雅黑" panose="020B0503020204020204" pitchFamily="34" charset="-122"/>
              <a:ea typeface="微软雅黑" panose="020B0503020204020204" pitchFamily="34" charset="-122"/>
            </a:endParaRPr>
          </a:p>
          <a:p>
            <a:pPr marL="533400" indent="-533400" algn="just">
              <a:lnSpc>
                <a:spcPct val="150000"/>
              </a:lnSpc>
              <a:spcBef>
                <a:spcPts val="400"/>
              </a:spcBef>
              <a:buClr>
                <a:schemeClr val="accent1"/>
              </a:buClr>
              <a:buFont typeface="Wingdings" panose="05000000000000000000" pitchFamily="2" charset="2"/>
              <a:buChar char="u"/>
            </a:pPr>
            <a:r>
              <a:rPr lang="zh-CN" altLang="en-US" dirty="0">
                <a:solidFill>
                  <a:srgbClr val="0070C0"/>
                </a:solidFill>
                <a:latin typeface="微软雅黑" panose="020B0503020204020204" pitchFamily="34" charset="-122"/>
                <a:ea typeface="微软雅黑" panose="020B0503020204020204" pitchFamily="34" charset="-122"/>
                <a:sym typeface="+mn-ea"/>
              </a:rPr>
              <a:t>提示：焊接设备和线路的检修和安装应由经专门培训取得电工操作证的人员来进行，不要私自进行接线。</a:t>
            </a:r>
            <a:endParaRPr kumimoji="0" lang="zh-CN" altLang="en-US" b="0" i="0" u="none" strike="noStrike" kern="1200" cap="none" spc="0" normalizeH="0" baseline="0" noProof="0" dirty="0" smtClean="0">
              <a:ln>
                <a:noFill/>
              </a:ln>
              <a:gradFill>
                <a:gsLst>
                  <a:gs pos="0">
                    <a:srgbClr val="FE4444"/>
                  </a:gs>
                  <a:gs pos="100000">
                    <a:srgbClr val="832B2B"/>
                  </a:gs>
                </a:gsLst>
                <a:lin scaled="0"/>
              </a:gradFill>
              <a:effectLst/>
              <a:uLnTx/>
              <a:uFillTx/>
              <a:latin typeface="+mn-lt"/>
              <a:ea typeface="+mn-ea"/>
              <a:cs typeface="华文楷体" panose="02010600040101010101" charset="-122"/>
              <a:sym typeface="+mn-ea"/>
            </a:endParaRPr>
          </a:p>
          <a:p>
            <a:endParaRPr lang="zh-CN" altLang="en-US"/>
          </a:p>
        </p:txBody>
      </p:sp>
      <p:pic>
        <p:nvPicPr>
          <p:cNvPr id="154626" name="Picture 2"/>
          <p:cNvPicPr>
            <a:picLocks noGrp="1" noChangeAspect="1"/>
          </p:cNvPicPr>
          <p:nvPr>
            <p:ph idx="1"/>
          </p:nvPr>
        </p:nvPicPr>
        <p:blipFill>
          <a:blip r:embed="rId1"/>
          <a:stretch>
            <a:fillRect/>
          </a:stretch>
        </p:blipFill>
        <p:spPr>
          <a:xfrm>
            <a:off x="5979795" y="4447540"/>
            <a:ext cx="2791460" cy="1600835"/>
          </a:xfrm>
        </p:spPr>
      </p:pic>
    </p:spTree>
  </p:cSld>
  <p:clrMapOvr>
    <a:masterClrMapping/>
  </p:clrMapOvr>
  <p:transition>
    <p:random/>
  </p:transition>
</p:sld>
</file>

<file path=ppt/tags/tag1.xml><?xml version="1.0" encoding="utf-8"?>
<p:tagLst xmlns:p="http://schemas.openxmlformats.org/presentationml/2006/main">
  <p:tag name="KSO_WM_UNIT_PLACING_PICTURE_USER_VIEWPORT" val="{&quot;height&quot;:6588,&quot;width&quot;:6324}"/>
</p:tagLst>
</file>

<file path=ppt/tags/tag2.xml><?xml version="1.0" encoding="utf-8"?>
<p:tagLst xmlns:p="http://schemas.openxmlformats.org/presentationml/2006/main">
  <p:tag name="KSO_WM_UNIT_PLACING_PICTURE_USER_VIEWPORT" val="{&quot;height&quot;:2977.5007874015746,&quot;width&quot;:3120}"/>
</p:tagLst>
</file>

<file path=ppt/tags/tag3.xml><?xml version="1.0" encoding="utf-8"?>
<p:tagLst xmlns:p="http://schemas.openxmlformats.org/presentationml/2006/main">
  <p:tag name="KSO_WM_UNIT_PLACING_PICTURE_USER_VIEWPORT" val="{&quot;height&quot;:6360,&quot;width&quot;:12870}"/>
</p:tagLst>
</file>

<file path=ppt/tags/tag4.xml><?xml version="1.0" encoding="utf-8"?>
<p:tagLst xmlns:p="http://schemas.openxmlformats.org/presentationml/2006/main">
  <p:tag name="KSO_WM_UNIT_PLACING_PICTURE_USER_VIEWPORT" val="{&quot;height&quot;:5625,&quot;width&quot;:8970}"/>
</p:tagLst>
</file>

<file path=ppt/theme/theme1.xml><?xml version="1.0" encoding="utf-8"?>
<a:theme xmlns:a="http://schemas.openxmlformats.org/drawingml/2006/main" name="Office 主题">
  <a:themeElements>
    <a:clrScheme name="学术蓝">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学术蓝">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14372</Words>
  <Application>WPS 演示</Application>
  <PresentationFormat>在屏幕上显示</PresentationFormat>
  <Paragraphs>1103</Paragraphs>
  <Slides>120</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120</vt:i4>
      </vt:variant>
    </vt:vector>
  </HeadingPairs>
  <TitlesOfParts>
    <vt:vector size="139" baseType="lpstr">
      <vt:lpstr>Arial</vt:lpstr>
      <vt:lpstr>宋体</vt:lpstr>
      <vt:lpstr>Wingdings</vt:lpstr>
      <vt:lpstr>Calibri</vt:lpstr>
      <vt:lpstr>Times New Roman</vt:lpstr>
      <vt:lpstr>微软雅黑</vt:lpstr>
      <vt:lpstr>仿宋</vt:lpstr>
      <vt:lpstr>华文楷体</vt:lpstr>
      <vt:lpstr>Wingdings 3</vt:lpstr>
      <vt:lpstr>Calibri Light</vt:lpstr>
      <vt:lpstr>Arial Unicode MS</vt:lpstr>
      <vt:lpstr>仿宋_GB2312</vt:lpstr>
      <vt:lpstr>Tahoma</vt:lpstr>
      <vt:lpstr>楷体_GB2312</vt:lpstr>
      <vt:lpstr>黑体</vt:lpstr>
      <vt:lpstr>新宋体</vt:lpstr>
      <vt:lpstr>华文细黑</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基础理论知识</vt:lpstr>
      <vt:lpstr>基础理论知识</vt:lpstr>
      <vt:lpstr>基础理论知识</vt:lpstr>
      <vt:lpstr>基础理论知识</vt:lpstr>
      <vt:lpstr>基础理论知识</vt:lpstr>
      <vt:lpstr>基础理论知识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DY</dc:creator>
  <cp:lastModifiedBy>边走边爱结构</cp:lastModifiedBy>
  <cp:revision>1652</cp:revision>
  <dcterms:created xsi:type="dcterms:W3CDTF">2015-01-13T10:49:00Z</dcterms:created>
  <dcterms:modified xsi:type="dcterms:W3CDTF">2021-11-05T02:17:59Z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1539EF7E1780419995FED3321DA572D9</vt:lpwstr>
  </property>
</Properties>
</file>